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260" r:id="rId3"/>
    <p:sldId id="298" r:id="rId4"/>
    <p:sldId id="262" r:id="rId5"/>
    <p:sldId id="263" r:id="rId6"/>
    <p:sldId id="299" r:id="rId7"/>
    <p:sldId id="265" r:id="rId8"/>
    <p:sldId id="300" r:id="rId9"/>
    <p:sldId id="266" r:id="rId10"/>
    <p:sldId id="301" r:id="rId11"/>
    <p:sldId id="270" r:id="rId12"/>
    <p:sldId id="304" r:id="rId13"/>
    <p:sldId id="273" r:id="rId14"/>
    <p:sldId id="274" r:id="rId15"/>
    <p:sldId id="307" r:id="rId16"/>
    <p:sldId id="277" r:id="rId17"/>
    <p:sldId id="308" r:id="rId18"/>
    <p:sldId id="281" r:id="rId19"/>
    <p:sldId id="309" r:id="rId20"/>
    <p:sldId id="282" r:id="rId21"/>
    <p:sldId id="310" r:id="rId22"/>
    <p:sldId id="283" r:id="rId23"/>
    <p:sldId id="284" r:id="rId24"/>
    <p:sldId id="311" r:id="rId25"/>
    <p:sldId id="286" r:id="rId26"/>
    <p:sldId id="312" r:id="rId27"/>
    <p:sldId id="287" r:id="rId28"/>
    <p:sldId id="313" r:id="rId29"/>
    <p:sldId id="291" r:id="rId30"/>
    <p:sldId id="292" r:id="rId31"/>
    <p:sldId id="508" r:id="rId32"/>
    <p:sldId id="268" r:id="rId33"/>
    <p:sldId id="487" r:id="rId34"/>
    <p:sldId id="489" r:id="rId35"/>
    <p:sldId id="509" r:id="rId36"/>
    <p:sldId id="488" r:id="rId37"/>
    <p:sldId id="328" r:id="rId38"/>
    <p:sldId id="510" r:id="rId39"/>
    <p:sldId id="330" r:id="rId40"/>
    <p:sldId id="377" r:id="rId41"/>
    <p:sldId id="363" r:id="rId42"/>
    <p:sldId id="271" r:id="rId43"/>
    <p:sldId id="335" r:id="rId44"/>
    <p:sldId id="295" r:id="rId45"/>
    <p:sldId id="511" r:id="rId46"/>
    <p:sldId id="338" r:id="rId47"/>
    <p:sldId id="512" r:id="rId48"/>
    <p:sldId id="513" r:id="rId49"/>
    <p:sldId id="514" r:id="rId50"/>
    <p:sldId id="387" r:id="rId51"/>
    <p:sldId id="425" r:id="rId52"/>
    <p:sldId id="388" r:id="rId53"/>
    <p:sldId id="426" r:id="rId54"/>
    <p:sldId id="389" r:id="rId55"/>
    <p:sldId id="427" r:id="rId56"/>
    <p:sldId id="390" r:id="rId57"/>
    <p:sldId id="428" r:id="rId58"/>
    <p:sldId id="392" r:id="rId59"/>
    <p:sldId id="429" r:id="rId60"/>
    <p:sldId id="515" r:id="rId61"/>
    <p:sldId id="391" r:id="rId62"/>
    <p:sldId id="431" r:id="rId63"/>
    <p:sldId id="393" r:id="rId64"/>
    <p:sldId id="432" r:id="rId65"/>
    <p:sldId id="394" r:id="rId66"/>
    <p:sldId id="433" r:id="rId67"/>
    <p:sldId id="395" r:id="rId68"/>
    <p:sldId id="434" r:id="rId69"/>
    <p:sldId id="396" r:id="rId70"/>
    <p:sldId id="435" r:id="rId71"/>
    <p:sldId id="516" r:id="rId72"/>
    <p:sldId id="397" r:id="rId73"/>
    <p:sldId id="437" r:id="rId74"/>
    <p:sldId id="398" r:id="rId75"/>
    <p:sldId id="438" r:id="rId76"/>
    <p:sldId id="399" r:id="rId77"/>
    <p:sldId id="439" r:id="rId78"/>
    <p:sldId id="517" r:id="rId79"/>
    <p:sldId id="400" r:id="rId80"/>
    <p:sldId id="441" r:id="rId81"/>
    <p:sldId id="401" r:id="rId82"/>
    <p:sldId id="442" r:id="rId83"/>
    <p:sldId id="402" r:id="rId84"/>
    <p:sldId id="443" r:id="rId85"/>
    <p:sldId id="403" r:id="rId86"/>
    <p:sldId id="444" r:id="rId87"/>
    <p:sldId id="404" r:id="rId88"/>
    <p:sldId id="445" r:id="rId89"/>
    <p:sldId id="520" r:id="rId90"/>
    <p:sldId id="405" r:id="rId91"/>
    <p:sldId id="448" r:id="rId92"/>
    <p:sldId id="406" r:id="rId93"/>
    <p:sldId id="460" r:id="rId94"/>
    <p:sldId id="407" r:id="rId95"/>
    <p:sldId id="449" r:id="rId96"/>
    <p:sldId id="408" r:id="rId97"/>
    <p:sldId id="450" r:id="rId98"/>
    <p:sldId id="409" r:id="rId99"/>
    <p:sldId id="451" r:id="rId100"/>
    <p:sldId id="350"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47092-34D9-429B-B795-0D7B2AAB05D7}" type="datetimeFigureOut">
              <a:rPr lang="en-US" smtClean="0"/>
              <a:t>4/23/2020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C543D-6C4F-43C0-99C0-4DBE8591CBDA}" type="slidenum">
              <a:rPr lang="en-US" smtClean="0"/>
              <a:t>‹#›</a:t>
            </a:fld>
            <a:endParaRPr lang="en-US"/>
          </a:p>
        </p:txBody>
      </p:sp>
    </p:spTree>
    <p:extLst>
      <p:ext uri="{BB962C8B-B14F-4D97-AF65-F5344CB8AC3E}">
        <p14:creationId xmlns:p14="http://schemas.microsoft.com/office/powerpoint/2010/main" val="2099459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E5CCB-195E-C74A-BB28-A15C794C9D52}" type="slidenum">
              <a:rPr lang="en-US" smtClean="0"/>
              <a:t>4</a:t>
            </a:fld>
            <a:endParaRPr lang="en-US"/>
          </a:p>
        </p:txBody>
      </p:sp>
    </p:spTree>
    <p:extLst>
      <p:ext uri="{BB962C8B-B14F-4D97-AF65-F5344CB8AC3E}">
        <p14:creationId xmlns:p14="http://schemas.microsoft.com/office/powerpoint/2010/main" val="124890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IN" sz="1800" kern="1200" dirty="0">
                <a:solidFill>
                  <a:schemeClr val="tx1"/>
                </a:solidFill>
                <a:effectLst/>
                <a:latin typeface="Times New Roman" pitchFamily="18" charset="0"/>
                <a:ea typeface="ＭＳ Ｐゴシック" charset="0"/>
                <a:cs typeface="ＭＳ Ｐゴシック" charset="0"/>
              </a:rPr>
              <a:t>PowerPoint keyboard shortcuts can be used to play the videos:  </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p = to play or pause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left arrow = to rewind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right arrow = to forward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q = stop and then start the video from the beginning</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 = mute or unmute</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up arrow or down arrow = increase or decrease the volume</a:t>
            </a:r>
            <a:endParaRPr lang="en-IN" dirty="0"/>
          </a:p>
        </p:txBody>
      </p:sp>
      <p:sp>
        <p:nvSpPr>
          <p:cNvPr id="4" name="Slide Number Placeholder 3"/>
          <p:cNvSpPr>
            <a:spLocks noGrp="1"/>
          </p:cNvSpPr>
          <p:nvPr>
            <p:ph type="sldNum" sz="quarter" idx="10"/>
          </p:nvPr>
        </p:nvSpPr>
        <p:spPr/>
        <p:txBody>
          <a:bodyPr/>
          <a:lstStyle/>
          <a:p>
            <a:pPr>
              <a:defRPr/>
            </a:pPr>
            <a:fld id="{281088A1-499E-43BF-BF0D-D56A2D0BAAAA}" type="slidenum">
              <a:rPr lang="en-CA" altLang="en-US" smtClean="0"/>
              <a:pPr>
                <a:defRPr/>
              </a:pPr>
              <a:t>49</a:t>
            </a:fld>
            <a:endParaRPr lang="en-CA" altLang="en-US" dirty="0"/>
          </a:p>
        </p:txBody>
      </p:sp>
    </p:spTree>
    <p:extLst>
      <p:ext uri="{BB962C8B-B14F-4D97-AF65-F5344CB8AC3E}">
        <p14:creationId xmlns:p14="http://schemas.microsoft.com/office/powerpoint/2010/main" val="84698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b</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50</a:t>
            </a:fld>
            <a:endParaRPr lang="en-US"/>
          </a:p>
        </p:txBody>
      </p:sp>
    </p:spTree>
    <p:extLst>
      <p:ext uri="{BB962C8B-B14F-4D97-AF65-F5344CB8AC3E}">
        <p14:creationId xmlns:p14="http://schemas.microsoft.com/office/powerpoint/2010/main" val="3609743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51</a:t>
            </a:fld>
            <a:endParaRPr lang="en-US"/>
          </a:p>
        </p:txBody>
      </p:sp>
    </p:spTree>
    <p:extLst>
      <p:ext uri="{BB962C8B-B14F-4D97-AF65-F5344CB8AC3E}">
        <p14:creationId xmlns:p14="http://schemas.microsoft.com/office/powerpoint/2010/main" val="236975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d</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52</a:t>
            </a:fld>
            <a:endParaRPr lang="en-US"/>
          </a:p>
        </p:txBody>
      </p:sp>
    </p:spTree>
    <p:extLst>
      <p:ext uri="{BB962C8B-B14F-4D97-AF65-F5344CB8AC3E}">
        <p14:creationId xmlns:p14="http://schemas.microsoft.com/office/powerpoint/2010/main" val="281936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53</a:t>
            </a:fld>
            <a:endParaRPr lang="en-US"/>
          </a:p>
        </p:txBody>
      </p:sp>
    </p:spTree>
    <p:extLst>
      <p:ext uri="{BB962C8B-B14F-4D97-AF65-F5344CB8AC3E}">
        <p14:creationId xmlns:p14="http://schemas.microsoft.com/office/powerpoint/2010/main" val="3412106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c</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54</a:t>
            </a:fld>
            <a:endParaRPr lang="en-US"/>
          </a:p>
        </p:txBody>
      </p:sp>
    </p:spTree>
    <p:extLst>
      <p:ext uri="{BB962C8B-B14F-4D97-AF65-F5344CB8AC3E}">
        <p14:creationId xmlns:p14="http://schemas.microsoft.com/office/powerpoint/2010/main" val="2181664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55</a:t>
            </a:fld>
            <a:endParaRPr lang="en-US"/>
          </a:p>
        </p:txBody>
      </p:sp>
    </p:spTree>
    <p:extLst>
      <p:ext uri="{BB962C8B-B14F-4D97-AF65-F5344CB8AC3E}">
        <p14:creationId xmlns:p14="http://schemas.microsoft.com/office/powerpoint/2010/main" val="335344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a:t>
            </a:r>
          </a:p>
        </p:txBody>
      </p:sp>
      <p:sp>
        <p:nvSpPr>
          <p:cNvPr id="4" name="Slide Number Placeholder 3"/>
          <p:cNvSpPr>
            <a:spLocks noGrp="1"/>
          </p:cNvSpPr>
          <p:nvPr>
            <p:ph type="sldNum" sz="quarter" idx="10"/>
          </p:nvPr>
        </p:nvSpPr>
        <p:spPr/>
        <p:txBody>
          <a:bodyPr/>
          <a:lstStyle/>
          <a:p>
            <a:fld id="{76F95C0E-6573-7C44-BD43-507A919A76D4}" type="slidenum">
              <a:rPr lang="en-US" smtClean="0"/>
              <a:pPr/>
              <a:t>56</a:t>
            </a:fld>
            <a:endParaRPr lang="en-US"/>
          </a:p>
        </p:txBody>
      </p:sp>
    </p:spTree>
    <p:extLst>
      <p:ext uri="{BB962C8B-B14F-4D97-AF65-F5344CB8AC3E}">
        <p14:creationId xmlns:p14="http://schemas.microsoft.com/office/powerpoint/2010/main" val="2016399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57</a:t>
            </a:fld>
            <a:endParaRPr lang="en-US"/>
          </a:p>
        </p:txBody>
      </p:sp>
    </p:spTree>
    <p:extLst>
      <p:ext uri="{BB962C8B-B14F-4D97-AF65-F5344CB8AC3E}">
        <p14:creationId xmlns:p14="http://schemas.microsoft.com/office/powerpoint/2010/main" val="3443879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c</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58</a:t>
            </a:fld>
            <a:endParaRPr lang="en-US"/>
          </a:p>
        </p:txBody>
      </p:sp>
    </p:spTree>
    <p:extLst>
      <p:ext uri="{BB962C8B-B14F-4D97-AF65-F5344CB8AC3E}">
        <p14:creationId xmlns:p14="http://schemas.microsoft.com/office/powerpoint/2010/main" val="16215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E5CCB-195E-C74A-BB28-A15C794C9D52}" type="slidenum">
              <a:rPr lang="en-US" smtClean="0"/>
              <a:t>7</a:t>
            </a:fld>
            <a:endParaRPr lang="en-US"/>
          </a:p>
        </p:txBody>
      </p:sp>
    </p:spTree>
    <p:extLst>
      <p:ext uri="{BB962C8B-B14F-4D97-AF65-F5344CB8AC3E}">
        <p14:creationId xmlns:p14="http://schemas.microsoft.com/office/powerpoint/2010/main" val="360154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59</a:t>
            </a:fld>
            <a:endParaRPr lang="en-US"/>
          </a:p>
        </p:txBody>
      </p:sp>
    </p:spTree>
    <p:extLst>
      <p:ext uri="{BB962C8B-B14F-4D97-AF65-F5344CB8AC3E}">
        <p14:creationId xmlns:p14="http://schemas.microsoft.com/office/powerpoint/2010/main" val="2631494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IN" sz="1800" kern="1200" dirty="0">
                <a:solidFill>
                  <a:schemeClr val="tx1"/>
                </a:solidFill>
                <a:effectLst/>
                <a:latin typeface="Times New Roman" pitchFamily="18" charset="0"/>
                <a:ea typeface="ＭＳ Ｐゴシック" charset="0"/>
                <a:cs typeface="ＭＳ Ｐゴシック" charset="0"/>
              </a:rPr>
              <a:t>PowerPoint keyboard shortcuts can be used to play the videos:  </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p = to play or pause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left arrow = to rewind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right arrow = to forward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q = stop and then start the video from the beginning</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 = mute or unmute</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up arrow or down arrow = increase or decrease the volume</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60</a:t>
            </a:fld>
            <a:endParaRPr lang="en-US" dirty="0"/>
          </a:p>
        </p:txBody>
      </p:sp>
    </p:spTree>
    <p:extLst>
      <p:ext uri="{BB962C8B-B14F-4D97-AF65-F5344CB8AC3E}">
        <p14:creationId xmlns:p14="http://schemas.microsoft.com/office/powerpoint/2010/main" val="2360042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b</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61</a:t>
            </a:fld>
            <a:endParaRPr lang="en-US"/>
          </a:p>
        </p:txBody>
      </p:sp>
    </p:spTree>
    <p:extLst>
      <p:ext uri="{BB962C8B-B14F-4D97-AF65-F5344CB8AC3E}">
        <p14:creationId xmlns:p14="http://schemas.microsoft.com/office/powerpoint/2010/main" val="4214343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62</a:t>
            </a:fld>
            <a:endParaRPr lang="en-US"/>
          </a:p>
        </p:txBody>
      </p:sp>
    </p:spTree>
    <p:extLst>
      <p:ext uri="{BB962C8B-B14F-4D97-AF65-F5344CB8AC3E}">
        <p14:creationId xmlns:p14="http://schemas.microsoft.com/office/powerpoint/2010/main" val="4171473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d</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63</a:t>
            </a:fld>
            <a:endParaRPr lang="en-US"/>
          </a:p>
        </p:txBody>
      </p:sp>
    </p:spTree>
    <p:extLst>
      <p:ext uri="{BB962C8B-B14F-4D97-AF65-F5344CB8AC3E}">
        <p14:creationId xmlns:p14="http://schemas.microsoft.com/office/powerpoint/2010/main" val="1006976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64</a:t>
            </a:fld>
            <a:endParaRPr lang="en-US"/>
          </a:p>
        </p:txBody>
      </p:sp>
    </p:spTree>
    <p:extLst>
      <p:ext uri="{BB962C8B-B14F-4D97-AF65-F5344CB8AC3E}">
        <p14:creationId xmlns:p14="http://schemas.microsoft.com/office/powerpoint/2010/main" val="648602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c</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65</a:t>
            </a:fld>
            <a:endParaRPr lang="en-US"/>
          </a:p>
        </p:txBody>
      </p:sp>
    </p:spTree>
    <p:extLst>
      <p:ext uri="{BB962C8B-B14F-4D97-AF65-F5344CB8AC3E}">
        <p14:creationId xmlns:p14="http://schemas.microsoft.com/office/powerpoint/2010/main" val="3554414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66</a:t>
            </a:fld>
            <a:endParaRPr lang="en-US"/>
          </a:p>
        </p:txBody>
      </p:sp>
    </p:spTree>
    <p:extLst>
      <p:ext uri="{BB962C8B-B14F-4D97-AF65-F5344CB8AC3E}">
        <p14:creationId xmlns:p14="http://schemas.microsoft.com/office/powerpoint/2010/main" val="1862236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a:t>
            </a:r>
          </a:p>
        </p:txBody>
      </p:sp>
      <p:sp>
        <p:nvSpPr>
          <p:cNvPr id="4" name="Slide Number Placeholder 3"/>
          <p:cNvSpPr>
            <a:spLocks noGrp="1"/>
          </p:cNvSpPr>
          <p:nvPr>
            <p:ph type="sldNum" sz="quarter" idx="10"/>
          </p:nvPr>
        </p:nvSpPr>
        <p:spPr/>
        <p:txBody>
          <a:bodyPr/>
          <a:lstStyle/>
          <a:p>
            <a:fld id="{76F95C0E-6573-7C44-BD43-507A919A76D4}" type="slidenum">
              <a:rPr lang="en-US" smtClean="0"/>
              <a:pPr/>
              <a:t>67</a:t>
            </a:fld>
            <a:endParaRPr lang="en-US"/>
          </a:p>
        </p:txBody>
      </p:sp>
    </p:spTree>
    <p:extLst>
      <p:ext uri="{BB962C8B-B14F-4D97-AF65-F5344CB8AC3E}">
        <p14:creationId xmlns:p14="http://schemas.microsoft.com/office/powerpoint/2010/main" val="1217757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68</a:t>
            </a:fld>
            <a:endParaRPr lang="en-US"/>
          </a:p>
        </p:txBody>
      </p:sp>
    </p:spTree>
    <p:extLst>
      <p:ext uri="{BB962C8B-B14F-4D97-AF65-F5344CB8AC3E}">
        <p14:creationId xmlns:p14="http://schemas.microsoft.com/office/powerpoint/2010/main" val="600848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E5CCB-195E-C74A-BB28-A15C794C9D52}" type="slidenum">
              <a:rPr lang="en-US" smtClean="0"/>
              <a:t>8</a:t>
            </a:fld>
            <a:endParaRPr lang="en-US"/>
          </a:p>
        </p:txBody>
      </p:sp>
    </p:spTree>
    <p:extLst>
      <p:ext uri="{BB962C8B-B14F-4D97-AF65-F5344CB8AC3E}">
        <p14:creationId xmlns:p14="http://schemas.microsoft.com/office/powerpoint/2010/main" val="455771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d</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69</a:t>
            </a:fld>
            <a:endParaRPr lang="en-US"/>
          </a:p>
        </p:txBody>
      </p:sp>
    </p:spTree>
    <p:extLst>
      <p:ext uri="{BB962C8B-B14F-4D97-AF65-F5344CB8AC3E}">
        <p14:creationId xmlns:p14="http://schemas.microsoft.com/office/powerpoint/2010/main" val="317604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70</a:t>
            </a:fld>
            <a:endParaRPr lang="en-US"/>
          </a:p>
        </p:txBody>
      </p:sp>
    </p:spTree>
    <p:extLst>
      <p:ext uri="{BB962C8B-B14F-4D97-AF65-F5344CB8AC3E}">
        <p14:creationId xmlns:p14="http://schemas.microsoft.com/office/powerpoint/2010/main" val="989293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IN" sz="1800" kern="1200" dirty="0">
                <a:solidFill>
                  <a:schemeClr val="tx1"/>
                </a:solidFill>
                <a:effectLst/>
                <a:latin typeface="Times New Roman" pitchFamily="18" charset="0"/>
                <a:ea typeface="ＭＳ Ｐゴシック" charset="0"/>
                <a:cs typeface="ＭＳ Ｐゴシック" charset="0"/>
              </a:rPr>
              <a:t>PowerPoint keyboard shortcuts can be used to play the videos:  </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p = to play or pause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left arrow = to rewind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right arrow = to forward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q = stop and then start the video from the beginning</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 = mute or unmute</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up arrow or down arrow = increase or decrease the volume</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71</a:t>
            </a:fld>
            <a:endParaRPr lang="en-US" dirty="0"/>
          </a:p>
        </p:txBody>
      </p:sp>
    </p:spTree>
    <p:extLst>
      <p:ext uri="{BB962C8B-B14F-4D97-AF65-F5344CB8AC3E}">
        <p14:creationId xmlns:p14="http://schemas.microsoft.com/office/powerpoint/2010/main" val="4294243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a:t>
            </a:r>
          </a:p>
        </p:txBody>
      </p:sp>
      <p:sp>
        <p:nvSpPr>
          <p:cNvPr id="4" name="Slide Number Placeholder 3"/>
          <p:cNvSpPr>
            <a:spLocks noGrp="1"/>
          </p:cNvSpPr>
          <p:nvPr>
            <p:ph type="sldNum" sz="quarter" idx="10"/>
          </p:nvPr>
        </p:nvSpPr>
        <p:spPr/>
        <p:txBody>
          <a:bodyPr/>
          <a:lstStyle/>
          <a:p>
            <a:fld id="{76F95C0E-6573-7C44-BD43-507A919A76D4}" type="slidenum">
              <a:rPr lang="en-US" smtClean="0"/>
              <a:pPr/>
              <a:t>72</a:t>
            </a:fld>
            <a:endParaRPr lang="en-US"/>
          </a:p>
        </p:txBody>
      </p:sp>
    </p:spTree>
    <p:extLst>
      <p:ext uri="{BB962C8B-B14F-4D97-AF65-F5344CB8AC3E}">
        <p14:creationId xmlns:p14="http://schemas.microsoft.com/office/powerpoint/2010/main" val="270983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73</a:t>
            </a:fld>
            <a:endParaRPr lang="en-US"/>
          </a:p>
        </p:txBody>
      </p:sp>
    </p:spTree>
    <p:extLst>
      <p:ext uri="{BB962C8B-B14F-4D97-AF65-F5344CB8AC3E}">
        <p14:creationId xmlns:p14="http://schemas.microsoft.com/office/powerpoint/2010/main" val="3580268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b</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74</a:t>
            </a:fld>
            <a:endParaRPr lang="en-US"/>
          </a:p>
        </p:txBody>
      </p:sp>
    </p:spTree>
    <p:extLst>
      <p:ext uri="{BB962C8B-B14F-4D97-AF65-F5344CB8AC3E}">
        <p14:creationId xmlns:p14="http://schemas.microsoft.com/office/powerpoint/2010/main" val="2582170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75</a:t>
            </a:fld>
            <a:endParaRPr lang="en-US"/>
          </a:p>
        </p:txBody>
      </p:sp>
    </p:spTree>
    <p:extLst>
      <p:ext uri="{BB962C8B-B14F-4D97-AF65-F5344CB8AC3E}">
        <p14:creationId xmlns:p14="http://schemas.microsoft.com/office/powerpoint/2010/main" val="2738727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a:t>
            </a:r>
          </a:p>
        </p:txBody>
      </p:sp>
      <p:sp>
        <p:nvSpPr>
          <p:cNvPr id="4" name="Slide Number Placeholder 3"/>
          <p:cNvSpPr>
            <a:spLocks noGrp="1"/>
          </p:cNvSpPr>
          <p:nvPr>
            <p:ph type="sldNum" sz="quarter" idx="10"/>
          </p:nvPr>
        </p:nvSpPr>
        <p:spPr/>
        <p:txBody>
          <a:bodyPr/>
          <a:lstStyle/>
          <a:p>
            <a:fld id="{76F95C0E-6573-7C44-BD43-507A919A76D4}" type="slidenum">
              <a:rPr lang="en-US" smtClean="0"/>
              <a:pPr/>
              <a:t>76</a:t>
            </a:fld>
            <a:endParaRPr lang="en-US"/>
          </a:p>
        </p:txBody>
      </p:sp>
    </p:spTree>
    <p:extLst>
      <p:ext uri="{BB962C8B-B14F-4D97-AF65-F5344CB8AC3E}">
        <p14:creationId xmlns:p14="http://schemas.microsoft.com/office/powerpoint/2010/main" val="1070223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77</a:t>
            </a:fld>
            <a:endParaRPr lang="en-US"/>
          </a:p>
        </p:txBody>
      </p:sp>
    </p:spTree>
    <p:extLst>
      <p:ext uri="{BB962C8B-B14F-4D97-AF65-F5344CB8AC3E}">
        <p14:creationId xmlns:p14="http://schemas.microsoft.com/office/powerpoint/2010/main" val="3697094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IN" sz="1800" kern="1200" dirty="0">
                <a:solidFill>
                  <a:schemeClr val="tx1"/>
                </a:solidFill>
                <a:effectLst/>
                <a:latin typeface="Times New Roman" pitchFamily="18" charset="0"/>
                <a:ea typeface="ＭＳ Ｐゴシック" charset="0"/>
                <a:cs typeface="ＭＳ Ｐゴシック" charset="0"/>
              </a:rPr>
              <a:t>PowerPoint keyboard shortcuts can be used to play the videos:  </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p = to play or pause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left arrow = to rewind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right arrow = to forward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q = stop and then start the video from the beginning</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 = mute or unmute</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up arrow or down arrow = increase or decrease the volume</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78</a:t>
            </a:fld>
            <a:endParaRPr lang="en-US" dirty="0"/>
          </a:p>
        </p:txBody>
      </p:sp>
    </p:spTree>
    <p:extLst>
      <p:ext uri="{BB962C8B-B14F-4D97-AF65-F5344CB8AC3E}">
        <p14:creationId xmlns:p14="http://schemas.microsoft.com/office/powerpoint/2010/main" val="322236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E5CCB-195E-C74A-BB28-A15C794C9D52}" type="slidenum">
              <a:rPr lang="en-US" smtClean="0"/>
              <a:t>9</a:t>
            </a:fld>
            <a:endParaRPr lang="en-US"/>
          </a:p>
        </p:txBody>
      </p:sp>
    </p:spTree>
    <p:extLst>
      <p:ext uri="{BB962C8B-B14F-4D97-AF65-F5344CB8AC3E}">
        <p14:creationId xmlns:p14="http://schemas.microsoft.com/office/powerpoint/2010/main" val="1190084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b</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79</a:t>
            </a:fld>
            <a:endParaRPr lang="en-US"/>
          </a:p>
        </p:txBody>
      </p:sp>
    </p:spTree>
    <p:extLst>
      <p:ext uri="{BB962C8B-B14F-4D97-AF65-F5344CB8AC3E}">
        <p14:creationId xmlns:p14="http://schemas.microsoft.com/office/powerpoint/2010/main" val="1080874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80</a:t>
            </a:fld>
            <a:endParaRPr lang="en-US"/>
          </a:p>
        </p:txBody>
      </p:sp>
    </p:spTree>
    <p:extLst>
      <p:ext uri="{BB962C8B-B14F-4D97-AF65-F5344CB8AC3E}">
        <p14:creationId xmlns:p14="http://schemas.microsoft.com/office/powerpoint/2010/main" val="937667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a:t>
            </a:r>
          </a:p>
        </p:txBody>
      </p:sp>
      <p:sp>
        <p:nvSpPr>
          <p:cNvPr id="4" name="Slide Number Placeholder 3"/>
          <p:cNvSpPr>
            <a:spLocks noGrp="1"/>
          </p:cNvSpPr>
          <p:nvPr>
            <p:ph type="sldNum" sz="quarter" idx="10"/>
          </p:nvPr>
        </p:nvSpPr>
        <p:spPr/>
        <p:txBody>
          <a:bodyPr/>
          <a:lstStyle/>
          <a:p>
            <a:fld id="{76F95C0E-6573-7C44-BD43-507A919A76D4}" type="slidenum">
              <a:rPr lang="en-US" smtClean="0"/>
              <a:pPr/>
              <a:t>81</a:t>
            </a:fld>
            <a:endParaRPr lang="en-US"/>
          </a:p>
        </p:txBody>
      </p:sp>
    </p:spTree>
    <p:extLst>
      <p:ext uri="{BB962C8B-B14F-4D97-AF65-F5344CB8AC3E}">
        <p14:creationId xmlns:p14="http://schemas.microsoft.com/office/powerpoint/2010/main" val="3516433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82</a:t>
            </a:fld>
            <a:endParaRPr lang="en-US"/>
          </a:p>
        </p:txBody>
      </p:sp>
    </p:spTree>
    <p:extLst>
      <p:ext uri="{BB962C8B-B14F-4D97-AF65-F5344CB8AC3E}">
        <p14:creationId xmlns:p14="http://schemas.microsoft.com/office/powerpoint/2010/main" val="3316802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c</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83</a:t>
            </a:fld>
            <a:endParaRPr lang="en-US"/>
          </a:p>
        </p:txBody>
      </p:sp>
    </p:spTree>
    <p:extLst>
      <p:ext uri="{BB962C8B-B14F-4D97-AF65-F5344CB8AC3E}">
        <p14:creationId xmlns:p14="http://schemas.microsoft.com/office/powerpoint/2010/main" val="3424639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84</a:t>
            </a:fld>
            <a:endParaRPr lang="en-US"/>
          </a:p>
        </p:txBody>
      </p:sp>
    </p:spTree>
    <p:extLst>
      <p:ext uri="{BB962C8B-B14F-4D97-AF65-F5344CB8AC3E}">
        <p14:creationId xmlns:p14="http://schemas.microsoft.com/office/powerpoint/2010/main" val="3152418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c</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85</a:t>
            </a:fld>
            <a:endParaRPr lang="en-US"/>
          </a:p>
        </p:txBody>
      </p:sp>
    </p:spTree>
    <p:extLst>
      <p:ext uri="{BB962C8B-B14F-4D97-AF65-F5344CB8AC3E}">
        <p14:creationId xmlns:p14="http://schemas.microsoft.com/office/powerpoint/2010/main" val="30245425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86</a:t>
            </a:fld>
            <a:endParaRPr lang="en-US"/>
          </a:p>
        </p:txBody>
      </p:sp>
    </p:spTree>
    <p:extLst>
      <p:ext uri="{BB962C8B-B14F-4D97-AF65-F5344CB8AC3E}">
        <p14:creationId xmlns:p14="http://schemas.microsoft.com/office/powerpoint/2010/main" val="1257492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d</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87</a:t>
            </a:fld>
            <a:endParaRPr lang="en-US"/>
          </a:p>
        </p:txBody>
      </p:sp>
    </p:spTree>
    <p:extLst>
      <p:ext uri="{BB962C8B-B14F-4D97-AF65-F5344CB8AC3E}">
        <p14:creationId xmlns:p14="http://schemas.microsoft.com/office/powerpoint/2010/main" val="1915883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88</a:t>
            </a:fld>
            <a:endParaRPr lang="en-US"/>
          </a:p>
        </p:txBody>
      </p:sp>
    </p:spTree>
    <p:extLst>
      <p:ext uri="{BB962C8B-B14F-4D97-AF65-F5344CB8AC3E}">
        <p14:creationId xmlns:p14="http://schemas.microsoft.com/office/powerpoint/2010/main" val="72981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E5CCB-195E-C74A-BB28-A15C794C9D52}" type="slidenum">
              <a:rPr lang="en-US" smtClean="0"/>
              <a:t>10</a:t>
            </a:fld>
            <a:endParaRPr lang="en-US"/>
          </a:p>
        </p:txBody>
      </p:sp>
    </p:spTree>
    <p:extLst>
      <p:ext uri="{BB962C8B-B14F-4D97-AF65-F5344CB8AC3E}">
        <p14:creationId xmlns:p14="http://schemas.microsoft.com/office/powerpoint/2010/main" val="3265592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IN" sz="1800" kern="1200" dirty="0">
                <a:solidFill>
                  <a:schemeClr val="tx1"/>
                </a:solidFill>
                <a:effectLst/>
                <a:latin typeface="Times New Roman" pitchFamily="18" charset="0"/>
                <a:ea typeface="ＭＳ Ｐゴシック" charset="0"/>
                <a:cs typeface="ＭＳ Ｐゴシック" charset="0"/>
              </a:rPr>
              <a:t>PowerPoint keyboard shortcuts can be used to play the videos:  </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p = to play or pause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left arrow = to rewind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right arrow = to forward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q = stop and then start the video from the beginning</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 = mute or unmute</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a:solidFill>
                  <a:schemeClr val="tx1"/>
                </a:solidFill>
                <a:effectLst/>
                <a:latin typeface="Times New Roman" pitchFamily="18" charset="0"/>
                <a:ea typeface="ＭＳ Ｐゴシック" charset="0"/>
                <a:cs typeface="ＭＳ Ｐゴシック" charset="0"/>
              </a:rPr>
              <a:t>Alt + up arrow or down arrow = increase or decrease the volume</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89</a:t>
            </a:fld>
            <a:endParaRPr lang="en-US" dirty="0"/>
          </a:p>
        </p:txBody>
      </p:sp>
    </p:spTree>
    <p:extLst>
      <p:ext uri="{BB962C8B-B14F-4D97-AF65-F5344CB8AC3E}">
        <p14:creationId xmlns:p14="http://schemas.microsoft.com/office/powerpoint/2010/main" val="2565374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a:t>
            </a:r>
          </a:p>
        </p:txBody>
      </p:sp>
      <p:sp>
        <p:nvSpPr>
          <p:cNvPr id="4" name="Slide Number Placeholder 3"/>
          <p:cNvSpPr>
            <a:spLocks noGrp="1"/>
          </p:cNvSpPr>
          <p:nvPr>
            <p:ph type="sldNum" sz="quarter" idx="10"/>
          </p:nvPr>
        </p:nvSpPr>
        <p:spPr/>
        <p:txBody>
          <a:bodyPr/>
          <a:lstStyle/>
          <a:p>
            <a:fld id="{76F95C0E-6573-7C44-BD43-507A919A76D4}" type="slidenum">
              <a:rPr lang="en-US" smtClean="0"/>
              <a:pPr/>
              <a:t>90</a:t>
            </a:fld>
            <a:endParaRPr lang="en-US"/>
          </a:p>
        </p:txBody>
      </p:sp>
    </p:spTree>
    <p:extLst>
      <p:ext uri="{BB962C8B-B14F-4D97-AF65-F5344CB8AC3E}">
        <p14:creationId xmlns:p14="http://schemas.microsoft.com/office/powerpoint/2010/main" val="3379592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91</a:t>
            </a:fld>
            <a:endParaRPr lang="en-US"/>
          </a:p>
        </p:txBody>
      </p:sp>
    </p:spTree>
    <p:extLst>
      <p:ext uri="{BB962C8B-B14F-4D97-AF65-F5344CB8AC3E}">
        <p14:creationId xmlns:p14="http://schemas.microsoft.com/office/powerpoint/2010/main" val="7986155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b</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92</a:t>
            </a:fld>
            <a:endParaRPr lang="en-US"/>
          </a:p>
        </p:txBody>
      </p:sp>
    </p:spTree>
    <p:extLst>
      <p:ext uri="{BB962C8B-B14F-4D97-AF65-F5344CB8AC3E}">
        <p14:creationId xmlns:p14="http://schemas.microsoft.com/office/powerpoint/2010/main" val="11293596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93</a:t>
            </a:fld>
            <a:endParaRPr lang="en-US"/>
          </a:p>
        </p:txBody>
      </p:sp>
    </p:spTree>
    <p:extLst>
      <p:ext uri="{BB962C8B-B14F-4D97-AF65-F5344CB8AC3E}">
        <p14:creationId xmlns:p14="http://schemas.microsoft.com/office/powerpoint/2010/main" val="1391474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d</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94</a:t>
            </a:fld>
            <a:endParaRPr lang="en-US"/>
          </a:p>
        </p:txBody>
      </p:sp>
    </p:spTree>
    <p:extLst>
      <p:ext uri="{BB962C8B-B14F-4D97-AF65-F5344CB8AC3E}">
        <p14:creationId xmlns:p14="http://schemas.microsoft.com/office/powerpoint/2010/main" val="1707640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95</a:t>
            </a:fld>
            <a:endParaRPr lang="en-US"/>
          </a:p>
        </p:txBody>
      </p:sp>
    </p:spTree>
    <p:extLst>
      <p:ext uri="{BB962C8B-B14F-4D97-AF65-F5344CB8AC3E}">
        <p14:creationId xmlns:p14="http://schemas.microsoft.com/office/powerpoint/2010/main" val="2915512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b</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96</a:t>
            </a:fld>
            <a:endParaRPr lang="en-US"/>
          </a:p>
        </p:txBody>
      </p:sp>
    </p:spTree>
    <p:extLst>
      <p:ext uri="{BB962C8B-B14F-4D97-AF65-F5344CB8AC3E}">
        <p14:creationId xmlns:p14="http://schemas.microsoft.com/office/powerpoint/2010/main" val="1381420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97</a:t>
            </a:fld>
            <a:endParaRPr lang="en-US"/>
          </a:p>
        </p:txBody>
      </p:sp>
    </p:spTree>
    <p:extLst>
      <p:ext uri="{BB962C8B-B14F-4D97-AF65-F5344CB8AC3E}">
        <p14:creationId xmlns:p14="http://schemas.microsoft.com/office/powerpoint/2010/main" val="1121363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a:r>
            <a:r>
              <a:rPr lang="en-US" dirty="0" err="1"/>
              <a:t>d</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98</a:t>
            </a:fld>
            <a:endParaRPr lang="en-US"/>
          </a:p>
        </p:txBody>
      </p:sp>
    </p:spTree>
    <p:extLst>
      <p:ext uri="{BB962C8B-B14F-4D97-AF65-F5344CB8AC3E}">
        <p14:creationId xmlns:p14="http://schemas.microsoft.com/office/powerpoint/2010/main" val="107864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E5CCB-195E-C74A-BB28-A15C794C9D52}" type="slidenum">
              <a:rPr lang="en-US" smtClean="0"/>
              <a:t>11</a:t>
            </a:fld>
            <a:endParaRPr lang="en-US"/>
          </a:p>
        </p:txBody>
      </p:sp>
    </p:spTree>
    <p:extLst>
      <p:ext uri="{BB962C8B-B14F-4D97-AF65-F5344CB8AC3E}">
        <p14:creationId xmlns:p14="http://schemas.microsoft.com/office/powerpoint/2010/main" val="5556523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99</a:t>
            </a:fld>
            <a:endParaRPr lang="en-US"/>
          </a:p>
        </p:txBody>
      </p:sp>
    </p:spTree>
    <p:extLst>
      <p:ext uri="{BB962C8B-B14F-4D97-AF65-F5344CB8AC3E}">
        <p14:creationId xmlns:p14="http://schemas.microsoft.com/office/powerpoint/2010/main" val="500134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E5CCB-195E-C74A-BB28-A15C794C9D52}" type="slidenum">
              <a:rPr lang="en-US" smtClean="0"/>
              <a:t>12</a:t>
            </a:fld>
            <a:endParaRPr lang="en-US"/>
          </a:p>
        </p:txBody>
      </p:sp>
    </p:spTree>
    <p:extLst>
      <p:ext uri="{BB962C8B-B14F-4D97-AF65-F5344CB8AC3E}">
        <p14:creationId xmlns:p14="http://schemas.microsoft.com/office/powerpoint/2010/main" val="360699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E5CCB-195E-C74A-BB28-A15C794C9D52}" type="slidenum">
              <a:rPr lang="en-US" smtClean="0"/>
              <a:t>22</a:t>
            </a:fld>
            <a:endParaRPr lang="en-US"/>
          </a:p>
        </p:txBody>
      </p:sp>
    </p:spTree>
    <p:extLst>
      <p:ext uri="{BB962C8B-B14F-4D97-AF65-F5344CB8AC3E}">
        <p14:creationId xmlns:p14="http://schemas.microsoft.com/office/powerpoint/2010/main" val="103840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IN" sz="1800" kern="1200" dirty="0">
                <a:solidFill>
                  <a:schemeClr val="tx1"/>
                </a:solidFill>
                <a:effectLst/>
                <a:latin typeface="Times New Roman" pitchFamily="18" charset="0"/>
                <a:ea typeface="ＭＳ Ｐゴシック" charset="0"/>
                <a:cs typeface="ＭＳ Ｐゴシック" charset="0"/>
              </a:rPr>
              <a:t>PowerPoint keyboard shortcuts can be used to play the videos:  </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p = to play or pause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left arrow = to rewind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shift, right arrow = to forward the video</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q = stop and then start the video from the beginning</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 = mute or unmute</a:t>
            </a:r>
          </a:p>
          <a:p>
            <a:r>
              <a:rPr lang="en-IN" sz="1800" kern="1200" dirty="0">
                <a:solidFill>
                  <a:schemeClr val="tx1"/>
                </a:solidFill>
                <a:effectLst/>
                <a:latin typeface="Times New Roman" pitchFamily="18" charset="0"/>
                <a:ea typeface="ＭＳ Ｐゴシック" charset="0"/>
                <a:cs typeface="ＭＳ Ｐゴシック" charset="0"/>
              </a:rPr>
              <a:t> </a:t>
            </a:r>
          </a:p>
          <a:p>
            <a:r>
              <a:rPr lang="en-IN" sz="1800" kern="1200" dirty="0">
                <a:solidFill>
                  <a:schemeClr val="tx1"/>
                </a:solidFill>
                <a:effectLst/>
                <a:latin typeface="Times New Roman" pitchFamily="18" charset="0"/>
                <a:ea typeface="ＭＳ Ｐゴシック" charset="0"/>
                <a:cs typeface="ＭＳ Ｐゴシック" charset="0"/>
              </a:rPr>
              <a:t>Alt + up arrow or down arrow = increase or decrease the volume</a:t>
            </a:r>
            <a:endParaRPr lang="en-US" dirty="0"/>
          </a:p>
        </p:txBody>
      </p:sp>
      <p:sp>
        <p:nvSpPr>
          <p:cNvPr id="4" name="Slide Number Placeholder 3"/>
          <p:cNvSpPr>
            <a:spLocks noGrp="1"/>
          </p:cNvSpPr>
          <p:nvPr>
            <p:ph type="sldNum" sz="quarter" idx="10"/>
          </p:nvPr>
        </p:nvSpPr>
        <p:spPr/>
        <p:txBody>
          <a:bodyPr/>
          <a:lstStyle/>
          <a:p>
            <a:fld id="{76F95C0E-6573-7C44-BD43-507A919A76D4}" type="slidenum">
              <a:rPr lang="en-US" smtClean="0"/>
              <a:pPr/>
              <a:t>47</a:t>
            </a:fld>
            <a:endParaRPr lang="en-US" dirty="0"/>
          </a:p>
        </p:txBody>
      </p:sp>
    </p:spTree>
    <p:extLst>
      <p:ext uri="{BB962C8B-B14F-4D97-AF65-F5344CB8AC3E}">
        <p14:creationId xmlns:p14="http://schemas.microsoft.com/office/powerpoint/2010/main" val="3198852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C3135-7505-4C59-9E1B-3D723EB861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3DAFE1-7637-4B18-BA15-8F4ADBFC2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38EA9B-2A16-498B-A017-19356F370216}"/>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5" name="Footer Placeholder 4">
            <a:extLst>
              <a:ext uri="{FF2B5EF4-FFF2-40B4-BE49-F238E27FC236}">
                <a16:creationId xmlns:a16="http://schemas.microsoft.com/office/drawing/2014/main" id="{DD4701F1-F943-44FF-BE61-F3154BB09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B8BB9-28DC-42B4-BC94-2DEF33D02F8D}"/>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3849186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201EA-46A8-41F1-A25A-B0705F3B6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B8D9A4-C76A-484F-853A-FA79067A47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D704E-33EE-47A7-8F50-0D31ACBE2164}"/>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5" name="Footer Placeholder 4">
            <a:extLst>
              <a:ext uri="{FF2B5EF4-FFF2-40B4-BE49-F238E27FC236}">
                <a16:creationId xmlns:a16="http://schemas.microsoft.com/office/drawing/2014/main" id="{626954F4-2ABC-4244-9E07-7D6F3974F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378D6-2270-4AFF-878B-D6BCB682954A}"/>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316271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BC013D-4532-4047-BF6E-3C5A708529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405EC4-011F-4D45-B7D6-5A5EAAA5D5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F0D5C-6933-4F39-8172-9F95A5E7006C}"/>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5" name="Footer Placeholder 4">
            <a:extLst>
              <a:ext uri="{FF2B5EF4-FFF2-40B4-BE49-F238E27FC236}">
                <a16:creationId xmlns:a16="http://schemas.microsoft.com/office/drawing/2014/main" id="{978B5588-C957-48E3-A188-4857F7287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A8D83-CE65-474D-BD4D-08861D924788}"/>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347556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685800"/>
            <a:ext cx="10972800" cy="554934"/>
          </a:xfrm>
        </p:spPr>
        <p:txBody>
          <a:bodyPr/>
          <a:lstStyle/>
          <a:p>
            <a:r>
              <a:rPr lang="en-US" dirty="0"/>
              <a:t>Click to edit Master title style</a:t>
            </a:r>
          </a:p>
        </p:txBody>
      </p:sp>
      <p:sp>
        <p:nvSpPr>
          <p:cNvPr id="3" name="Content Placeholder 2"/>
          <p:cNvSpPr>
            <a:spLocks noGrp="1"/>
          </p:cNvSpPr>
          <p:nvPr>
            <p:ph idx="1"/>
          </p:nvPr>
        </p:nvSpPr>
        <p:spPr>
          <a:xfrm>
            <a:off x="609600" y="5774077"/>
            <a:ext cx="10972800" cy="403457"/>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a:t>
            </a:r>
            <a:r>
              <a:rPr lang="en-US" dirty="0" err="1"/>
              <a:t>styl</a:t>
            </a:r>
            <a:endParaRPr lang="en-US" dirty="0"/>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solidFill>
                <a:prstClr val="black"/>
              </a:solidFill>
            </a:endParaRPr>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solidFill>
                  <a:prstClr val="white"/>
                </a:solidFill>
              </a:rPr>
              <a:pPr/>
              <a:t>4/23/2020</a:t>
            </a:fld>
            <a:endParaRPr lang="en-US" dirty="0">
              <a:solidFill>
                <a:prstClr val="white"/>
              </a:solidFill>
            </a:endParaRPr>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7" name="Content Placeholder 3"/>
          <p:cNvSpPr>
            <a:spLocks noGrp="1"/>
          </p:cNvSpPr>
          <p:nvPr>
            <p:ph sz="quarter" idx="14"/>
          </p:nvPr>
        </p:nvSpPr>
        <p:spPr>
          <a:xfrm>
            <a:off x="609600" y="1600201"/>
            <a:ext cx="10972800" cy="178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925843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83890"/>
            <a:ext cx="10972800" cy="1144872"/>
          </a:xfrm>
        </p:spPr>
        <p:txBody>
          <a:bodyPr/>
          <a:lstStyle/>
          <a:p>
            <a:r>
              <a:rPr lang="en-US" dirty="0"/>
              <a:t>Click to edit Master title style</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solidFill>
                <a:prstClr val="black"/>
              </a:solidFill>
            </a:endParaRPr>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solidFill>
                  <a:prstClr val="white"/>
                </a:solidFill>
              </a:rPr>
              <a:pPr/>
              <a:t>4/23/2020</a:t>
            </a:fld>
            <a:endParaRPr lang="en-US" dirty="0">
              <a:solidFill>
                <a:prstClr val="white"/>
              </a:solidFill>
            </a:endParaRPr>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7" name="Picture Placeholder 6"/>
          <p:cNvSpPr>
            <a:spLocks noGrp="1"/>
          </p:cNvSpPr>
          <p:nvPr>
            <p:ph type="pic" sz="quarter" idx="13"/>
          </p:nvPr>
        </p:nvSpPr>
        <p:spPr>
          <a:xfrm>
            <a:off x="609600" y="1600201"/>
            <a:ext cx="10972800" cy="1403059"/>
          </a:xfrm>
        </p:spPr>
        <p:txBody>
          <a:bodyPr/>
          <a:lstStyle/>
          <a:p>
            <a:endParaRPr lang="en-IN" dirty="0"/>
          </a:p>
        </p:txBody>
      </p:sp>
      <p:sp>
        <p:nvSpPr>
          <p:cNvPr id="3" name="Content Placeholder 2"/>
          <p:cNvSpPr>
            <a:spLocks noGrp="1"/>
          </p:cNvSpPr>
          <p:nvPr>
            <p:ph sz="quarter" idx="14"/>
          </p:nvPr>
        </p:nvSpPr>
        <p:spPr>
          <a:xfrm>
            <a:off x="609600" y="3262734"/>
            <a:ext cx="10972800" cy="15944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57626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4/23/2020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8" name="Media Placeholder 7"/>
          <p:cNvSpPr>
            <a:spLocks noGrp="1"/>
          </p:cNvSpPr>
          <p:nvPr>
            <p:ph type="media" sz="quarter" idx="13"/>
          </p:nvPr>
        </p:nvSpPr>
        <p:spPr>
          <a:xfrm>
            <a:off x="914401" y="1600200"/>
            <a:ext cx="10378017" cy="4191000"/>
          </a:xfrm>
        </p:spPr>
        <p:txBody>
          <a:bodyPr/>
          <a:lstStyle/>
          <a:p>
            <a:endParaRPr lang="en-IN" dirty="0"/>
          </a:p>
        </p:txBody>
      </p:sp>
    </p:spTree>
    <p:extLst>
      <p:ext uri="{BB962C8B-B14F-4D97-AF65-F5344CB8AC3E}">
        <p14:creationId xmlns:p14="http://schemas.microsoft.com/office/powerpoint/2010/main" val="1199713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2AAB-50A9-463F-AE3E-1E18F71CAF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2FBBF0-A055-4C70-A394-0FA2523A84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A1509-2B6F-4C50-AAC1-96A42B2109EB}"/>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5" name="Footer Placeholder 4">
            <a:extLst>
              <a:ext uri="{FF2B5EF4-FFF2-40B4-BE49-F238E27FC236}">
                <a16:creationId xmlns:a16="http://schemas.microsoft.com/office/drawing/2014/main" id="{DBFAB617-CE7E-4AF0-A141-8BF3A78E2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4599D-54F3-4BB5-8C07-A7336B3DDBDC}"/>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236144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D003-0DCB-45E6-B0EA-A2A0E810A0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00162E-EE68-4EBB-80CB-0ED41FF05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6085BA-5014-490A-9149-848087A3C65C}"/>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5" name="Footer Placeholder 4">
            <a:extLst>
              <a:ext uri="{FF2B5EF4-FFF2-40B4-BE49-F238E27FC236}">
                <a16:creationId xmlns:a16="http://schemas.microsoft.com/office/drawing/2014/main" id="{0C7C4936-9B37-407F-A789-FA41F17A3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EF631-8627-49B5-BB95-5EC14BC1482C}"/>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195529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46CD4-B0B3-45DE-A7DF-767DE425C9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FD141-58BF-43E1-B334-1B263F6EC3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3453C-A05E-4306-B133-F6DCDAB7A26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530124-B946-428D-AE39-13EEBECD50EB}"/>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6" name="Footer Placeholder 5">
            <a:extLst>
              <a:ext uri="{FF2B5EF4-FFF2-40B4-BE49-F238E27FC236}">
                <a16:creationId xmlns:a16="http://schemas.microsoft.com/office/drawing/2014/main" id="{D1D1DE0A-7CCE-4648-B22E-03CE5C8B1A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0B41F-9A41-4E53-A4C5-A2B4A7F2DE29}"/>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879457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91B45-AEA4-48C6-A322-0327A630DD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132F8D-E89C-492F-8006-C85D6E7079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5A79A2-73D5-4C2F-A076-E02F9937B8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0662AF-9E1D-4F87-A646-FF6B7F69B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53CECC-6DCC-4946-A489-0D5329C865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B97C27-DA9D-45BF-95CD-9639F1F3A080}"/>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8" name="Footer Placeholder 7">
            <a:extLst>
              <a:ext uri="{FF2B5EF4-FFF2-40B4-BE49-F238E27FC236}">
                <a16:creationId xmlns:a16="http://schemas.microsoft.com/office/drawing/2014/main" id="{B090BB9F-2014-4842-8D48-C2F4203625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FD5803-D000-4A22-8E4A-289A32EBC112}"/>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365625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8ED3-3AE8-4478-B66B-FAC077AA3A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C60163-BC97-4524-9135-BC64C7D7985E}"/>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4" name="Footer Placeholder 3">
            <a:extLst>
              <a:ext uri="{FF2B5EF4-FFF2-40B4-BE49-F238E27FC236}">
                <a16:creationId xmlns:a16="http://schemas.microsoft.com/office/drawing/2014/main" id="{442A4DE2-FC54-4C4E-ABB6-1543EB4FB0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EDC2F-81D0-460B-9DEE-5A1E8AFB6110}"/>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2720996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C4352-36B0-4D1C-B538-5658748C1A0E}"/>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3" name="Footer Placeholder 2">
            <a:extLst>
              <a:ext uri="{FF2B5EF4-FFF2-40B4-BE49-F238E27FC236}">
                <a16:creationId xmlns:a16="http://schemas.microsoft.com/office/drawing/2014/main" id="{91A69A43-EBCD-43D3-A7CA-F9961085D1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A7406F-074E-4011-BA8C-9711180B8AC2}"/>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227139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41746-485F-4443-8070-B138A5CEF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003172-AA01-45B6-9464-750E79464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A9AF5-A543-4A2C-8A5C-EF8FFC5CD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62BB3E-B4E4-4418-8AEF-9D626FDBC655}"/>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6" name="Footer Placeholder 5">
            <a:extLst>
              <a:ext uri="{FF2B5EF4-FFF2-40B4-BE49-F238E27FC236}">
                <a16:creationId xmlns:a16="http://schemas.microsoft.com/office/drawing/2014/main" id="{7687576D-6227-42E6-B9E3-2A86D9530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68050-59DD-416F-9F01-3C3EF41AD47C}"/>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4270689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CF8D-0C87-47D0-BD3F-3408F75CBD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1B9CE-CB98-4FD6-A332-D951660D6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959A08-C0C3-48C3-9AEB-56F91AC26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A9D25E-91BF-41FA-91C7-B8582E25DD56}"/>
              </a:ext>
            </a:extLst>
          </p:cNvPr>
          <p:cNvSpPr>
            <a:spLocks noGrp="1"/>
          </p:cNvSpPr>
          <p:nvPr>
            <p:ph type="dt" sz="half" idx="10"/>
          </p:nvPr>
        </p:nvSpPr>
        <p:spPr/>
        <p:txBody>
          <a:bodyPr/>
          <a:lstStyle/>
          <a:p>
            <a:fld id="{9C617341-439B-4E67-A2D4-C761BFF70900}" type="datetimeFigureOut">
              <a:rPr lang="en-US" smtClean="0"/>
              <a:t>4/23/2020</a:t>
            </a:fld>
            <a:endParaRPr lang="en-US"/>
          </a:p>
        </p:txBody>
      </p:sp>
      <p:sp>
        <p:nvSpPr>
          <p:cNvPr id="6" name="Footer Placeholder 5">
            <a:extLst>
              <a:ext uri="{FF2B5EF4-FFF2-40B4-BE49-F238E27FC236}">
                <a16:creationId xmlns:a16="http://schemas.microsoft.com/office/drawing/2014/main" id="{96E08BE4-758C-4EF4-B726-A2A935BBA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13945-8BC4-4899-839D-81764F26C95E}"/>
              </a:ext>
            </a:extLst>
          </p:cNvPr>
          <p:cNvSpPr>
            <a:spLocks noGrp="1"/>
          </p:cNvSpPr>
          <p:nvPr>
            <p:ph type="sldNum" sz="quarter" idx="12"/>
          </p:nvPr>
        </p:nvSpPr>
        <p:spPr/>
        <p:txBody>
          <a:bodyPr/>
          <a:lstStyle/>
          <a:p>
            <a:fld id="{25B90F34-1298-47F6-9327-F1D35F3E1274}" type="slidenum">
              <a:rPr lang="en-US" smtClean="0"/>
              <a:t>‹#›</a:t>
            </a:fld>
            <a:endParaRPr lang="en-US"/>
          </a:p>
        </p:txBody>
      </p:sp>
    </p:spTree>
    <p:extLst>
      <p:ext uri="{BB962C8B-B14F-4D97-AF65-F5344CB8AC3E}">
        <p14:creationId xmlns:p14="http://schemas.microsoft.com/office/powerpoint/2010/main" val="4210819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C81D6C-F4A0-49D0-A292-99D3A150A4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B91D8A-1E95-4F05-916F-FEAA325566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15F03-BC38-4B5F-BA26-3EEBE0103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17341-439B-4E67-A2D4-C761BFF70900}" type="datetimeFigureOut">
              <a:rPr lang="en-US" smtClean="0"/>
              <a:t>4/23/2020</a:t>
            </a:fld>
            <a:endParaRPr lang="en-US"/>
          </a:p>
        </p:txBody>
      </p:sp>
      <p:sp>
        <p:nvSpPr>
          <p:cNvPr id="5" name="Footer Placeholder 4">
            <a:extLst>
              <a:ext uri="{FF2B5EF4-FFF2-40B4-BE49-F238E27FC236}">
                <a16:creationId xmlns:a16="http://schemas.microsoft.com/office/drawing/2014/main" id="{6DA4EC3E-FEB3-47C2-8084-834A1588D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320633-2256-409A-B1CB-403EAE61AB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90F34-1298-47F6-9327-F1D35F3E1274}" type="slidenum">
              <a:rPr lang="en-US" smtClean="0"/>
              <a:t>‹#›</a:t>
            </a:fld>
            <a:endParaRPr lang="en-US"/>
          </a:p>
        </p:txBody>
      </p:sp>
    </p:spTree>
    <p:extLst>
      <p:ext uri="{BB962C8B-B14F-4D97-AF65-F5344CB8AC3E}">
        <p14:creationId xmlns:p14="http://schemas.microsoft.com/office/powerpoint/2010/main" val="2569588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3.png"/><Relationship Id="rId4" Type="http://schemas.openxmlformats.org/officeDocument/2006/relationships/notesSlide" Target="../notesSlides/notesSlide3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4.png"/><Relationship Id="rId4" Type="http://schemas.openxmlformats.org/officeDocument/2006/relationships/notesSlide" Target="../notesSlides/notesSlide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E4E9-8BA5-4458-B37C-3D1C40204694}"/>
              </a:ext>
            </a:extLst>
          </p:cNvPr>
          <p:cNvSpPr>
            <a:spLocks noGrp="1"/>
          </p:cNvSpPr>
          <p:nvPr>
            <p:ph type="ctrTitle"/>
          </p:nvPr>
        </p:nvSpPr>
        <p:spPr/>
        <p:txBody>
          <a:bodyPr/>
          <a:lstStyle/>
          <a:p>
            <a:r>
              <a:rPr lang="en-US" dirty="0"/>
              <a:t>Exam 5 Muscle Review</a:t>
            </a:r>
          </a:p>
        </p:txBody>
      </p:sp>
      <p:sp>
        <p:nvSpPr>
          <p:cNvPr id="3" name="Subtitle 2">
            <a:extLst>
              <a:ext uri="{FF2B5EF4-FFF2-40B4-BE49-F238E27FC236}">
                <a16:creationId xmlns:a16="http://schemas.microsoft.com/office/drawing/2014/main" id="{90EF1BC5-B87A-4C76-AEEC-6FC67249E62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7624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lstStyle/>
          <a:p>
            <a:pPr marL="0" indent="0">
              <a:buNone/>
            </a:pPr>
            <a:r>
              <a:rPr lang="en-US" b="1" dirty="0"/>
              <a:t>Fascicles and Muscle Shapes</a:t>
            </a:r>
            <a:r>
              <a:rPr lang="en-US" dirty="0"/>
              <a:t> (continued):</a:t>
            </a:r>
          </a:p>
          <a:p>
            <a:pPr lvl="1"/>
            <a:r>
              <a:rPr lang="en-US" b="1" dirty="0"/>
              <a:t>Convergent</a:t>
            </a:r>
            <a:r>
              <a:rPr lang="en-US" dirty="0"/>
              <a:t> – broad muscle that uniformly tapers into a </a:t>
            </a:r>
            <a:r>
              <a:rPr lang="en-US" u="sng" dirty="0"/>
              <a:t>single</a:t>
            </a:r>
            <a:r>
              <a:rPr lang="en-US" dirty="0"/>
              <a:t> tendon</a:t>
            </a:r>
          </a:p>
        </p:txBody>
      </p:sp>
      <p:sp>
        <p:nvSpPr>
          <p:cNvPr id="4" name="Footer Placeholder 3"/>
          <p:cNvSpPr>
            <a:spLocks noGrp="1"/>
          </p:cNvSpPr>
          <p:nvPr>
            <p:ph type="ftr" sz="quarter" idx="11"/>
          </p:nvPr>
        </p:nvSpPr>
        <p:spPr/>
        <p:txBody>
          <a:bodyPr/>
          <a:lstStyle/>
          <a:p>
            <a:r>
              <a:rPr lang="en-US"/>
              <a:t>© 2016 Pearson Education, Inc.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032" y="3332466"/>
            <a:ext cx="2535936" cy="2737104"/>
          </a:xfrm>
          <a:prstGeom prst="rect">
            <a:avLst/>
          </a:prstGeom>
        </p:spPr>
      </p:pic>
    </p:spTree>
    <p:extLst>
      <p:ext uri="{BB962C8B-B14F-4D97-AF65-F5344CB8AC3E}">
        <p14:creationId xmlns:p14="http://schemas.microsoft.com/office/powerpoint/2010/main" val="26261769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Rigor Mortis</a:t>
            </a:r>
            <a:endParaRPr lang="en-US" dirty="0"/>
          </a:p>
        </p:txBody>
      </p:sp>
      <p:sp>
        <p:nvSpPr>
          <p:cNvPr id="3" name="Content Placeholder 2"/>
          <p:cNvSpPr>
            <a:spLocks noGrp="1"/>
          </p:cNvSpPr>
          <p:nvPr>
            <p:ph idx="1"/>
          </p:nvPr>
        </p:nvSpPr>
        <p:spPr>
          <a:xfrm>
            <a:off x="1981200" y="1600200"/>
            <a:ext cx="8450132" cy="5251058"/>
          </a:xfrm>
        </p:spPr>
        <p:txBody>
          <a:bodyPr>
            <a:noAutofit/>
          </a:bodyPr>
          <a:lstStyle/>
          <a:p>
            <a:pPr>
              <a:tabLst>
                <a:tab pos="1828800" algn="l"/>
              </a:tabLst>
            </a:pPr>
            <a:r>
              <a:rPr lang="en-US" sz="2400" dirty="0"/>
              <a:t>After death, muscle spasms occur over the entire body, a condition known as </a:t>
            </a:r>
            <a:r>
              <a:rPr lang="en-US" sz="2400" b="1" dirty="0"/>
              <a:t>rigor mortis- </a:t>
            </a:r>
            <a:r>
              <a:rPr lang="en-US" sz="2400" dirty="0"/>
              <a:t>the progressive stiffening of skeletal muscles that begins about 3–4 hours after death, as the pumps that drive calcium ions back </a:t>
            </a:r>
            <a:r>
              <a:rPr lang="en-US" sz="2400" i="1" dirty="0"/>
              <a:t>into</a:t>
            </a:r>
            <a:r>
              <a:rPr lang="en-US" sz="2400" dirty="0"/>
              <a:t> </a:t>
            </a:r>
            <a:r>
              <a:rPr lang="en-US" sz="2400" i="1" dirty="0"/>
              <a:t>the</a:t>
            </a:r>
            <a:r>
              <a:rPr lang="en-US" sz="2400" dirty="0"/>
              <a:t> </a:t>
            </a:r>
            <a:r>
              <a:rPr lang="en-US" sz="2400" i="1" dirty="0"/>
              <a:t>SR</a:t>
            </a:r>
            <a:r>
              <a:rPr lang="en-US" sz="2400" dirty="0"/>
              <a:t> no longer have ATP to </a:t>
            </a:r>
            <a:r>
              <a:rPr lang="en-US" sz="2400" i="1" dirty="0"/>
              <a:t>fuel</a:t>
            </a:r>
            <a:r>
              <a:rPr lang="en-US" sz="2400" dirty="0"/>
              <a:t> </a:t>
            </a:r>
            <a:r>
              <a:rPr lang="en-US" sz="2400" i="1" dirty="0"/>
              <a:t>their</a:t>
            </a:r>
            <a:r>
              <a:rPr lang="en-US" sz="2400" dirty="0"/>
              <a:t> </a:t>
            </a:r>
            <a:r>
              <a:rPr lang="en-US" sz="2400" i="1" dirty="0"/>
              <a:t>activity</a:t>
            </a:r>
            <a:endParaRPr lang="en-US" sz="2400" dirty="0"/>
          </a:p>
          <a:p>
            <a:pPr>
              <a:tabLst>
                <a:tab pos="1828800" algn="l"/>
              </a:tabLst>
            </a:pPr>
            <a:r>
              <a:rPr lang="en-US" sz="2400" dirty="0"/>
              <a:t>As a result, Ca</a:t>
            </a:r>
            <a:r>
              <a:rPr lang="en-US" sz="2400" baseline="30000" dirty="0"/>
              <a:t>++</a:t>
            </a:r>
            <a:r>
              <a:rPr lang="en-US" sz="2400" dirty="0"/>
              <a:t> ions </a:t>
            </a:r>
            <a:r>
              <a:rPr lang="en-US" sz="2400" u="sng" dirty="0"/>
              <a:t>remain</a:t>
            </a:r>
            <a:r>
              <a:rPr lang="en-US" sz="2400" dirty="0"/>
              <a:t> in the cytosol, where they bind to troponin and </a:t>
            </a:r>
            <a:r>
              <a:rPr lang="en-US" sz="2400" u="sng" dirty="0"/>
              <a:t>initiate</a:t>
            </a:r>
            <a:r>
              <a:rPr lang="en-US" sz="2400" dirty="0"/>
              <a:t> a muscle contraction</a:t>
            </a:r>
          </a:p>
          <a:p>
            <a:pPr>
              <a:tabLst>
                <a:tab pos="1828800" algn="l"/>
              </a:tabLst>
            </a:pPr>
            <a:r>
              <a:rPr lang="en-US" sz="2400" dirty="0"/>
              <a:t>The muscle fibers are </a:t>
            </a:r>
            <a:r>
              <a:rPr lang="en-US" sz="2400" u="sng" dirty="0"/>
              <a:t>unable</a:t>
            </a:r>
            <a:r>
              <a:rPr lang="en-US" sz="2400" dirty="0"/>
              <a:t> to </a:t>
            </a:r>
            <a:r>
              <a:rPr lang="en-US" sz="2400" i="1" dirty="0"/>
              <a:t>relax</a:t>
            </a:r>
            <a:r>
              <a:rPr lang="en-US" sz="2400" dirty="0"/>
              <a:t> without ATP, so the myosin heads </a:t>
            </a:r>
            <a:r>
              <a:rPr lang="en-US" sz="2400" u="sng" dirty="0"/>
              <a:t>cannot</a:t>
            </a:r>
            <a:r>
              <a:rPr lang="en-US" sz="2400" dirty="0"/>
              <a:t> detach from actin</a:t>
            </a:r>
          </a:p>
          <a:p>
            <a:pPr>
              <a:tabLst>
                <a:tab pos="1828800" algn="l"/>
              </a:tabLst>
            </a:pPr>
            <a:r>
              <a:rPr lang="en-US" sz="2400" dirty="0"/>
              <a:t>The muscles </a:t>
            </a:r>
            <a:r>
              <a:rPr lang="en-US" sz="2400" u="sng" dirty="0"/>
              <a:t>remain</a:t>
            </a:r>
            <a:r>
              <a:rPr lang="en-US" sz="2400" dirty="0"/>
              <a:t> in spasm until the proteins in the myofilaments begin to </a:t>
            </a:r>
            <a:r>
              <a:rPr lang="en-US" sz="2400" i="1" dirty="0"/>
              <a:t>degenerate</a:t>
            </a:r>
            <a:r>
              <a:rPr lang="en-US" sz="2400" dirty="0"/>
              <a:t>, about 48–72 hours after death</a:t>
            </a:r>
          </a:p>
        </p:txBody>
      </p:sp>
      <p:sp>
        <p:nvSpPr>
          <p:cNvPr id="5" name="Footer Placeholder 4"/>
          <p:cNvSpPr>
            <a:spLocks noGrp="1"/>
          </p:cNvSpPr>
          <p:nvPr>
            <p:ph type="ftr" sz="quarter" idx="11"/>
          </p:nvPr>
        </p:nvSpPr>
        <p:spPr/>
        <p:txBody>
          <a:bodyPr/>
          <a:lstStyle/>
          <a:p>
            <a:r>
              <a:rPr lang="en-US" dirty="0"/>
              <a:t>© 2016 Pearson Education, Inc.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624" y="262033"/>
            <a:ext cx="1176942" cy="133816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lstStyle/>
          <a:p>
            <a:pPr marL="0" indent="0">
              <a:buNone/>
            </a:pPr>
            <a:r>
              <a:rPr lang="en-US" b="1" dirty="0"/>
              <a:t>Fascicles and Muscle Shapes</a:t>
            </a:r>
            <a:r>
              <a:rPr lang="en-US" dirty="0"/>
              <a:t> (continued):</a:t>
            </a:r>
          </a:p>
          <a:p>
            <a:r>
              <a:rPr lang="en-US" dirty="0"/>
              <a:t>A </a:t>
            </a:r>
            <a:r>
              <a:rPr lang="en-US" b="1" dirty="0"/>
              <a:t>circular</a:t>
            </a:r>
            <a:r>
              <a:rPr lang="en-US" dirty="0"/>
              <a:t> muscle encircles a structure, such as the opening of the eye, to close it when it contracts. Circular muscles are often referred to as </a:t>
            </a:r>
            <a:r>
              <a:rPr lang="en-US" b="1" dirty="0"/>
              <a:t>__________</a:t>
            </a:r>
            <a:r>
              <a:rPr lang="en-US" dirty="0"/>
              <a:t>.</a:t>
            </a:r>
          </a:p>
        </p:txBody>
      </p:sp>
      <p:sp>
        <p:nvSpPr>
          <p:cNvPr id="6" name="Footer Placeholder 5"/>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9113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lstStyle/>
          <a:p>
            <a:pPr marL="0" indent="0">
              <a:buNone/>
            </a:pPr>
            <a:r>
              <a:rPr lang="en-US" b="1" dirty="0"/>
              <a:t>Fascicles and Muscle Shapes</a:t>
            </a:r>
            <a:r>
              <a:rPr lang="en-US" dirty="0"/>
              <a:t> (continued):</a:t>
            </a:r>
          </a:p>
          <a:p>
            <a:r>
              <a:rPr lang="en-US" dirty="0"/>
              <a:t>A </a:t>
            </a:r>
            <a:r>
              <a:rPr lang="en-US" b="1" dirty="0"/>
              <a:t>circular</a:t>
            </a:r>
            <a:r>
              <a:rPr lang="en-US" dirty="0"/>
              <a:t> muscle encircles a structure, such as the opening of the eye, to close it when it contracts. Circular muscles are often referred to as </a:t>
            </a:r>
            <a:r>
              <a:rPr lang="en-US" b="1" dirty="0"/>
              <a:t>sphincters</a:t>
            </a:r>
            <a:r>
              <a:rPr lang="en-US" dirty="0"/>
              <a:t>.</a:t>
            </a:r>
          </a:p>
        </p:txBody>
      </p:sp>
      <p:sp>
        <p:nvSpPr>
          <p:cNvPr id="6" name="Footer Placeholder 5"/>
          <p:cNvSpPr>
            <a:spLocks noGrp="1"/>
          </p:cNvSpPr>
          <p:nvPr>
            <p:ph type="ftr" sz="quarter" idx="11"/>
          </p:nvPr>
        </p:nvSpPr>
        <p:spPr/>
        <p:txBody>
          <a:bodyPr/>
          <a:lstStyle/>
          <a:p>
            <a:r>
              <a:rPr lang="en-US"/>
              <a:t>© 2016 Pearson Education, Inc.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424" y="4146959"/>
            <a:ext cx="1944624" cy="1463040"/>
          </a:xfrm>
          <a:prstGeom prst="rect">
            <a:avLst/>
          </a:prstGeom>
        </p:spPr>
      </p:pic>
    </p:spTree>
    <p:extLst>
      <p:ext uri="{BB962C8B-B14F-4D97-AF65-F5344CB8AC3E}">
        <p14:creationId xmlns:p14="http://schemas.microsoft.com/office/powerpoint/2010/main" val="3120960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2441"/>
            <a:ext cx="8229600" cy="609398"/>
          </a:xfrm>
        </p:spPr>
        <p:txBody>
          <a:bodyPr vert="horz" lIns="0" tIns="0" rIns="0" bIns="0" rtlCol="0" anchor="b">
            <a:spAutoFit/>
          </a:bodyPr>
          <a:lstStyle/>
          <a:p>
            <a:pPr marL="627063" indent="-627063"/>
            <a:r>
              <a:rPr lang="en-US" dirty="0"/>
              <a:t>Structure of a Skeletal Muscle </a:t>
            </a:r>
          </a:p>
        </p:txBody>
      </p:sp>
      <p:pic>
        <p:nvPicPr>
          <p:cNvPr id="6" name="Picture 5" descr="Fascicle pattern and muscle shape. Cutaways expose the muscles beneath the epidermis in an illustration of a man. A cutaway around the eye exposes the circular orbicularis oculi muscle, a muscle with the characteristics shown in diagram D, circular. The deltoid muscle is multipennate, as shown in diagram C, and the pectoralis major is a triangle convergent muscle, as shown in diagram B, convergent. The flexor pollicis longus in the forearm is a unipennate muscle, as shown in diagram C. The Sartorius muscle in the groin is a parallel muscle, as shown in diagram A, and the rectus femoris muscle is a bipennate muscle, as shown in diagram 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351946"/>
            <a:ext cx="4171193" cy="5342768"/>
          </a:xfrm>
          <a:prstGeom prst="rect">
            <a:avLst/>
          </a:prstGeom>
        </p:spPr>
      </p:pic>
      <p:sp>
        <p:nvSpPr>
          <p:cNvPr id="3" name="Content Placeholder 2"/>
          <p:cNvSpPr>
            <a:spLocks noGrp="1"/>
          </p:cNvSpPr>
          <p:nvPr>
            <p:ph idx="1"/>
          </p:nvPr>
        </p:nvSpPr>
        <p:spPr>
          <a:xfrm>
            <a:off x="1981200" y="5880356"/>
            <a:ext cx="8229600" cy="275566"/>
          </a:xfrm>
        </p:spPr>
        <p:txBody>
          <a:bodyPr>
            <a:normAutofit fontScale="55000" lnSpcReduction="20000"/>
          </a:bodyPr>
          <a:lstStyle/>
          <a:p>
            <a:pPr marL="0" indent="0">
              <a:buNone/>
            </a:pPr>
            <a:endParaRPr lang="en-US" dirty="0"/>
          </a:p>
        </p:txBody>
      </p:sp>
    </p:spTree>
    <p:extLst>
      <p:ext uri="{BB962C8B-B14F-4D97-AF65-F5344CB8AC3E}">
        <p14:creationId xmlns:p14="http://schemas.microsoft.com/office/powerpoint/2010/main" val="1256499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normAutofit/>
          </a:bodyPr>
          <a:lstStyle/>
          <a:p>
            <a:pPr lvl="0"/>
            <a:r>
              <a:rPr lang="en-US" b="1" dirty="0"/>
              <a:t>Naming</a:t>
            </a:r>
            <a:r>
              <a:rPr lang="en-US" dirty="0"/>
              <a:t> </a:t>
            </a:r>
            <a:r>
              <a:rPr lang="en-US" b="1" dirty="0"/>
              <a:t>muscles</a:t>
            </a:r>
            <a:r>
              <a:rPr lang="en-US" dirty="0"/>
              <a:t> </a:t>
            </a:r>
          </a:p>
          <a:p>
            <a:pPr lvl="1"/>
            <a:r>
              <a:rPr lang="en-US" dirty="0"/>
              <a:t>Many muscles are named for:</a:t>
            </a:r>
          </a:p>
          <a:p>
            <a:pPr lvl="1"/>
            <a:r>
              <a:rPr lang="en-US" dirty="0"/>
              <a:t>_________________</a:t>
            </a:r>
          </a:p>
          <a:p>
            <a:pPr lvl="1"/>
            <a:r>
              <a:rPr lang="en-US" dirty="0"/>
              <a:t>_________________</a:t>
            </a:r>
          </a:p>
          <a:p>
            <a:pPr lvl="1"/>
            <a:r>
              <a:rPr lang="en-US" dirty="0"/>
              <a:t>_________________</a:t>
            </a:r>
          </a:p>
          <a:p>
            <a:pPr lvl="1"/>
            <a:r>
              <a:rPr lang="en-US" dirty="0"/>
              <a:t>_________________</a:t>
            </a:r>
          </a:p>
          <a:p>
            <a:pPr lvl="1"/>
            <a:r>
              <a:rPr lang="en-US" dirty="0"/>
              <a:t>_________________</a:t>
            </a:r>
          </a:p>
          <a:p>
            <a:pPr lvl="1"/>
            <a:r>
              <a:rPr lang="en-US" dirty="0"/>
              <a:t>_________________</a:t>
            </a:r>
          </a:p>
          <a:p>
            <a:pPr lvl="1"/>
            <a:r>
              <a:rPr lang="en-US" dirty="0"/>
              <a:t>_________________</a:t>
            </a:r>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4127940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normAutofit/>
          </a:bodyPr>
          <a:lstStyle/>
          <a:p>
            <a:pPr lvl="0"/>
            <a:r>
              <a:rPr lang="en-US" b="1" dirty="0"/>
              <a:t>Naming</a:t>
            </a:r>
            <a:r>
              <a:rPr lang="en-US" dirty="0"/>
              <a:t> </a:t>
            </a:r>
            <a:r>
              <a:rPr lang="en-US" b="1" dirty="0"/>
              <a:t>muscles</a:t>
            </a:r>
            <a:r>
              <a:rPr lang="en-US" dirty="0"/>
              <a:t> </a:t>
            </a:r>
          </a:p>
          <a:p>
            <a:pPr lvl="1"/>
            <a:r>
              <a:rPr lang="en-US" dirty="0"/>
              <a:t>Many muscles are named for their shape or appearance and others for their size or position</a:t>
            </a:r>
          </a:p>
          <a:p>
            <a:pPr lvl="1"/>
            <a:r>
              <a:rPr lang="en-US" dirty="0"/>
              <a:t>Some are named for structural considerations, such as the number of separate sections or </a:t>
            </a:r>
            <a:r>
              <a:rPr lang="en-US" b="1" dirty="0"/>
              <a:t>heads</a:t>
            </a:r>
            <a:r>
              <a:rPr lang="en-US" dirty="0"/>
              <a:t> with individual tendons providing multiple points of attachment.</a:t>
            </a:r>
          </a:p>
          <a:p>
            <a:pPr lvl="1"/>
            <a:r>
              <a:rPr lang="en-US" dirty="0"/>
              <a:t>Some named for size (major, minor, longus, brevis)</a:t>
            </a:r>
          </a:p>
          <a:p>
            <a:pPr lvl="1"/>
            <a:r>
              <a:rPr lang="en-US" dirty="0"/>
              <a:t>Some named for location (directional words)</a:t>
            </a:r>
          </a:p>
          <a:p>
            <a:pPr lvl="1"/>
            <a:r>
              <a:rPr lang="en-US" dirty="0"/>
              <a:t>Some names reveal the structures they attach to</a:t>
            </a:r>
          </a:p>
          <a:p>
            <a:pPr lvl="1"/>
            <a:r>
              <a:rPr lang="en-US" dirty="0"/>
              <a:t>Some named for what they do (their actions)</a:t>
            </a:r>
          </a:p>
          <a:p>
            <a:pPr lvl="1"/>
            <a:r>
              <a:rPr lang="en-US" dirty="0"/>
              <a:t>A number of muscle names have historical origins </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151062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Functions of Skeletal Muscles </a:t>
            </a:r>
            <a:endParaRPr lang="en-US" dirty="0"/>
          </a:p>
        </p:txBody>
      </p:sp>
      <p:sp>
        <p:nvSpPr>
          <p:cNvPr id="3" name="Content Placeholder 2"/>
          <p:cNvSpPr>
            <a:spLocks noGrp="1"/>
          </p:cNvSpPr>
          <p:nvPr>
            <p:ph idx="1"/>
          </p:nvPr>
        </p:nvSpPr>
        <p:spPr/>
        <p:txBody>
          <a:bodyPr/>
          <a:lstStyle/>
          <a:p>
            <a:pPr lvl="0"/>
            <a:r>
              <a:rPr lang="en-US" dirty="0"/>
              <a:t>Muscle contractions are involved in more than just movement of bones at a joint; </a:t>
            </a:r>
            <a:r>
              <a:rPr lang="en-US" i="1" dirty="0"/>
              <a:t>other</a:t>
            </a:r>
            <a:r>
              <a:rPr lang="en-US" dirty="0"/>
              <a:t> </a:t>
            </a:r>
            <a:r>
              <a:rPr lang="en-US" i="1" dirty="0"/>
              <a:t>functions</a:t>
            </a:r>
            <a:r>
              <a:rPr lang="en-US" dirty="0"/>
              <a:t> of muscle contraction include:</a:t>
            </a:r>
          </a:p>
          <a:p>
            <a:pPr lvl="1"/>
            <a:r>
              <a:rPr lang="en-US" dirty="0"/>
              <a:t>___________________________</a:t>
            </a:r>
          </a:p>
          <a:p>
            <a:pPr lvl="1"/>
            <a:r>
              <a:rPr lang="en-US" dirty="0"/>
              <a:t>___________________________</a:t>
            </a:r>
          </a:p>
          <a:p>
            <a:pPr lvl="1"/>
            <a:r>
              <a:rPr lang="en-US" dirty="0"/>
              <a:t>___________________________</a:t>
            </a:r>
          </a:p>
          <a:p>
            <a:pPr lvl="1"/>
            <a:r>
              <a:rPr lang="en-US" dirty="0"/>
              <a:t>___________________________</a:t>
            </a:r>
          </a:p>
          <a:p>
            <a:pPr lvl="1"/>
            <a:endParaRPr lang="en-US"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067964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Functions of Skeletal Muscles </a:t>
            </a:r>
            <a:endParaRPr lang="en-US" dirty="0"/>
          </a:p>
        </p:txBody>
      </p:sp>
      <p:sp>
        <p:nvSpPr>
          <p:cNvPr id="3" name="Content Placeholder 2"/>
          <p:cNvSpPr>
            <a:spLocks noGrp="1"/>
          </p:cNvSpPr>
          <p:nvPr>
            <p:ph idx="1"/>
          </p:nvPr>
        </p:nvSpPr>
        <p:spPr/>
        <p:txBody>
          <a:bodyPr/>
          <a:lstStyle/>
          <a:p>
            <a:pPr lvl="0"/>
            <a:r>
              <a:rPr lang="en-US" dirty="0"/>
              <a:t>Muscle contractions are involved in more than just movement of bones at a joint; </a:t>
            </a:r>
            <a:r>
              <a:rPr lang="en-US" i="1" dirty="0"/>
              <a:t>other</a:t>
            </a:r>
            <a:r>
              <a:rPr lang="en-US" dirty="0"/>
              <a:t> </a:t>
            </a:r>
            <a:r>
              <a:rPr lang="en-US" i="1" dirty="0"/>
              <a:t>functions</a:t>
            </a:r>
            <a:r>
              <a:rPr lang="en-US" dirty="0"/>
              <a:t> of muscle contraction include:</a:t>
            </a:r>
          </a:p>
          <a:p>
            <a:pPr lvl="1"/>
            <a:r>
              <a:rPr lang="en-US" dirty="0"/>
              <a:t>Muscle tissue produces </a:t>
            </a:r>
            <a:r>
              <a:rPr lang="en-US" i="1" dirty="0"/>
              <a:t>heat</a:t>
            </a:r>
            <a:r>
              <a:rPr lang="en-US" dirty="0"/>
              <a:t> as a waste product; can be used as a homeostatic mechanism for maintaining </a:t>
            </a:r>
            <a:r>
              <a:rPr lang="en-US" i="1" dirty="0"/>
              <a:t>body</a:t>
            </a:r>
            <a:r>
              <a:rPr lang="en-US" dirty="0"/>
              <a:t> </a:t>
            </a:r>
            <a:r>
              <a:rPr lang="en-US" i="1" dirty="0"/>
              <a:t>temperature</a:t>
            </a:r>
          </a:p>
          <a:p>
            <a:pPr lvl="1"/>
            <a:r>
              <a:rPr lang="en-US" dirty="0"/>
              <a:t>Contraction of the </a:t>
            </a:r>
            <a:r>
              <a:rPr lang="en-US" b="1" dirty="0"/>
              <a:t>diaphragm</a:t>
            </a:r>
            <a:r>
              <a:rPr lang="en-US" dirty="0"/>
              <a:t> muscle is a vital function associated with breathing</a:t>
            </a:r>
          </a:p>
          <a:p>
            <a:pPr lvl="1"/>
            <a:r>
              <a:rPr lang="en-US" dirty="0"/>
              <a:t>Skeletal muscles attached to skin allow for </a:t>
            </a:r>
            <a:r>
              <a:rPr lang="en-US" i="1" dirty="0"/>
              <a:t>facial</a:t>
            </a:r>
            <a:r>
              <a:rPr lang="en-US" dirty="0"/>
              <a:t> </a:t>
            </a:r>
            <a:r>
              <a:rPr lang="en-US" i="1" dirty="0"/>
              <a:t>expression</a:t>
            </a:r>
            <a:r>
              <a:rPr lang="en-US" dirty="0"/>
              <a:t>; muscles in throat assist with </a:t>
            </a:r>
            <a:r>
              <a:rPr lang="en-US" i="1" dirty="0"/>
              <a:t>swallowing</a:t>
            </a:r>
          </a:p>
          <a:p>
            <a:pPr lvl="1"/>
            <a:r>
              <a:rPr lang="en-US" dirty="0"/>
              <a:t>Sphincters composed of skeletal muscle allow conscious control over </a:t>
            </a:r>
            <a:r>
              <a:rPr lang="en-US" i="1" dirty="0"/>
              <a:t>opening</a:t>
            </a:r>
            <a:r>
              <a:rPr lang="en-US" dirty="0"/>
              <a:t> and </a:t>
            </a:r>
            <a:r>
              <a:rPr lang="en-US" i="1" dirty="0"/>
              <a:t>closing</a:t>
            </a:r>
            <a:r>
              <a:rPr lang="en-US" dirty="0"/>
              <a:t> of body openings</a:t>
            </a:r>
          </a:p>
          <a:p>
            <a:pPr lvl="1"/>
            <a:endParaRPr lang="en-US"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739406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Functions of Skeletal Muscles </a:t>
            </a:r>
            <a:endParaRPr lang="en-US" dirty="0"/>
          </a:p>
        </p:txBody>
      </p:sp>
      <p:sp>
        <p:nvSpPr>
          <p:cNvPr id="3" name="Content Placeholder 2"/>
          <p:cNvSpPr>
            <a:spLocks noGrp="1"/>
          </p:cNvSpPr>
          <p:nvPr>
            <p:ph idx="1"/>
          </p:nvPr>
        </p:nvSpPr>
        <p:spPr/>
        <p:txBody>
          <a:bodyPr/>
          <a:lstStyle/>
          <a:p>
            <a:pPr lvl="0"/>
            <a:r>
              <a:rPr lang="en-US" dirty="0"/>
              <a:t>Teamwork by muscles is needed for most movements, or </a:t>
            </a:r>
            <a:r>
              <a:rPr lang="en-US" b="1" dirty="0"/>
              <a:t>actions. </a:t>
            </a:r>
            <a:r>
              <a:rPr lang="en-US" dirty="0"/>
              <a:t>Most movements at joints involve several muscles, each with a particular job to do.</a:t>
            </a:r>
          </a:p>
          <a:p>
            <a:pPr lvl="1"/>
            <a:r>
              <a:rPr lang="en-US" b="1" dirty="0"/>
              <a:t>____________</a:t>
            </a:r>
            <a:r>
              <a:rPr lang="en-US" dirty="0"/>
              <a:t> (</a:t>
            </a:r>
            <a:r>
              <a:rPr lang="en-US" b="1" dirty="0"/>
              <a:t>prime</a:t>
            </a:r>
            <a:r>
              <a:rPr lang="en-US" dirty="0"/>
              <a:t> </a:t>
            </a:r>
            <a:r>
              <a:rPr lang="en-US" b="1" dirty="0"/>
              <a:t>movers</a:t>
            </a:r>
            <a:r>
              <a:rPr lang="en-US" dirty="0"/>
              <a:t>) provide </a:t>
            </a:r>
            <a:r>
              <a:rPr lang="en-US" u="sng" dirty="0"/>
              <a:t>most</a:t>
            </a:r>
            <a:r>
              <a:rPr lang="en-US" dirty="0"/>
              <a:t> force required for a given movement</a:t>
            </a:r>
          </a:p>
          <a:p>
            <a:pPr lvl="1"/>
            <a:r>
              <a:rPr lang="en-US" b="1" dirty="0"/>
              <a:t>____________</a:t>
            </a:r>
            <a:r>
              <a:rPr lang="en-US" dirty="0"/>
              <a:t>, usually on </a:t>
            </a:r>
            <a:r>
              <a:rPr lang="en-US" u="sng" dirty="0"/>
              <a:t>opposite</a:t>
            </a:r>
            <a:r>
              <a:rPr lang="en-US" dirty="0"/>
              <a:t> side of joint from its agonist partner, tends to oppose and slow the action</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514276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Functions of Skeletal Muscles </a:t>
            </a:r>
            <a:endParaRPr lang="en-US" dirty="0"/>
          </a:p>
        </p:txBody>
      </p:sp>
      <p:sp>
        <p:nvSpPr>
          <p:cNvPr id="3" name="Content Placeholder 2"/>
          <p:cNvSpPr>
            <a:spLocks noGrp="1"/>
          </p:cNvSpPr>
          <p:nvPr>
            <p:ph idx="1"/>
          </p:nvPr>
        </p:nvSpPr>
        <p:spPr/>
        <p:txBody>
          <a:bodyPr/>
          <a:lstStyle/>
          <a:p>
            <a:pPr lvl="0"/>
            <a:r>
              <a:rPr lang="en-US" dirty="0"/>
              <a:t>Teamwork by muscles is needed for most movements, or </a:t>
            </a:r>
            <a:r>
              <a:rPr lang="en-US" b="1" dirty="0"/>
              <a:t>actions. </a:t>
            </a:r>
            <a:r>
              <a:rPr lang="en-US" dirty="0"/>
              <a:t>Most movements at joints involve several muscles, each with a particular job to do.</a:t>
            </a:r>
          </a:p>
          <a:p>
            <a:pPr lvl="1"/>
            <a:r>
              <a:rPr lang="en-US" b="1" dirty="0"/>
              <a:t>Agonists</a:t>
            </a:r>
            <a:r>
              <a:rPr lang="en-US" dirty="0"/>
              <a:t> (</a:t>
            </a:r>
            <a:r>
              <a:rPr lang="en-US" b="1" dirty="0"/>
              <a:t>prime</a:t>
            </a:r>
            <a:r>
              <a:rPr lang="en-US" dirty="0"/>
              <a:t> </a:t>
            </a:r>
            <a:r>
              <a:rPr lang="en-US" b="1" dirty="0"/>
              <a:t>movers</a:t>
            </a:r>
            <a:r>
              <a:rPr lang="en-US" dirty="0"/>
              <a:t>) provide </a:t>
            </a:r>
            <a:r>
              <a:rPr lang="en-US" u="sng" dirty="0"/>
              <a:t>most</a:t>
            </a:r>
            <a:r>
              <a:rPr lang="en-US" dirty="0"/>
              <a:t> force required for a given movement</a:t>
            </a:r>
          </a:p>
          <a:p>
            <a:pPr lvl="1"/>
            <a:r>
              <a:rPr lang="en-US" b="1" dirty="0"/>
              <a:t>Antagonists</a:t>
            </a:r>
            <a:r>
              <a:rPr lang="en-US" dirty="0"/>
              <a:t>, usually on </a:t>
            </a:r>
            <a:r>
              <a:rPr lang="en-US" u="sng" dirty="0"/>
              <a:t>opposite</a:t>
            </a:r>
            <a:r>
              <a:rPr lang="en-US" dirty="0"/>
              <a:t> side of joint from its agonist partner, tends to oppose and slow the action</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356926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lstStyle/>
          <a:p>
            <a:pPr lvl="1"/>
            <a:r>
              <a:rPr lang="en-US" dirty="0"/>
              <a:t>Each individual muscle cell (fiber) is surrounded by thin connective tissue called </a:t>
            </a:r>
            <a:r>
              <a:rPr lang="en-US" b="1" dirty="0"/>
              <a:t>____________</a:t>
            </a:r>
            <a:r>
              <a:rPr lang="en-US" dirty="0"/>
              <a:t> </a:t>
            </a:r>
          </a:p>
          <a:p>
            <a:pPr lvl="1"/>
            <a:r>
              <a:rPr lang="en-US" dirty="0"/>
              <a:t>Several (between 10 and 100) muscle cells are </a:t>
            </a:r>
            <a:r>
              <a:rPr lang="en-US" i="1" dirty="0"/>
              <a:t>bundled</a:t>
            </a:r>
            <a:r>
              <a:rPr lang="en-US" dirty="0"/>
              <a:t> </a:t>
            </a:r>
            <a:r>
              <a:rPr lang="en-US" i="1" dirty="0"/>
              <a:t>together</a:t>
            </a:r>
            <a:r>
              <a:rPr lang="en-US" dirty="0"/>
              <a:t> into a </a:t>
            </a:r>
            <a:r>
              <a:rPr lang="en-US" b="1" dirty="0"/>
              <a:t>___________</a:t>
            </a:r>
            <a:r>
              <a:rPr lang="en-US" dirty="0"/>
              <a:t> by the connective tissue of the </a:t>
            </a:r>
            <a:r>
              <a:rPr lang="en-US" b="1" dirty="0"/>
              <a:t>__________</a:t>
            </a:r>
          </a:p>
          <a:p>
            <a:pPr lvl="1"/>
            <a:r>
              <a:rPr lang="en-US" dirty="0"/>
              <a:t>All fascicles that make up a muscle are, in turn, </a:t>
            </a:r>
            <a:r>
              <a:rPr lang="en-US" i="1" dirty="0"/>
              <a:t>enclosed</a:t>
            </a:r>
            <a:r>
              <a:rPr lang="en-US" dirty="0"/>
              <a:t> in an outer fibrous connective tissue wrapping _____________</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564122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Functions of Skeletal Muscles </a:t>
            </a:r>
            <a:endParaRPr lang="en-US" dirty="0"/>
          </a:p>
        </p:txBody>
      </p:sp>
      <p:sp>
        <p:nvSpPr>
          <p:cNvPr id="3" name="Content Placeholder 2"/>
          <p:cNvSpPr>
            <a:spLocks noGrp="1"/>
          </p:cNvSpPr>
          <p:nvPr>
            <p:ph idx="1"/>
          </p:nvPr>
        </p:nvSpPr>
        <p:spPr/>
        <p:txBody>
          <a:bodyPr/>
          <a:lstStyle/>
          <a:p>
            <a:pPr lvl="0"/>
            <a:r>
              <a:rPr lang="en-US" b="1" dirty="0"/>
              <a:t>Functional groups of muscles</a:t>
            </a:r>
            <a:r>
              <a:rPr lang="en-US" dirty="0"/>
              <a:t> (continued):</a:t>
            </a:r>
          </a:p>
          <a:p>
            <a:pPr lvl="1"/>
            <a:r>
              <a:rPr lang="en-US" b="1" dirty="0"/>
              <a:t>___________-</a:t>
            </a:r>
            <a:r>
              <a:rPr lang="en-US" dirty="0"/>
              <a:t> work together with the agonists. Helps supplement the force of the agonist and help guide the movement to minimize unwanted deviations. </a:t>
            </a:r>
          </a:p>
          <a:p>
            <a:pPr lvl="1"/>
            <a:r>
              <a:rPr lang="en-US" b="1" dirty="0"/>
              <a:t>__________-</a:t>
            </a:r>
            <a:r>
              <a:rPr lang="en-US" dirty="0"/>
              <a:t>  hold a bone in place, an anchoring function that makes movement more efficient and reduces risk of injury. </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1981550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Functions of Skeletal Muscles </a:t>
            </a:r>
            <a:endParaRPr lang="en-US" dirty="0"/>
          </a:p>
        </p:txBody>
      </p:sp>
      <p:sp>
        <p:nvSpPr>
          <p:cNvPr id="3" name="Content Placeholder 2"/>
          <p:cNvSpPr>
            <a:spLocks noGrp="1"/>
          </p:cNvSpPr>
          <p:nvPr>
            <p:ph idx="1"/>
          </p:nvPr>
        </p:nvSpPr>
        <p:spPr/>
        <p:txBody>
          <a:bodyPr/>
          <a:lstStyle/>
          <a:p>
            <a:pPr lvl="0"/>
            <a:r>
              <a:rPr lang="en-US" b="1" dirty="0"/>
              <a:t>Functional groups of muscles</a:t>
            </a:r>
            <a:r>
              <a:rPr lang="en-US" dirty="0"/>
              <a:t> (continued):</a:t>
            </a:r>
          </a:p>
          <a:p>
            <a:pPr lvl="1"/>
            <a:r>
              <a:rPr lang="en-US" b="1" dirty="0"/>
              <a:t>Synergists</a:t>
            </a:r>
            <a:r>
              <a:rPr lang="en-US" dirty="0"/>
              <a:t>-work together with the agonists. Helps supplement the force of the agonist and help guide the movement to minimize unwanted deviations. </a:t>
            </a:r>
          </a:p>
          <a:p>
            <a:pPr lvl="1"/>
            <a:r>
              <a:rPr lang="en-US" b="1" dirty="0"/>
              <a:t>Fixators</a:t>
            </a:r>
            <a:r>
              <a:rPr lang="en-US" dirty="0"/>
              <a:t>-hold a bone in place, an anchoring function that makes movement more efficient and reduces risk of injury. </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867149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878" y="1307583"/>
            <a:ext cx="6506245" cy="4967892"/>
          </a:xfrm>
          <a:prstGeom prst="rect">
            <a:avLst/>
          </a:prstGeom>
        </p:spPr>
      </p:pic>
      <p:sp>
        <p:nvSpPr>
          <p:cNvPr id="2" name="Title 1"/>
          <p:cNvSpPr>
            <a:spLocks noGrp="1"/>
          </p:cNvSpPr>
          <p:nvPr>
            <p:ph type="title"/>
          </p:nvPr>
        </p:nvSpPr>
        <p:spPr/>
        <p:txBody>
          <a:bodyPr/>
          <a:lstStyle/>
          <a:p>
            <a:r>
              <a:rPr lang="en-US"/>
              <a:t>Functions of Skeletal Muscles </a:t>
            </a:r>
            <a:endParaRPr lang="en-US" dirty="0"/>
          </a:p>
        </p:txBody>
      </p:sp>
      <p:sp>
        <p:nvSpPr>
          <p:cNvPr id="3" name="Footer Placeholder 2"/>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912379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Functions of Skeletal Muscles </a:t>
            </a:r>
            <a:endParaRPr lang="en-US" dirty="0"/>
          </a:p>
        </p:txBody>
      </p:sp>
      <p:sp>
        <p:nvSpPr>
          <p:cNvPr id="3" name="Content Placeholder 2"/>
          <p:cNvSpPr>
            <a:spLocks noGrp="1"/>
          </p:cNvSpPr>
          <p:nvPr>
            <p:ph idx="1"/>
          </p:nvPr>
        </p:nvSpPr>
        <p:spPr/>
        <p:txBody>
          <a:bodyPr/>
          <a:lstStyle/>
          <a:p>
            <a:pPr lvl="0"/>
            <a:r>
              <a:rPr lang="en-US" b="1" dirty="0"/>
              <a:t>Muscle origin and insertion</a:t>
            </a:r>
            <a:r>
              <a:rPr lang="en-US" dirty="0"/>
              <a:t> – skeletal muscles begin and end at distinct anatomical locations</a:t>
            </a:r>
          </a:p>
          <a:p>
            <a:pPr lvl="1"/>
            <a:r>
              <a:rPr lang="en-US" b="1" dirty="0"/>
              <a:t>__________</a:t>
            </a:r>
            <a:r>
              <a:rPr lang="en-US" dirty="0"/>
              <a:t> – </a:t>
            </a:r>
            <a:r>
              <a:rPr lang="en-US" i="1" dirty="0"/>
              <a:t>anchoring</a:t>
            </a:r>
            <a:r>
              <a:rPr lang="en-US" dirty="0"/>
              <a:t> </a:t>
            </a:r>
            <a:r>
              <a:rPr lang="en-US" i="1" dirty="0"/>
              <a:t>point</a:t>
            </a:r>
            <a:r>
              <a:rPr lang="en-US" dirty="0"/>
              <a:t> on a bone, where skeletal muscle “originates from”</a:t>
            </a:r>
          </a:p>
          <a:p>
            <a:pPr lvl="1"/>
            <a:r>
              <a:rPr lang="en-US" b="1" dirty="0"/>
              <a:t>__________</a:t>
            </a:r>
            <a:r>
              <a:rPr lang="en-US" dirty="0"/>
              <a:t> – insertion end of muscle is attached to the bone or structure that will be moved when the muscle contracts</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4280467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Functions of Skeletal Muscles </a:t>
            </a:r>
            <a:endParaRPr lang="en-US" dirty="0"/>
          </a:p>
        </p:txBody>
      </p:sp>
      <p:sp>
        <p:nvSpPr>
          <p:cNvPr id="3" name="Content Placeholder 2"/>
          <p:cNvSpPr>
            <a:spLocks noGrp="1"/>
          </p:cNvSpPr>
          <p:nvPr>
            <p:ph idx="1"/>
          </p:nvPr>
        </p:nvSpPr>
        <p:spPr/>
        <p:txBody>
          <a:bodyPr/>
          <a:lstStyle/>
          <a:p>
            <a:pPr lvl="0"/>
            <a:r>
              <a:rPr lang="en-US" b="1" dirty="0"/>
              <a:t>Muscle origin and insertion</a:t>
            </a:r>
            <a:r>
              <a:rPr lang="en-US" dirty="0"/>
              <a:t> – skeletal muscles begin and end at distinct anatomical locations</a:t>
            </a:r>
          </a:p>
          <a:p>
            <a:pPr lvl="1"/>
            <a:r>
              <a:rPr lang="en-US" b="1" dirty="0"/>
              <a:t>Origin</a:t>
            </a:r>
            <a:r>
              <a:rPr lang="en-US" dirty="0"/>
              <a:t> – </a:t>
            </a:r>
            <a:r>
              <a:rPr lang="en-US" i="1" dirty="0"/>
              <a:t>anchoring</a:t>
            </a:r>
            <a:r>
              <a:rPr lang="en-US" dirty="0"/>
              <a:t> </a:t>
            </a:r>
            <a:r>
              <a:rPr lang="en-US" i="1" dirty="0"/>
              <a:t>point</a:t>
            </a:r>
            <a:r>
              <a:rPr lang="en-US" dirty="0"/>
              <a:t> on a bone, where skeletal muscle “originates from”</a:t>
            </a:r>
          </a:p>
          <a:p>
            <a:pPr lvl="1"/>
            <a:r>
              <a:rPr lang="en-US" b="1" dirty="0"/>
              <a:t>Insertion</a:t>
            </a:r>
            <a:r>
              <a:rPr lang="en-US" dirty="0"/>
              <a:t> – insertion end of muscle is attached to the bone or structure that will be moved when the muscle contracts</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4093932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Functions of Skeletal Muscles </a:t>
            </a:r>
            <a:endParaRPr lang="en-US" dirty="0"/>
          </a:p>
        </p:txBody>
      </p:sp>
      <p:sp>
        <p:nvSpPr>
          <p:cNvPr id="3" name="Content Placeholder 2"/>
          <p:cNvSpPr>
            <a:spLocks noGrp="1"/>
          </p:cNvSpPr>
          <p:nvPr>
            <p:ph idx="1"/>
          </p:nvPr>
        </p:nvSpPr>
        <p:spPr/>
        <p:txBody>
          <a:bodyPr>
            <a:normAutofit/>
          </a:bodyPr>
          <a:lstStyle/>
          <a:p>
            <a:pPr marL="0" indent="0">
              <a:buNone/>
            </a:pPr>
            <a:r>
              <a:rPr lang="en-US" dirty="0"/>
              <a:t>A </a:t>
            </a:r>
            <a:r>
              <a:rPr lang="en-US" b="1" dirty="0"/>
              <a:t>lever</a:t>
            </a:r>
            <a:r>
              <a:rPr lang="en-US" dirty="0"/>
              <a:t> </a:t>
            </a:r>
            <a:r>
              <a:rPr lang="en-US" b="1" dirty="0"/>
              <a:t>system</a:t>
            </a:r>
            <a:r>
              <a:rPr lang="en-US" dirty="0"/>
              <a:t> includes three components: </a:t>
            </a:r>
            <a:r>
              <a:rPr lang="en-US" b="1" dirty="0"/>
              <a:t>________</a:t>
            </a:r>
            <a:r>
              <a:rPr lang="en-US" dirty="0"/>
              <a:t> or resistance (weight or object you are trying to move), the </a:t>
            </a:r>
            <a:r>
              <a:rPr lang="en-US" b="1" dirty="0"/>
              <a:t>________</a:t>
            </a:r>
            <a:r>
              <a:rPr lang="en-US" dirty="0"/>
              <a:t> is the effort applied to the lever, and the </a:t>
            </a:r>
            <a:r>
              <a:rPr lang="en-US" b="1" dirty="0"/>
              <a:t>_________ </a:t>
            </a:r>
            <a:r>
              <a:rPr lang="en-US" dirty="0"/>
              <a:t>is the pivot or hinge point</a:t>
            </a:r>
          </a:p>
          <a:p>
            <a:pPr marL="0" indent="0">
              <a:buNone/>
            </a:pPr>
            <a:r>
              <a:rPr lang="en-US" dirty="0"/>
              <a:t>In moving the body, bones act as levers. </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691852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Functions of Skeletal Muscles </a:t>
            </a:r>
            <a:endParaRPr lang="en-US" dirty="0"/>
          </a:p>
        </p:txBody>
      </p:sp>
      <p:sp>
        <p:nvSpPr>
          <p:cNvPr id="3" name="Content Placeholder 2"/>
          <p:cNvSpPr>
            <a:spLocks noGrp="1"/>
          </p:cNvSpPr>
          <p:nvPr>
            <p:ph idx="1"/>
          </p:nvPr>
        </p:nvSpPr>
        <p:spPr/>
        <p:txBody>
          <a:bodyPr>
            <a:normAutofit/>
          </a:bodyPr>
          <a:lstStyle/>
          <a:p>
            <a:pPr marL="0" indent="0">
              <a:buNone/>
            </a:pPr>
            <a:r>
              <a:rPr lang="en-US" dirty="0"/>
              <a:t>A </a:t>
            </a:r>
            <a:r>
              <a:rPr lang="en-US" b="1" dirty="0"/>
              <a:t>lever</a:t>
            </a:r>
            <a:r>
              <a:rPr lang="en-US" dirty="0"/>
              <a:t> </a:t>
            </a:r>
            <a:r>
              <a:rPr lang="en-US" b="1" dirty="0"/>
              <a:t>system</a:t>
            </a:r>
            <a:r>
              <a:rPr lang="en-US" dirty="0"/>
              <a:t> includes three components: </a:t>
            </a:r>
            <a:r>
              <a:rPr lang="en-US" b="1" dirty="0"/>
              <a:t>load</a:t>
            </a:r>
            <a:r>
              <a:rPr lang="en-US" dirty="0"/>
              <a:t> or resistance (weight or object you are trying to move), the </a:t>
            </a:r>
            <a:r>
              <a:rPr lang="en-US" b="1" dirty="0"/>
              <a:t>force</a:t>
            </a:r>
            <a:r>
              <a:rPr lang="en-US" dirty="0"/>
              <a:t> is the effort applied to the lever, and the </a:t>
            </a:r>
            <a:r>
              <a:rPr lang="en-US" b="1" dirty="0"/>
              <a:t>fulcrum </a:t>
            </a:r>
            <a:r>
              <a:rPr lang="en-US" dirty="0"/>
              <a:t>is the pivot or hinge point</a:t>
            </a:r>
          </a:p>
          <a:p>
            <a:pPr marL="0" indent="0">
              <a:buNone/>
            </a:pPr>
            <a:r>
              <a:rPr lang="en-US" dirty="0"/>
              <a:t>In moving the body, bones act as levers. The </a:t>
            </a:r>
            <a:r>
              <a:rPr lang="en-US" b="1" dirty="0"/>
              <a:t>load</a:t>
            </a:r>
            <a:r>
              <a:rPr lang="en-US" dirty="0"/>
              <a:t> is the weight of the body part being moved, the </a:t>
            </a:r>
            <a:r>
              <a:rPr lang="en-US" b="1" dirty="0"/>
              <a:t>force</a:t>
            </a:r>
            <a:r>
              <a:rPr lang="en-US" dirty="0"/>
              <a:t> is the effort generated by muscle contractions, and the </a:t>
            </a:r>
            <a:r>
              <a:rPr lang="en-US" b="1" dirty="0"/>
              <a:t>fulcrum</a:t>
            </a:r>
            <a:r>
              <a:rPr lang="en-US" dirty="0"/>
              <a:t> is the joint at which movement occurs:</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878215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9803"/>
            <a:ext cx="8229600" cy="609398"/>
          </a:xfrm>
        </p:spPr>
        <p:txBody>
          <a:bodyPr vert="horz" lIns="0" tIns="0" rIns="0" bIns="0" rtlCol="0" anchor="b">
            <a:spAutoFit/>
          </a:bodyPr>
          <a:lstStyle/>
          <a:p>
            <a:pPr marL="627063" indent="-627063"/>
            <a:r>
              <a:rPr lang="en-US" dirty="0"/>
              <a:t>Functions of Skeletal Muscles </a:t>
            </a:r>
          </a:p>
        </p:txBody>
      </p:sp>
      <p:sp>
        <p:nvSpPr>
          <p:cNvPr id="3" name="Content Placeholder 2"/>
          <p:cNvSpPr>
            <a:spLocks noGrp="1"/>
          </p:cNvSpPr>
          <p:nvPr>
            <p:ph idx="1"/>
          </p:nvPr>
        </p:nvSpPr>
        <p:spPr>
          <a:xfrm>
            <a:off x="1981200" y="1600010"/>
            <a:ext cx="8229600" cy="1255728"/>
          </a:xfrm>
        </p:spPr>
        <p:txBody>
          <a:bodyPr>
            <a:spAutoFit/>
          </a:bodyPr>
          <a:lstStyle/>
          <a:p>
            <a:pPr lvl="0"/>
            <a:r>
              <a:rPr lang="en-US" b="1" dirty="0"/>
              <a:t>First-class</a:t>
            </a:r>
            <a:r>
              <a:rPr lang="en-US" dirty="0"/>
              <a:t> </a:t>
            </a:r>
            <a:r>
              <a:rPr lang="en-US" b="1" dirty="0"/>
              <a:t>lever</a:t>
            </a:r>
            <a:r>
              <a:rPr lang="en-US" dirty="0"/>
              <a:t> – fulcrum sits </a:t>
            </a:r>
            <a:r>
              <a:rPr lang="en-US" u="sng" dirty="0"/>
              <a:t>between</a:t>
            </a:r>
            <a:r>
              <a:rPr lang="en-US" dirty="0"/>
              <a:t> load and applied force; load moved in </a:t>
            </a:r>
            <a:r>
              <a:rPr lang="en-US" u="sng" dirty="0"/>
              <a:t>__________</a:t>
            </a:r>
            <a:r>
              <a:rPr lang="en-US" dirty="0"/>
              <a:t> direction than applied force</a:t>
            </a:r>
          </a:p>
        </p:txBody>
      </p:sp>
      <p:pic>
        <p:nvPicPr>
          <p:cNvPr id="5" name="Picture 5" descr="Lever systems. In diagram A, a see saw represents a first class lever, such as the lever in the neck used to move the head. The fulcrum is the hinge point at the center of the seesaw and the weight of a seated man is the force that raises the load, a child on the other end. In the body, the weight of the head is the load, and the posterior neck muscles exert the force. The atlanto occipital joint is the fulcrum."/>
          <p:cNvPicPr>
            <a:picLocks noChangeAspect="1"/>
          </p:cNvPicPr>
          <p:nvPr/>
        </p:nvPicPr>
        <p:blipFill rotWithShape="1">
          <a:blip r:embed="rId2"/>
          <a:srcRect t="5316"/>
          <a:stretch/>
        </p:blipFill>
        <p:spPr>
          <a:xfrm>
            <a:off x="1856292" y="3197086"/>
            <a:ext cx="8701088" cy="2962627"/>
          </a:xfrm>
          <a:prstGeom prst="rect">
            <a:avLst/>
          </a:prstGeom>
        </p:spPr>
      </p:pic>
      <p:sp>
        <p:nvSpPr>
          <p:cNvPr id="4" name="Content Placeholder 3"/>
          <p:cNvSpPr>
            <a:spLocks noGrp="1"/>
          </p:cNvSpPr>
          <p:nvPr>
            <p:ph sz="quarter" idx="14"/>
          </p:nvPr>
        </p:nvSpPr>
        <p:spPr>
          <a:xfrm>
            <a:off x="1981200" y="5879506"/>
            <a:ext cx="8229600" cy="280207"/>
          </a:xfrm>
        </p:spPr>
        <p:txBody>
          <a:bodyPr>
            <a:normAutofit fontScale="55000" lnSpcReduction="20000"/>
          </a:bodyPr>
          <a:lstStyle/>
          <a:p>
            <a:pPr marL="0" indent="0">
              <a:buNone/>
            </a:pPr>
            <a:endParaRPr lang="en-IN" dirty="0"/>
          </a:p>
        </p:txBody>
      </p:sp>
    </p:spTree>
    <p:extLst>
      <p:ext uri="{BB962C8B-B14F-4D97-AF65-F5344CB8AC3E}">
        <p14:creationId xmlns:p14="http://schemas.microsoft.com/office/powerpoint/2010/main" val="3582881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9803"/>
            <a:ext cx="8229600" cy="609398"/>
          </a:xfrm>
        </p:spPr>
        <p:txBody>
          <a:bodyPr vert="horz" lIns="0" tIns="0" rIns="0" bIns="0" rtlCol="0" anchor="b">
            <a:spAutoFit/>
          </a:bodyPr>
          <a:lstStyle/>
          <a:p>
            <a:pPr marL="627063" indent="-627063"/>
            <a:r>
              <a:rPr lang="en-US" dirty="0"/>
              <a:t>Functions of Skeletal Muscles </a:t>
            </a:r>
          </a:p>
        </p:txBody>
      </p:sp>
      <p:sp>
        <p:nvSpPr>
          <p:cNvPr id="3" name="Content Placeholder 2"/>
          <p:cNvSpPr>
            <a:spLocks noGrp="1"/>
          </p:cNvSpPr>
          <p:nvPr>
            <p:ph idx="1"/>
          </p:nvPr>
        </p:nvSpPr>
        <p:spPr>
          <a:xfrm>
            <a:off x="1981200" y="1600010"/>
            <a:ext cx="8229600" cy="1255728"/>
          </a:xfrm>
        </p:spPr>
        <p:txBody>
          <a:bodyPr>
            <a:spAutoFit/>
          </a:bodyPr>
          <a:lstStyle/>
          <a:p>
            <a:pPr lvl="0"/>
            <a:r>
              <a:rPr lang="en-US" b="1" dirty="0"/>
              <a:t>First-class</a:t>
            </a:r>
            <a:r>
              <a:rPr lang="en-US" dirty="0"/>
              <a:t> </a:t>
            </a:r>
            <a:r>
              <a:rPr lang="en-US" b="1" dirty="0"/>
              <a:t>lever</a:t>
            </a:r>
            <a:r>
              <a:rPr lang="en-US" dirty="0"/>
              <a:t> – fulcrum sits </a:t>
            </a:r>
            <a:r>
              <a:rPr lang="en-US" u="sng" dirty="0"/>
              <a:t>between</a:t>
            </a:r>
            <a:r>
              <a:rPr lang="en-US" dirty="0"/>
              <a:t> load and applied force; load moved in </a:t>
            </a:r>
            <a:r>
              <a:rPr lang="en-US" u="sng" dirty="0"/>
              <a:t>opposite</a:t>
            </a:r>
            <a:r>
              <a:rPr lang="en-US" dirty="0"/>
              <a:t> direction than applied force</a:t>
            </a:r>
          </a:p>
        </p:txBody>
      </p:sp>
      <p:pic>
        <p:nvPicPr>
          <p:cNvPr id="5" name="Picture 5" descr="Lever systems. In diagram A, a see saw represents a first class lever, such as the lever in the neck used to move the head. The fulcrum is the hinge point at the center of the seesaw and the weight of a seated man is the force that raises the load, a child on the other end. In the body, the weight of the head is the load, and the posterior neck muscles exert the force. The atlanto occipital joint is the fulcrum."/>
          <p:cNvPicPr>
            <a:picLocks noChangeAspect="1"/>
          </p:cNvPicPr>
          <p:nvPr/>
        </p:nvPicPr>
        <p:blipFill rotWithShape="1">
          <a:blip r:embed="rId2"/>
          <a:srcRect t="5316"/>
          <a:stretch/>
        </p:blipFill>
        <p:spPr>
          <a:xfrm>
            <a:off x="1856292" y="3197086"/>
            <a:ext cx="8701088" cy="2962627"/>
          </a:xfrm>
          <a:prstGeom prst="rect">
            <a:avLst/>
          </a:prstGeom>
        </p:spPr>
      </p:pic>
      <p:sp>
        <p:nvSpPr>
          <p:cNvPr id="4" name="Content Placeholder 3"/>
          <p:cNvSpPr>
            <a:spLocks noGrp="1"/>
          </p:cNvSpPr>
          <p:nvPr>
            <p:ph sz="quarter" idx="14"/>
          </p:nvPr>
        </p:nvSpPr>
        <p:spPr>
          <a:xfrm>
            <a:off x="1981200" y="5879506"/>
            <a:ext cx="8229600" cy="280207"/>
          </a:xfrm>
        </p:spPr>
        <p:txBody>
          <a:bodyPr>
            <a:normAutofit fontScale="55000" lnSpcReduction="20000"/>
          </a:bodyPr>
          <a:lstStyle/>
          <a:p>
            <a:pPr marL="0" indent="0">
              <a:buNone/>
            </a:pPr>
            <a:endParaRPr lang="en-IN" dirty="0"/>
          </a:p>
        </p:txBody>
      </p:sp>
    </p:spTree>
    <p:extLst>
      <p:ext uri="{BB962C8B-B14F-4D97-AF65-F5344CB8AC3E}">
        <p14:creationId xmlns:p14="http://schemas.microsoft.com/office/powerpoint/2010/main" val="3770719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9803"/>
            <a:ext cx="8229600" cy="609398"/>
          </a:xfrm>
        </p:spPr>
        <p:txBody>
          <a:bodyPr vert="horz" lIns="0" tIns="0" rIns="0" bIns="0" rtlCol="0" anchor="b">
            <a:spAutoFit/>
          </a:bodyPr>
          <a:lstStyle/>
          <a:p>
            <a:pPr marL="627063" indent="-627063"/>
            <a:r>
              <a:rPr lang="en-US" dirty="0"/>
              <a:t>Functions of Skeletal Muscles </a:t>
            </a:r>
          </a:p>
        </p:txBody>
      </p:sp>
      <p:sp>
        <p:nvSpPr>
          <p:cNvPr id="3" name="Content Placeholder 2"/>
          <p:cNvSpPr>
            <a:spLocks noGrp="1"/>
          </p:cNvSpPr>
          <p:nvPr>
            <p:ph idx="1"/>
          </p:nvPr>
        </p:nvSpPr>
        <p:spPr>
          <a:xfrm>
            <a:off x="1981201" y="1600010"/>
            <a:ext cx="8229600" cy="575924"/>
          </a:xfrm>
        </p:spPr>
        <p:txBody>
          <a:bodyPr>
            <a:normAutofit fontScale="62500" lnSpcReduction="20000"/>
          </a:bodyPr>
          <a:lstStyle/>
          <a:p>
            <a:r>
              <a:rPr lang="en-US" dirty="0"/>
              <a:t>Lever system where fulcrum is located </a:t>
            </a:r>
            <a:r>
              <a:rPr lang="en-US" u="sng" dirty="0"/>
              <a:t>farther</a:t>
            </a:r>
            <a:r>
              <a:rPr lang="en-US" dirty="0"/>
              <a:t> </a:t>
            </a:r>
            <a:r>
              <a:rPr lang="en-US" u="sng" dirty="0"/>
              <a:t>away</a:t>
            </a:r>
            <a:r>
              <a:rPr lang="en-US" dirty="0"/>
              <a:t> from applied force works at </a:t>
            </a:r>
            <a:r>
              <a:rPr lang="en-US" b="1" dirty="0"/>
              <a:t>mechanical</a:t>
            </a:r>
            <a:r>
              <a:rPr lang="en-US" dirty="0"/>
              <a:t> </a:t>
            </a:r>
            <a:r>
              <a:rPr lang="en-US" b="1" dirty="0"/>
              <a:t>advantage</a:t>
            </a:r>
            <a:r>
              <a:rPr lang="en-US" dirty="0"/>
              <a:t>; allows </a:t>
            </a:r>
            <a:r>
              <a:rPr lang="en-US" i="1" dirty="0"/>
              <a:t>small</a:t>
            </a:r>
            <a:r>
              <a:rPr lang="en-US" dirty="0"/>
              <a:t> </a:t>
            </a:r>
            <a:r>
              <a:rPr lang="en-US" i="1" dirty="0"/>
              <a:t>force</a:t>
            </a:r>
            <a:r>
              <a:rPr lang="en-US" dirty="0"/>
              <a:t> to move </a:t>
            </a:r>
            <a:r>
              <a:rPr lang="en-US" i="1" dirty="0"/>
              <a:t>large</a:t>
            </a:r>
            <a:r>
              <a:rPr lang="en-US" dirty="0"/>
              <a:t> </a:t>
            </a:r>
            <a:r>
              <a:rPr lang="en-US" i="1" dirty="0"/>
              <a:t>load</a:t>
            </a:r>
            <a:r>
              <a:rPr lang="en-US" dirty="0"/>
              <a:t> over short distance</a:t>
            </a:r>
          </a:p>
        </p:txBody>
      </p:sp>
      <p:pic>
        <p:nvPicPr>
          <p:cNvPr id="7170" name="Picture 2" descr="How to tell the three types of levers apart. A seesaw is balanced on a fulcrum placed nearer to the load than force exerted on the load. The mechanical advantage of placing the fulcrum close to the load allows a large load to be moved with a smaller fo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958" y="2855871"/>
            <a:ext cx="7568045" cy="271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345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lstStyle/>
          <a:p>
            <a:pPr lvl="1"/>
            <a:r>
              <a:rPr lang="en-US" dirty="0"/>
              <a:t>Each individual muscle cell (fiber) is surrounded by thin connective tissue called </a:t>
            </a:r>
            <a:r>
              <a:rPr lang="en-US" b="1" dirty="0"/>
              <a:t>endomysium</a:t>
            </a:r>
            <a:r>
              <a:rPr lang="en-US" dirty="0"/>
              <a:t> </a:t>
            </a:r>
          </a:p>
          <a:p>
            <a:pPr lvl="1"/>
            <a:r>
              <a:rPr lang="en-US" dirty="0"/>
              <a:t>Several (between 10 and 100) muscle cells are </a:t>
            </a:r>
            <a:r>
              <a:rPr lang="en-US" i="1" dirty="0"/>
              <a:t>bundled</a:t>
            </a:r>
            <a:r>
              <a:rPr lang="en-US" dirty="0"/>
              <a:t> </a:t>
            </a:r>
            <a:r>
              <a:rPr lang="en-US" i="1" dirty="0"/>
              <a:t>together</a:t>
            </a:r>
            <a:r>
              <a:rPr lang="en-US" dirty="0"/>
              <a:t> into a </a:t>
            </a:r>
            <a:r>
              <a:rPr lang="en-US" b="1" dirty="0"/>
              <a:t>fascicle</a:t>
            </a:r>
            <a:r>
              <a:rPr lang="en-US" dirty="0"/>
              <a:t> by the connective tissue of the </a:t>
            </a:r>
            <a:r>
              <a:rPr lang="en-US" b="1" dirty="0"/>
              <a:t>perimysium</a:t>
            </a:r>
          </a:p>
          <a:p>
            <a:pPr lvl="1"/>
            <a:r>
              <a:rPr lang="en-US" dirty="0"/>
              <a:t>All fascicles that make up a muscle are, in turn, </a:t>
            </a:r>
            <a:r>
              <a:rPr lang="en-US" i="1" dirty="0"/>
              <a:t>enclosed</a:t>
            </a:r>
            <a:r>
              <a:rPr lang="en-US" dirty="0"/>
              <a:t> in an outer fibrous connective tissue wrapping </a:t>
            </a:r>
            <a:r>
              <a:rPr lang="en-US" b="1" dirty="0"/>
              <a:t>epimysium</a:t>
            </a:r>
            <a:endParaRPr lang="en-US"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1241501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9803"/>
            <a:ext cx="8229600" cy="609398"/>
          </a:xfrm>
        </p:spPr>
        <p:txBody>
          <a:bodyPr vert="horz" lIns="0" tIns="0" rIns="0" bIns="0" rtlCol="0" anchor="b">
            <a:spAutoFit/>
          </a:bodyPr>
          <a:lstStyle/>
          <a:p>
            <a:pPr marL="627063" indent="-627063"/>
            <a:r>
              <a:rPr lang="en-US" dirty="0"/>
              <a:t>Functions of Skeletal Muscles </a:t>
            </a:r>
          </a:p>
        </p:txBody>
      </p:sp>
      <p:sp>
        <p:nvSpPr>
          <p:cNvPr id="3" name="Content Placeholder 2"/>
          <p:cNvSpPr>
            <a:spLocks noGrp="1"/>
          </p:cNvSpPr>
          <p:nvPr>
            <p:ph idx="1"/>
          </p:nvPr>
        </p:nvSpPr>
        <p:spPr>
          <a:xfrm>
            <a:off x="1981200" y="1600200"/>
            <a:ext cx="8229600" cy="787400"/>
          </a:xfrm>
        </p:spPr>
        <p:txBody>
          <a:bodyPr>
            <a:normAutofit fontScale="70000" lnSpcReduction="20000"/>
          </a:bodyPr>
          <a:lstStyle/>
          <a:p>
            <a:r>
              <a:rPr lang="en-US" dirty="0"/>
              <a:t>Lever system where fulcrum is located </a:t>
            </a:r>
            <a:r>
              <a:rPr lang="en-US" u="sng" dirty="0"/>
              <a:t>close</a:t>
            </a:r>
            <a:r>
              <a:rPr lang="en-US" dirty="0"/>
              <a:t> to applied force and load is further away works at </a:t>
            </a:r>
            <a:r>
              <a:rPr lang="en-US" b="1" dirty="0"/>
              <a:t>mechanical</a:t>
            </a:r>
            <a:r>
              <a:rPr lang="en-US" dirty="0"/>
              <a:t> </a:t>
            </a:r>
            <a:r>
              <a:rPr lang="en-US" b="1" dirty="0"/>
              <a:t>disadvantage</a:t>
            </a:r>
            <a:r>
              <a:rPr lang="en-US" dirty="0"/>
              <a:t>; </a:t>
            </a:r>
            <a:r>
              <a:rPr lang="en-US" u="sng" dirty="0"/>
              <a:t>reduces</a:t>
            </a:r>
            <a:r>
              <a:rPr lang="en-US" dirty="0"/>
              <a:t> load it can move; however, load can be moved </a:t>
            </a:r>
            <a:r>
              <a:rPr lang="en-US" i="1" dirty="0"/>
              <a:t>faster</a:t>
            </a:r>
            <a:r>
              <a:rPr lang="en-US" dirty="0"/>
              <a:t> over </a:t>
            </a:r>
            <a:r>
              <a:rPr lang="en-US" i="1" dirty="0"/>
              <a:t>greater</a:t>
            </a:r>
            <a:r>
              <a:rPr lang="en-US" dirty="0"/>
              <a:t> </a:t>
            </a:r>
            <a:r>
              <a:rPr lang="en-US" i="1" dirty="0"/>
              <a:t>distance</a:t>
            </a:r>
            <a:endParaRPr lang="en-US" dirty="0"/>
          </a:p>
        </p:txBody>
      </p:sp>
      <p:pic>
        <p:nvPicPr>
          <p:cNvPr id="8194" name="Picture 2" descr="How to tell the three types of levers apart. A seesaw is balanced on a fulcrum placed nearer to the force that moves the load than the load. The mechanical advantage of placing the fulcrum farther from the load requires a greater force to move the 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918" y="2738600"/>
            <a:ext cx="7412165" cy="335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309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19364"/>
            <a:ext cx="8229600" cy="609398"/>
          </a:xfrm>
        </p:spPr>
        <p:txBody>
          <a:bodyPr vert="horz" lIns="0" tIns="0" rIns="0" bIns="0" rtlCol="0" anchor="b">
            <a:spAutoFit/>
          </a:bodyPr>
          <a:lstStyle/>
          <a:p>
            <a:pPr indent="-627063"/>
            <a:r>
              <a:rPr lang="en-US" dirty="0"/>
              <a:t>Types of Muscle Tissue </a:t>
            </a:r>
          </a:p>
        </p:txBody>
      </p:sp>
      <p:pic>
        <p:nvPicPr>
          <p:cNvPr id="4098" name="Picture 2" descr="A table illustrates the 3 types of muscle tissue. The table has 3 rows and 5 columns. The columns have the following headings from left to right. Type of muscle tissue, structure, location, voluntary or involuntary, and function. The row entries are as follows. Row 1. Type of muscle tissue. Skeletal muscle. Structure. Long, cylindrical striated muscle fiber. Cells are multinucleated. Location. Mostly attached to skeleton. Voluntary or Involuntary. Voluntary. Function. Produces movement of the body. Row 2. Type of muscle tissue. Cardiac muscle. Structure. Short, wide, branching striated cardiac muscle cells with intercalated discs. Cells have a single nucleus or two nuclei. Location. Heart. Voluntary or Involuntary. Involuntary. Function. Produces beating of the heart. Row 3. Type of muscle tissue. Smooth muscle. Structure. Thin, smooth muscle cells, generally joined by gap junctions. Cells have a single nucleus. Location. Walls of hollow organs, as well as in the skin, and the eyes. Voluntary or involuntary. Involuntary. Functions. Changes diameter of hollow organs. Causes hairs to stand erect. Adjusts the shape of the lens and the size of the pupil of the ey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900" y="1228763"/>
            <a:ext cx="9387004" cy="54768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4"/>
          </p:nvPr>
        </p:nvSpPr>
        <p:spPr>
          <a:xfrm>
            <a:off x="1981200" y="5884333"/>
            <a:ext cx="8229600" cy="287867"/>
          </a:xfrm>
        </p:spPr>
        <p:txBody>
          <a:bodyPr>
            <a:normAutofit fontScale="55000" lnSpcReduction="20000"/>
          </a:bodyPr>
          <a:lstStyle/>
          <a:p>
            <a:pPr marL="0" indent="0">
              <a:buNone/>
            </a:pPr>
            <a:endParaRPr lang="en-IN" dirty="0"/>
          </a:p>
        </p:txBody>
      </p:sp>
    </p:spTree>
    <p:extLst>
      <p:ext uri="{BB962C8B-B14F-4D97-AF65-F5344CB8AC3E}">
        <p14:creationId xmlns:p14="http://schemas.microsoft.com/office/powerpoint/2010/main" val="543929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0"/>
            <a:ext cx="10504714" cy="525917"/>
          </a:xfrm>
        </p:spPr>
        <p:txBody>
          <a:bodyPr>
            <a:noAutofit/>
          </a:bodyPr>
          <a:lstStyle/>
          <a:p>
            <a:r>
              <a:rPr lang="en-US" sz="3200" b="1" dirty="0"/>
              <a:t>Properties of Muscle Cells (The first one is given to you)</a:t>
            </a:r>
          </a:p>
        </p:txBody>
      </p:sp>
      <p:sp>
        <p:nvSpPr>
          <p:cNvPr id="3" name="Content Placeholder 2"/>
          <p:cNvSpPr>
            <a:spLocks noGrp="1"/>
          </p:cNvSpPr>
          <p:nvPr>
            <p:ph idx="1"/>
          </p:nvPr>
        </p:nvSpPr>
        <p:spPr>
          <a:xfrm>
            <a:off x="1643271" y="914400"/>
            <a:ext cx="8788062" cy="5943600"/>
          </a:xfrm>
        </p:spPr>
        <p:txBody>
          <a:bodyPr>
            <a:noAutofit/>
          </a:bodyPr>
          <a:lstStyle/>
          <a:p>
            <a:pPr marL="0" indent="0">
              <a:buSzPct val="100000"/>
              <a:buNone/>
              <a:tabLst>
                <a:tab pos="509588" algn="l"/>
              </a:tabLst>
            </a:pPr>
            <a:r>
              <a:rPr lang="en-US" sz="2400" b="1" dirty="0"/>
              <a:t>1. Contractility</a:t>
            </a:r>
            <a:r>
              <a:rPr lang="en-US" sz="2400" dirty="0"/>
              <a:t> is the ability to </a:t>
            </a:r>
            <a:r>
              <a:rPr lang="en-US" sz="2400" i="1" dirty="0"/>
              <a:t>contract</a:t>
            </a:r>
            <a:r>
              <a:rPr lang="en-US" sz="2400" dirty="0"/>
              <a:t> where proteins </a:t>
            </a:r>
            <a:br>
              <a:rPr lang="en-US" sz="2400" dirty="0"/>
            </a:br>
            <a:r>
              <a:rPr lang="en-US" sz="2400" dirty="0"/>
              <a:t>	in the cell draw </a:t>
            </a:r>
            <a:r>
              <a:rPr lang="en-US" sz="2400" u="sng" dirty="0"/>
              <a:t>closer</a:t>
            </a:r>
            <a:r>
              <a:rPr lang="en-US" sz="2400" dirty="0"/>
              <a:t> together; this does </a:t>
            </a:r>
            <a:r>
              <a:rPr lang="en-US" sz="2400" u="sng" dirty="0"/>
              <a:t>not</a:t>
            </a:r>
            <a:r>
              <a:rPr lang="en-US" sz="2400" dirty="0"/>
              <a:t> </a:t>
            </a:r>
            <a:br>
              <a:rPr lang="en-US" sz="2400" dirty="0"/>
            </a:br>
            <a:r>
              <a:rPr lang="en-US" sz="2400" dirty="0"/>
              <a:t>	necessarily involve </a:t>
            </a:r>
            <a:r>
              <a:rPr lang="en-US" sz="2400" i="1" dirty="0"/>
              <a:t>shortening</a:t>
            </a:r>
            <a:r>
              <a:rPr lang="en-US" sz="2400" dirty="0"/>
              <a:t> of the cell</a:t>
            </a:r>
          </a:p>
          <a:p>
            <a:pPr marL="0" indent="0">
              <a:buSzPct val="100000"/>
              <a:buNone/>
              <a:tabLst>
                <a:tab pos="509588" algn="l"/>
              </a:tabLst>
            </a:pPr>
            <a:endParaRPr lang="en-US" sz="2400" b="1" dirty="0"/>
          </a:p>
          <a:p>
            <a:pPr marL="0" indent="0">
              <a:buSzPct val="100000"/>
              <a:buNone/>
              <a:tabLst>
                <a:tab pos="509588" algn="l"/>
              </a:tabLst>
            </a:pPr>
            <a:endParaRPr lang="en-US" sz="2400" b="1" dirty="0"/>
          </a:p>
          <a:p>
            <a:pPr marL="0" indent="0">
              <a:buSzPct val="100000"/>
              <a:buNone/>
              <a:tabLst>
                <a:tab pos="509588" algn="l"/>
              </a:tabLst>
            </a:pPr>
            <a:r>
              <a:rPr lang="en-US" sz="2400" b="1" dirty="0"/>
              <a:t>2.</a:t>
            </a:r>
          </a:p>
          <a:p>
            <a:pPr marL="0" indent="0">
              <a:buSzPct val="100000"/>
              <a:buNone/>
              <a:tabLst>
                <a:tab pos="509588" algn="l"/>
              </a:tabLst>
            </a:pPr>
            <a:endParaRPr lang="en-US" sz="2400" b="1" dirty="0"/>
          </a:p>
          <a:p>
            <a:pPr marL="0" indent="0">
              <a:buSzPct val="100000"/>
              <a:buNone/>
              <a:tabLst>
                <a:tab pos="509588" algn="l"/>
              </a:tabLst>
            </a:pPr>
            <a:r>
              <a:rPr lang="en-US" sz="2400" b="1" dirty="0"/>
              <a:t>3.</a:t>
            </a:r>
          </a:p>
          <a:p>
            <a:pPr marL="0" indent="0">
              <a:buSzPct val="100000"/>
              <a:buNone/>
              <a:tabLst>
                <a:tab pos="509588" algn="l"/>
              </a:tabLst>
            </a:pPr>
            <a:endParaRPr lang="en-US" sz="2400" b="1" dirty="0"/>
          </a:p>
          <a:p>
            <a:pPr marL="0" indent="0">
              <a:buSzPct val="100000"/>
              <a:buNone/>
              <a:tabLst>
                <a:tab pos="509588" algn="l"/>
              </a:tabLst>
            </a:pPr>
            <a:r>
              <a:rPr lang="en-US" sz="2400" b="1" dirty="0"/>
              <a:t>4.</a:t>
            </a:r>
          </a:p>
          <a:p>
            <a:pPr marL="0" indent="0">
              <a:buSzPct val="100000"/>
              <a:buNone/>
              <a:tabLst>
                <a:tab pos="509588" algn="l"/>
              </a:tabLst>
            </a:pPr>
            <a:endParaRPr lang="en-US" sz="2400" b="1" dirty="0"/>
          </a:p>
          <a:p>
            <a:pPr marL="0" indent="0">
              <a:buSzPct val="100000"/>
              <a:buNone/>
              <a:tabLst>
                <a:tab pos="509588" algn="l"/>
              </a:tabLst>
            </a:pPr>
            <a:r>
              <a:rPr lang="en-US" sz="2400" b="1" dirty="0"/>
              <a:t>5.</a:t>
            </a:r>
          </a:p>
          <a:p>
            <a:pPr marL="0" indent="0">
              <a:buSzPct val="100000"/>
              <a:buNone/>
              <a:tabLst>
                <a:tab pos="509588" algn="l"/>
              </a:tabLst>
            </a:pPr>
            <a:endParaRPr lang="en-US" sz="2400" b="1" dirty="0"/>
          </a:p>
          <a:p>
            <a:pPr marL="457200" indent="-457200">
              <a:buSzPct val="100000"/>
              <a:buFont typeface="+mj-lt"/>
              <a:buAutoNum type="arabicPeriod"/>
              <a:tabLst>
                <a:tab pos="509588" algn="l"/>
              </a:tabLst>
            </a:pPr>
            <a:endParaRPr lang="en-US" sz="2400" dirty="0"/>
          </a:p>
        </p:txBody>
      </p:sp>
      <p:sp>
        <p:nvSpPr>
          <p:cNvPr id="4" name="Footer Placeholder 3"/>
          <p:cNvSpPr>
            <a:spLocks noGrp="1"/>
          </p:cNvSpPr>
          <p:nvPr>
            <p:ph type="ftr" sz="quarter" idx="11"/>
          </p:nvPr>
        </p:nvSpPr>
        <p:spPr/>
        <p:txBody>
          <a:bodyPr/>
          <a:lstStyle/>
          <a:p>
            <a:r>
              <a:rPr lang="en-US" dirty="0"/>
              <a:t>© 2016 Pearson Education, Inc.</a:t>
            </a:r>
          </a:p>
        </p:txBody>
      </p:sp>
    </p:spTree>
    <p:extLst>
      <p:ext uri="{BB962C8B-B14F-4D97-AF65-F5344CB8AC3E}">
        <p14:creationId xmlns:p14="http://schemas.microsoft.com/office/powerpoint/2010/main" val="2161643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0"/>
            <a:ext cx="10504714" cy="525917"/>
          </a:xfrm>
        </p:spPr>
        <p:txBody>
          <a:bodyPr>
            <a:normAutofit/>
          </a:bodyPr>
          <a:lstStyle/>
          <a:p>
            <a:r>
              <a:rPr lang="en-US" sz="2000" b="1" dirty="0"/>
              <a:t>Properties of Muscle Cells</a:t>
            </a:r>
          </a:p>
        </p:txBody>
      </p:sp>
      <p:sp>
        <p:nvSpPr>
          <p:cNvPr id="3" name="Content Placeholder 2"/>
          <p:cNvSpPr>
            <a:spLocks noGrp="1"/>
          </p:cNvSpPr>
          <p:nvPr>
            <p:ph idx="1"/>
          </p:nvPr>
        </p:nvSpPr>
        <p:spPr>
          <a:xfrm>
            <a:off x="1730829" y="424543"/>
            <a:ext cx="8700503" cy="6433457"/>
          </a:xfrm>
        </p:spPr>
        <p:txBody>
          <a:bodyPr>
            <a:noAutofit/>
          </a:bodyPr>
          <a:lstStyle/>
          <a:p>
            <a:pPr marL="457200" indent="-457200">
              <a:buSzPct val="100000"/>
              <a:buFont typeface="+mj-lt"/>
              <a:buAutoNum type="arabicPeriod"/>
              <a:tabLst>
                <a:tab pos="509588" algn="l"/>
              </a:tabLst>
            </a:pPr>
            <a:r>
              <a:rPr lang="en-US" dirty="0"/>
              <a:t> </a:t>
            </a:r>
            <a:r>
              <a:rPr lang="en-US" sz="2400" b="1" dirty="0"/>
              <a:t>Contractility</a:t>
            </a:r>
            <a:r>
              <a:rPr lang="en-US" sz="2400" dirty="0"/>
              <a:t> is the ability to </a:t>
            </a:r>
            <a:r>
              <a:rPr lang="en-US" sz="2400" i="1" dirty="0"/>
              <a:t>contract</a:t>
            </a:r>
            <a:r>
              <a:rPr lang="en-US" sz="2400" dirty="0"/>
              <a:t> where proteins </a:t>
            </a:r>
            <a:br>
              <a:rPr lang="en-US" sz="2400" dirty="0"/>
            </a:br>
            <a:r>
              <a:rPr lang="en-US" sz="2400" dirty="0"/>
              <a:t>	in the cell draw </a:t>
            </a:r>
            <a:r>
              <a:rPr lang="en-US" sz="2400" u="sng" dirty="0"/>
              <a:t>closer</a:t>
            </a:r>
            <a:r>
              <a:rPr lang="en-US" sz="2400" dirty="0"/>
              <a:t> together; this does </a:t>
            </a:r>
            <a:r>
              <a:rPr lang="en-US" sz="2400" u="sng" dirty="0"/>
              <a:t>not</a:t>
            </a:r>
            <a:r>
              <a:rPr lang="en-US" sz="2400" dirty="0"/>
              <a:t> </a:t>
            </a:r>
            <a:br>
              <a:rPr lang="en-US" sz="2400" dirty="0"/>
            </a:br>
            <a:r>
              <a:rPr lang="en-US" sz="2400" dirty="0"/>
              <a:t>	necessarily involve </a:t>
            </a:r>
            <a:r>
              <a:rPr lang="en-US" sz="2400" i="1" dirty="0"/>
              <a:t>shortening</a:t>
            </a:r>
            <a:r>
              <a:rPr lang="en-US" sz="2400" dirty="0"/>
              <a:t> of the cell</a:t>
            </a:r>
          </a:p>
          <a:p>
            <a:pPr marL="457200" indent="-457200">
              <a:buSzPct val="100000"/>
              <a:buFont typeface="+mj-lt"/>
              <a:buAutoNum type="arabicPeriod"/>
              <a:tabLst>
                <a:tab pos="509588" algn="l"/>
              </a:tabLst>
            </a:pPr>
            <a:r>
              <a:rPr lang="en-US" sz="2400" dirty="0"/>
              <a:t> </a:t>
            </a:r>
            <a:r>
              <a:rPr lang="en-US" sz="2400" b="1" dirty="0"/>
              <a:t>Excitability</a:t>
            </a:r>
            <a:r>
              <a:rPr lang="en-US" sz="2400" dirty="0"/>
              <a:t> –muscle cells are </a:t>
            </a:r>
            <a:r>
              <a:rPr lang="en-US" sz="2400" b="1" dirty="0"/>
              <a:t>excitable</a:t>
            </a:r>
            <a:r>
              <a:rPr lang="en-US" sz="2400" dirty="0"/>
              <a:t>, or responsive, in the presence of various </a:t>
            </a:r>
            <a:r>
              <a:rPr lang="en-US" sz="2400" b="1" dirty="0"/>
              <a:t>stimuli</a:t>
            </a:r>
            <a:r>
              <a:rPr lang="en-US" sz="2400" dirty="0"/>
              <a:t> (chemical, mechanical stretch, or local electrical signals)</a:t>
            </a:r>
          </a:p>
          <a:p>
            <a:pPr marL="457200" indent="-457200">
              <a:buSzPct val="100000"/>
              <a:buFont typeface="+mj-lt"/>
              <a:buAutoNum type="arabicPeriod"/>
              <a:tabLst>
                <a:tab pos="509588" algn="l"/>
              </a:tabLst>
            </a:pPr>
            <a:r>
              <a:rPr lang="en-US" sz="2400" dirty="0"/>
              <a:t> </a:t>
            </a:r>
            <a:r>
              <a:rPr lang="en-US" sz="2400" b="1" dirty="0"/>
              <a:t>Conductivity- </a:t>
            </a:r>
            <a:r>
              <a:rPr lang="en-US" sz="2400" dirty="0"/>
              <a:t>when a muscle cell is excited, the </a:t>
            </a:r>
            <a:br>
              <a:rPr lang="en-US" sz="2400" dirty="0"/>
            </a:br>
            <a:r>
              <a:rPr lang="en-US" sz="2400" dirty="0"/>
              <a:t>	electrical changes across the plasma </a:t>
            </a:r>
            <a:br>
              <a:rPr lang="en-US" sz="2400" dirty="0"/>
            </a:br>
            <a:r>
              <a:rPr lang="en-US" sz="2400" dirty="0"/>
              <a:t>	membrane are rapidly </a:t>
            </a:r>
            <a:r>
              <a:rPr lang="en-US" sz="2400" b="1" dirty="0"/>
              <a:t>conducted</a:t>
            </a:r>
            <a:r>
              <a:rPr lang="en-US" sz="2400" dirty="0"/>
              <a:t> along the entire length of the plasma membrane (similar to a copper wire).</a:t>
            </a:r>
          </a:p>
          <a:p>
            <a:pPr marL="514350" indent="-514350">
              <a:buSzPct val="100000"/>
              <a:buFont typeface="+mj-lt"/>
              <a:buAutoNum type="arabicPeriod" startAt="4"/>
              <a:tabLst>
                <a:tab pos="574675" algn="l"/>
              </a:tabLst>
            </a:pPr>
            <a:r>
              <a:rPr lang="en-US" sz="2400" dirty="0"/>
              <a:t> </a:t>
            </a:r>
            <a:r>
              <a:rPr lang="en-US" sz="2400" b="1" dirty="0"/>
              <a:t>Extensibility- </a:t>
            </a:r>
            <a:r>
              <a:rPr lang="en-US" sz="2400" dirty="0"/>
              <a:t>muscle cells are </a:t>
            </a:r>
            <a:r>
              <a:rPr lang="en-US" sz="2400" b="1" dirty="0"/>
              <a:t>extensible</a:t>
            </a:r>
            <a:r>
              <a:rPr lang="en-US" sz="2400" dirty="0"/>
              <a:t>, they can be stretched up to 3 times their resting length without damage</a:t>
            </a:r>
          </a:p>
          <a:p>
            <a:pPr marL="457200" indent="-457200">
              <a:buSzPct val="100000"/>
              <a:buFont typeface="+mj-lt"/>
              <a:buAutoNum type="arabicPeriod" startAt="4"/>
              <a:tabLst>
                <a:tab pos="574675" algn="l"/>
              </a:tabLst>
            </a:pPr>
            <a:r>
              <a:rPr lang="en-US" sz="2400" dirty="0"/>
              <a:t> </a:t>
            </a:r>
            <a:r>
              <a:rPr lang="en-US" sz="2400" b="1" dirty="0"/>
              <a:t>Elasticity</a:t>
            </a:r>
            <a:r>
              <a:rPr lang="en-US" sz="2400" dirty="0"/>
              <a:t> – muscle cells can also return to their original shape after being stretched, a property called </a:t>
            </a:r>
            <a:r>
              <a:rPr lang="en-US" sz="2400" b="1" dirty="0"/>
              <a:t>elasticity</a:t>
            </a:r>
            <a:r>
              <a:rPr lang="en-US" sz="2400" dirty="0"/>
              <a:t>. </a:t>
            </a:r>
            <a:endParaRPr lang="en-US" sz="2400" b="1" dirty="0"/>
          </a:p>
          <a:p>
            <a:pPr marL="457200" indent="-457200">
              <a:buSzPct val="100000"/>
              <a:buFont typeface="+mj-lt"/>
              <a:buAutoNum type="arabicPeriod"/>
              <a:tabLst>
                <a:tab pos="509588" algn="l"/>
              </a:tabLst>
            </a:pPr>
            <a:endParaRPr lang="en-US" sz="2400" dirty="0"/>
          </a:p>
        </p:txBody>
      </p:sp>
      <p:sp>
        <p:nvSpPr>
          <p:cNvPr id="4" name="Footer Placeholder 3"/>
          <p:cNvSpPr>
            <a:spLocks noGrp="1"/>
          </p:cNvSpPr>
          <p:nvPr>
            <p:ph type="ftr" sz="quarter" idx="11"/>
          </p:nvPr>
        </p:nvSpPr>
        <p:spPr/>
        <p:txBody>
          <a:bodyPr/>
          <a:lstStyle/>
          <a:p>
            <a:r>
              <a:rPr lang="en-US" dirty="0"/>
              <a:t>© 2016 Pearson Education, Inc.</a:t>
            </a:r>
          </a:p>
        </p:txBody>
      </p:sp>
    </p:spTree>
    <p:extLst>
      <p:ext uri="{BB962C8B-B14F-4D97-AF65-F5344CB8AC3E}">
        <p14:creationId xmlns:p14="http://schemas.microsoft.com/office/powerpoint/2010/main" val="2166455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Muscle Cells</a:t>
            </a:r>
            <a:endParaRPr lang="en-US" dirty="0"/>
          </a:p>
        </p:txBody>
      </p:sp>
      <p:sp>
        <p:nvSpPr>
          <p:cNvPr id="3" name="Content Placeholder 2"/>
          <p:cNvSpPr>
            <a:spLocks noGrp="1"/>
          </p:cNvSpPr>
          <p:nvPr>
            <p:ph idx="1"/>
          </p:nvPr>
        </p:nvSpPr>
        <p:spPr>
          <a:xfrm>
            <a:off x="1981200" y="1600200"/>
            <a:ext cx="8450132" cy="5257801"/>
          </a:xfrm>
        </p:spPr>
        <p:txBody>
          <a:bodyPr>
            <a:normAutofit/>
          </a:bodyPr>
          <a:lstStyle/>
          <a:p>
            <a:pPr marL="0" indent="0">
              <a:buNone/>
            </a:pPr>
            <a:r>
              <a:rPr lang="en-US" b="1" dirty="0"/>
              <a:t>Myofibrils</a:t>
            </a:r>
            <a:r>
              <a:rPr lang="en-US" dirty="0"/>
              <a:t> are unique structures found in each of the three muscle cell types:</a:t>
            </a:r>
          </a:p>
          <a:p>
            <a:r>
              <a:rPr lang="en-US" sz="2000" dirty="0"/>
              <a:t>Are essentially bundles of specialized proteins, including those involved in muscle contraction. </a:t>
            </a:r>
            <a:endParaRPr lang="en-US" sz="2000" b="1" dirty="0"/>
          </a:p>
          <a:p>
            <a:r>
              <a:rPr lang="en-US" sz="2000" dirty="0"/>
              <a:t>Each muscle cell has hundreds to thousands of myofibrils,                                                                they make up about 50-80% of its of its volume</a:t>
            </a:r>
          </a:p>
          <a:p>
            <a:r>
              <a:rPr lang="en-US" sz="2000" dirty="0"/>
              <a:t>Other organelles such as mitochondria are found packed between them. </a:t>
            </a:r>
          </a:p>
          <a:p>
            <a:r>
              <a:rPr lang="en-US" sz="2000" dirty="0"/>
              <a:t>They are arranged differently in smooth muscle cells than in skeletal and cardiac</a:t>
            </a:r>
          </a:p>
          <a:p>
            <a:endParaRPr lang="en-US" sz="2000" dirty="0"/>
          </a:p>
        </p:txBody>
      </p:sp>
      <p:sp>
        <p:nvSpPr>
          <p:cNvPr id="6" name="Footer Placeholder 5"/>
          <p:cNvSpPr>
            <a:spLocks noGrp="1"/>
          </p:cNvSpPr>
          <p:nvPr>
            <p:ph type="ftr" sz="quarter" idx="11"/>
          </p:nvPr>
        </p:nvSpPr>
        <p:spPr/>
        <p:txBody>
          <a:bodyPr/>
          <a:lstStyle/>
          <a:p>
            <a:r>
              <a:rPr lang="en-US"/>
              <a:t>© 2016 Pearson Education, Inc.</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425" y="4566520"/>
            <a:ext cx="4388873" cy="2291480"/>
          </a:xfrm>
          <a:prstGeom prst="rect">
            <a:avLst/>
          </a:prstGeom>
        </p:spPr>
      </p:pic>
    </p:spTree>
    <p:extLst>
      <p:ext uri="{BB962C8B-B14F-4D97-AF65-F5344CB8AC3E}">
        <p14:creationId xmlns:p14="http://schemas.microsoft.com/office/powerpoint/2010/main" val="1353077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Muscle Cells</a:t>
            </a:r>
          </a:p>
        </p:txBody>
      </p:sp>
      <p:sp>
        <p:nvSpPr>
          <p:cNvPr id="3" name="Content Placeholder 2"/>
          <p:cNvSpPr>
            <a:spLocks noGrp="1"/>
          </p:cNvSpPr>
          <p:nvPr>
            <p:ph idx="1"/>
          </p:nvPr>
        </p:nvSpPr>
        <p:spPr/>
        <p:txBody>
          <a:bodyPr/>
          <a:lstStyle/>
          <a:p>
            <a:r>
              <a:rPr lang="en-US" b="1" dirty="0"/>
              <a:t>Myocytes</a:t>
            </a:r>
            <a:r>
              <a:rPr lang="en-US" dirty="0"/>
              <a:t>, or muscle cells, use different terminology</a:t>
            </a:r>
          </a:p>
          <a:p>
            <a:pPr lvl="1"/>
            <a:r>
              <a:rPr lang="en-US" dirty="0"/>
              <a:t>The </a:t>
            </a:r>
            <a:r>
              <a:rPr lang="en-US" b="1" dirty="0"/>
              <a:t>__________</a:t>
            </a:r>
            <a:r>
              <a:rPr lang="en-US" dirty="0"/>
              <a:t> is the myocyte’s </a:t>
            </a:r>
            <a:r>
              <a:rPr lang="en-US" i="1" dirty="0"/>
              <a:t>cytoplasm</a:t>
            </a:r>
            <a:endParaRPr lang="en-US" dirty="0"/>
          </a:p>
          <a:p>
            <a:pPr lvl="1"/>
            <a:r>
              <a:rPr lang="en-US" dirty="0"/>
              <a:t>The </a:t>
            </a:r>
            <a:r>
              <a:rPr lang="en-US" b="1" dirty="0"/>
              <a:t>__________</a:t>
            </a:r>
            <a:r>
              <a:rPr lang="en-US" dirty="0"/>
              <a:t> is the myocyte’s </a:t>
            </a:r>
            <a:r>
              <a:rPr lang="en-US" i="1" dirty="0"/>
              <a:t>plasma</a:t>
            </a:r>
            <a:r>
              <a:rPr lang="en-US" dirty="0"/>
              <a:t> </a:t>
            </a:r>
            <a:r>
              <a:rPr lang="en-US" i="1" dirty="0"/>
              <a:t>membrane</a:t>
            </a:r>
            <a:endParaRPr lang="en-US" dirty="0"/>
          </a:p>
          <a:p>
            <a:pPr lvl="1"/>
            <a:r>
              <a:rPr lang="en-US" dirty="0"/>
              <a:t>The </a:t>
            </a:r>
            <a:r>
              <a:rPr lang="en-US" b="1" dirty="0"/>
              <a:t>__________(____)</a:t>
            </a:r>
            <a:r>
              <a:rPr lang="en-US" dirty="0"/>
              <a:t>is a modified smooth </a:t>
            </a:r>
            <a:r>
              <a:rPr lang="en-US" i="1" dirty="0"/>
              <a:t>endoplasmic</a:t>
            </a:r>
            <a:r>
              <a:rPr lang="en-US" dirty="0"/>
              <a:t> </a:t>
            </a:r>
            <a:r>
              <a:rPr lang="en-US" i="1" dirty="0"/>
              <a:t>reticulum</a:t>
            </a:r>
            <a:r>
              <a:rPr lang="en-US" dirty="0"/>
              <a:t> that: </a:t>
            </a:r>
          </a:p>
          <a:p>
            <a:pPr lvl="2"/>
            <a:r>
              <a:rPr lang="en-US" dirty="0"/>
              <a:t>Forms a </a:t>
            </a:r>
            <a:r>
              <a:rPr lang="en-US" i="1" dirty="0" err="1"/>
              <a:t>weblike</a:t>
            </a:r>
            <a:r>
              <a:rPr lang="en-US" dirty="0"/>
              <a:t> </a:t>
            </a:r>
            <a:r>
              <a:rPr lang="en-US" i="1" dirty="0"/>
              <a:t>network</a:t>
            </a:r>
            <a:r>
              <a:rPr lang="en-US" dirty="0"/>
              <a:t> surrounding each </a:t>
            </a:r>
            <a:r>
              <a:rPr lang="en-US" b="1" dirty="0"/>
              <a:t>myofibrils</a:t>
            </a:r>
            <a:r>
              <a:rPr lang="en-US" dirty="0"/>
              <a:t> </a:t>
            </a:r>
          </a:p>
          <a:p>
            <a:pPr lvl="2"/>
            <a:r>
              <a:rPr lang="en-US" u="sng" dirty="0"/>
              <a:t>Varies</a:t>
            </a:r>
            <a:r>
              <a:rPr lang="en-US" dirty="0"/>
              <a:t> in </a:t>
            </a:r>
            <a:r>
              <a:rPr lang="en-US" i="1" dirty="0"/>
              <a:t>structure</a:t>
            </a:r>
            <a:r>
              <a:rPr lang="en-US" dirty="0"/>
              <a:t> in the three types of muscle tissue (discussed later)</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1809522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Muscle Cells</a:t>
            </a:r>
          </a:p>
        </p:txBody>
      </p:sp>
      <p:sp>
        <p:nvSpPr>
          <p:cNvPr id="3" name="Content Placeholder 2"/>
          <p:cNvSpPr>
            <a:spLocks noGrp="1"/>
          </p:cNvSpPr>
          <p:nvPr>
            <p:ph idx="1"/>
          </p:nvPr>
        </p:nvSpPr>
        <p:spPr/>
        <p:txBody>
          <a:bodyPr/>
          <a:lstStyle/>
          <a:p>
            <a:r>
              <a:rPr lang="en-US" b="1" dirty="0"/>
              <a:t>Myocytes</a:t>
            </a:r>
            <a:r>
              <a:rPr lang="en-US" dirty="0"/>
              <a:t>, or muscle cells, use different terminology</a:t>
            </a:r>
          </a:p>
          <a:p>
            <a:pPr lvl="1"/>
            <a:r>
              <a:rPr lang="en-US" dirty="0"/>
              <a:t>The </a:t>
            </a:r>
            <a:r>
              <a:rPr lang="en-US" b="1" dirty="0"/>
              <a:t>sarcoplasm</a:t>
            </a:r>
            <a:r>
              <a:rPr lang="en-US" dirty="0"/>
              <a:t> is the myocyte’s </a:t>
            </a:r>
            <a:r>
              <a:rPr lang="en-US" i="1" dirty="0"/>
              <a:t>cytoplasm</a:t>
            </a:r>
            <a:endParaRPr lang="en-US" dirty="0"/>
          </a:p>
          <a:p>
            <a:pPr lvl="1"/>
            <a:r>
              <a:rPr lang="en-US" dirty="0"/>
              <a:t>The </a:t>
            </a:r>
            <a:r>
              <a:rPr lang="en-US" b="1" dirty="0"/>
              <a:t>sarcolemma</a:t>
            </a:r>
            <a:r>
              <a:rPr lang="en-US" dirty="0"/>
              <a:t> is the myocyte’s </a:t>
            </a:r>
            <a:r>
              <a:rPr lang="en-US" i="1" dirty="0"/>
              <a:t>plasma</a:t>
            </a:r>
            <a:r>
              <a:rPr lang="en-US" dirty="0"/>
              <a:t> </a:t>
            </a:r>
            <a:r>
              <a:rPr lang="en-US" i="1" dirty="0"/>
              <a:t>membrane</a:t>
            </a:r>
            <a:endParaRPr lang="en-US" dirty="0"/>
          </a:p>
          <a:p>
            <a:pPr lvl="1"/>
            <a:r>
              <a:rPr lang="en-US" dirty="0"/>
              <a:t>The </a:t>
            </a:r>
            <a:r>
              <a:rPr lang="en-US" b="1" dirty="0"/>
              <a:t>sarcoplasmic</a:t>
            </a:r>
            <a:r>
              <a:rPr lang="en-US" dirty="0"/>
              <a:t> </a:t>
            </a:r>
            <a:r>
              <a:rPr lang="en-US" b="1" dirty="0"/>
              <a:t>reticulum</a:t>
            </a:r>
            <a:r>
              <a:rPr lang="en-US" dirty="0"/>
              <a:t> (</a:t>
            </a:r>
            <a:r>
              <a:rPr lang="en-US" b="1" dirty="0"/>
              <a:t>SR</a:t>
            </a:r>
            <a:r>
              <a:rPr lang="en-US" dirty="0"/>
              <a:t>) is a modified smooth </a:t>
            </a:r>
            <a:r>
              <a:rPr lang="en-US" i="1" dirty="0"/>
              <a:t>endoplasmic</a:t>
            </a:r>
            <a:r>
              <a:rPr lang="en-US" dirty="0"/>
              <a:t> </a:t>
            </a:r>
            <a:r>
              <a:rPr lang="en-US" i="1" dirty="0"/>
              <a:t>reticulum</a:t>
            </a:r>
            <a:r>
              <a:rPr lang="en-US" dirty="0"/>
              <a:t> that: </a:t>
            </a:r>
          </a:p>
          <a:p>
            <a:pPr lvl="2"/>
            <a:r>
              <a:rPr lang="en-US" dirty="0"/>
              <a:t>Forms a </a:t>
            </a:r>
            <a:r>
              <a:rPr lang="en-US" i="1" dirty="0" err="1"/>
              <a:t>weblike</a:t>
            </a:r>
            <a:r>
              <a:rPr lang="en-US" dirty="0"/>
              <a:t> </a:t>
            </a:r>
            <a:r>
              <a:rPr lang="en-US" i="1" dirty="0"/>
              <a:t>network</a:t>
            </a:r>
            <a:r>
              <a:rPr lang="en-US" dirty="0"/>
              <a:t> surrounding each </a:t>
            </a:r>
            <a:r>
              <a:rPr lang="en-US" b="1" dirty="0"/>
              <a:t>myofibrils</a:t>
            </a:r>
            <a:r>
              <a:rPr lang="en-US" dirty="0"/>
              <a:t> </a:t>
            </a:r>
          </a:p>
          <a:p>
            <a:pPr lvl="2"/>
            <a:r>
              <a:rPr lang="en-US" u="sng" dirty="0"/>
              <a:t>Varies</a:t>
            </a:r>
            <a:r>
              <a:rPr lang="en-US" dirty="0"/>
              <a:t> in </a:t>
            </a:r>
            <a:r>
              <a:rPr lang="en-US" i="1" dirty="0"/>
              <a:t>structure</a:t>
            </a:r>
            <a:r>
              <a:rPr lang="en-US" dirty="0"/>
              <a:t> in the three types of muscle tissue (discussed later)</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329010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Muscle Cells</a:t>
            </a:r>
            <a:endParaRPr lang="en-US" dirty="0"/>
          </a:p>
        </p:txBody>
      </p:sp>
      <p:sp>
        <p:nvSpPr>
          <p:cNvPr id="3" name="Footer Placeholder 2"/>
          <p:cNvSpPr>
            <a:spLocks noGrp="1"/>
          </p:cNvSpPr>
          <p:nvPr>
            <p:ph type="ftr" sz="quarter" idx="11"/>
          </p:nvPr>
        </p:nvSpPr>
        <p:spPr/>
        <p:txBody>
          <a:bodyPr/>
          <a:lstStyle/>
          <a:p>
            <a:r>
              <a:rPr lang="en-US"/>
              <a:t>© 2016 Pearson Education, Inc.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704" y="2148554"/>
            <a:ext cx="8546592" cy="288950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the Myofibril</a:t>
            </a:r>
            <a:endParaRPr lang="en-US" dirty="0"/>
          </a:p>
        </p:txBody>
      </p:sp>
      <p:sp>
        <p:nvSpPr>
          <p:cNvPr id="3" name="Content Placeholder 2"/>
          <p:cNvSpPr>
            <a:spLocks noGrp="1"/>
          </p:cNvSpPr>
          <p:nvPr>
            <p:ph idx="1"/>
          </p:nvPr>
        </p:nvSpPr>
        <p:spPr/>
        <p:txBody>
          <a:bodyPr/>
          <a:lstStyle/>
          <a:p>
            <a:pPr marL="0" indent="0">
              <a:buNone/>
            </a:pPr>
            <a:r>
              <a:rPr lang="en-US" dirty="0"/>
              <a:t>Each myofibril is made of hundreds to thousands of protein bundles called </a:t>
            </a:r>
            <a:r>
              <a:rPr lang="en-US" b="1" dirty="0"/>
              <a:t>myofilaments</a:t>
            </a:r>
            <a:r>
              <a:rPr lang="en-US" dirty="0"/>
              <a:t>, which consist of one or more of the following types of proteins:</a:t>
            </a:r>
          </a:p>
          <a:p>
            <a:r>
              <a:rPr lang="en-US" sz="2600" b="1" dirty="0"/>
              <a:t>Contractile</a:t>
            </a:r>
            <a:r>
              <a:rPr lang="en-US" sz="2600" dirty="0"/>
              <a:t> </a:t>
            </a:r>
            <a:r>
              <a:rPr lang="en-US" sz="2600" b="1" dirty="0"/>
              <a:t>proteins </a:t>
            </a:r>
            <a:r>
              <a:rPr lang="en-US" sz="2600" dirty="0"/>
              <a:t>which produce </a:t>
            </a:r>
            <a:r>
              <a:rPr lang="en-US" sz="2600" i="1" dirty="0"/>
              <a:t>tension</a:t>
            </a:r>
          </a:p>
          <a:p>
            <a:r>
              <a:rPr lang="en-US" sz="2600" b="1" dirty="0"/>
              <a:t>Regulatory</a:t>
            </a:r>
            <a:r>
              <a:rPr lang="en-US" sz="2600" dirty="0"/>
              <a:t> </a:t>
            </a:r>
            <a:r>
              <a:rPr lang="en-US" sz="2600" b="1" dirty="0"/>
              <a:t>proteins</a:t>
            </a:r>
            <a:r>
              <a:rPr lang="en-US" sz="2600" dirty="0"/>
              <a:t> which control </a:t>
            </a:r>
            <a:r>
              <a:rPr lang="en-US" sz="2600" u="sng" dirty="0"/>
              <a:t>when</a:t>
            </a:r>
            <a:r>
              <a:rPr lang="en-US" sz="2600" dirty="0"/>
              <a:t> the muscle fiber can </a:t>
            </a:r>
            <a:r>
              <a:rPr lang="en-US" sz="2600" i="1" dirty="0"/>
              <a:t>contract</a:t>
            </a:r>
          </a:p>
          <a:p>
            <a:r>
              <a:rPr lang="en-US" sz="2600" b="1" dirty="0"/>
              <a:t>Structural</a:t>
            </a:r>
            <a:r>
              <a:rPr lang="en-US" sz="2600" dirty="0"/>
              <a:t> </a:t>
            </a:r>
            <a:r>
              <a:rPr lang="en-US" sz="2600" b="1" dirty="0"/>
              <a:t>proteins</a:t>
            </a:r>
            <a:r>
              <a:rPr lang="en-US" sz="2600" dirty="0"/>
              <a:t> which hold the myofilaments in their proper places and ensure the structural stability of the myofibril and the muscle fiber. </a:t>
            </a:r>
            <a:endParaRPr lang="en-US"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of the Myofibril</a:t>
            </a:r>
          </a:p>
        </p:txBody>
      </p:sp>
      <p:sp>
        <p:nvSpPr>
          <p:cNvPr id="3" name="Footer Placeholder 2"/>
          <p:cNvSpPr>
            <a:spLocks noGrp="1"/>
          </p:cNvSpPr>
          <p:nvPr>
            <p:ph type="ftr" sz="quarter" idx="11"/>
          </p:nvPr>
        </p:nvSpPr>
        <p:spPr/>
        <p:txBody>
          <a:bodyPr/>
          <a:lstStyle/>
          <a:p>
            <a:r>
              <a:rPr lang="en-US"/>
              <a:t>© 2016 Pearson Education, Inc.</a:t>
            </a:r>
          </a:p>
        </p:txBody>
      </p:sp>
      <p:sp>
        <p:nvSpPr>
          <p:cNvPr id="4" name="Content Placeholder 3"/>
          <p:cNvSpPr>
            <a:spLocks noGrp="1"/>
          </p:cNvSpPr>
          <p:nvPr>
            <p:ph idx="4294967295"/>
          </p:nvPr>
        </p:nvSpPr>
        <p:spPr>
          <a:xfrm>
            <a:off x="1729366" y="6226070"/>
            <a:ext cx="8229600" cy="371475"/>
          </a:xfrm>
        </p:spPr>
        <p:txBody>
          <a:bodyPr>
            <a:normAutofit/>
          </a:bodyPr>
          <a:lstStyle/>
          <a:p>
            <a:pPr>
              <a:buNone/>
            </a:pP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101" y="1255067"/>
            <a:ext cx="7441798" cy="49045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Footer Placeholder 2"/>
          <p:cNvSpPr>
            <a:spLocks noGrp="1"/>
          </p:cNvSpPr>
          <p:nvPr>
            <p:ph type="ftr" sz="quarter" idx="11"/>
          </p:nvPr>
        </p:nvSpPr>
        <p:spPr/>
        <p:txBody>
          <a:bodyPr/>
          <a:lstStyle/>
          <a:p>
            <a:r>
              <a:rPr lang="en-US"/>
              <a:t>© 2016 Pearson Education, Inc.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704" y="1509419"/>
            <a:ext cx="8546592" cy="4620768"/>
          </a:xfrm>
          <a:prstGeom prst="rect">
            <a:avLst/>
          </a:prstGeom>
        </p:spPr>
      </p:pic>
    </p:spTree>
    <p:extLst>
      <p:ext uri="{BB962C8B-B14F-4D97-AF65-F5344CB8AC3E}">
        <p14:creationId xmlns:p14="http://schemas.microsoft.com/office/powerpoint/2010/main" val="3863814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the Myofibril</a:t>
            </a:r>
            <a:endParaRPr lang="en-US" dirty="0"/>
          </a:p>
        </p:txBody>
      </p:sp>
      <p:sp>
        <p:nvSpPr>
          <p:cNvPr id="3" name="Content Placeholder 2"/>
          <p:cNvSpPr>
            <a:spLocks noGrp="1"/>
          </p:cNvSpPr>
          <p:nvPr>
            <p:ph idx="1"/>
          </p:nvPr>
        </p:nvSpPr>
        <p:spPr/>
        <p:txBody>
          <a:bodyPr/>
          <a:lstStyle/>
          <a:p>
            <a:pPr marL="0" indent="0">
              <a:buNone/>
            </a:pPr>
            <a:r>
              <a:rPr lang="en-US" b="1" dirty="0"/>
              <a:t>Thin</a:t>
            </a:r>
            <a:r>
              <a:rPr lang="en-US" dirty="0"/>
              <a:t> </a:t>
            </a:r>
            <a:r>
              <a:rPr lang="en-US" b="1" dirty="0"/>
              <a:t>filaments</a:t>
            </a:r>
            <a:r>
              <a:rPr lang="en-US" dirty="0"/>
              <a:t> are composed of </a:t>
            </a:r>
            <a:r>
              <a:rPr lang="en-US" b="1" dirty="0"/>
              <a:t>actin</a:t>
            </a:r>
            <a:r>
              <a:rPr lang="en-US" dirty="0"/>
              <a:t>, </a:t>
            </a:r>
            <a:r>
              <a:rPr lang="en-US" b="1" dirty="0"/>
              <a:t>tropomyosin</a:t>
            </a:r>
            <a:r>
              <a:rPr lang="en-US" dirty="0"/>
              <a:t>, and </a:t>
            </a:r>
            <a:r>
              <a:rPr lang="en-US" b="1" dirty="0"/>
              <a:t>troponin</a:t>
            </a:r>
            <a:r>
              <a:rPr lang="en-US" dirty="0"/>
              <a:t> (continued):</a:t>
            </a:r>
          </a:p>
          <a:p>
            <a:r>
              <a:rPr lang="en-US" sz="2600" b="1" dirty="0"/>
              <a:t>Tropomyosin</a:t>
            </a:r>
            <a:r>
              <a:rPr lang="en-US" sz="2600" dirty="0"/>
              <a:t> is a long, </a:t>
            </a:r>
            <a:r>
              <a:rPr lang="en-US" sz="2600" i="1" dirty="0"/>
              <a:t>rope-like</a:t>
            </a:r>
            <a:r>
              <a:rPr lang="en-US" sz="2600" dirty="0"/>
              <a:t> </a:t>
            </a:r>
            <a:r>
              <a:rPr lang="en-US" sz="2600" b="1" dirty="0"/>
              <a:t>regulatory</a:t>
            </a:r>
            <a:r>
              <a:rPr lang="en-US" sz="2600" dirty="0"/>
              <a:t> </a:t>
            </a:r>
            <a:r>
              <a:rPr lang="en-US" sz="2600" b="1" dirty="0"/>
              <a:t>protein</a:t>
            </a:r>
            <a:r>
              <a:rPr lang="en-US" sz="2600" dirty="0"/>
              <a:t> that spirals around the 2 </a:t>
            </a:r>
            <a:r>
              <a:rPr lang="en-US" sz="2600" b="1" dirty="0"/>
              <a:t>actin </a:t>
            </a:r>
            <a:r>
              <a:rPr lang="en-US" sz="2600" dirty="0"/>
              <a:t>strands, so that at rest, </a:t>
            </a:r>
            <a:r>
              <a:rPr lang="en-US" sz="2600" u="sng" dirty="0"/>
              <a:t>it covers the </a:t>
            </a:r>
            <a:r>
              <a:rPr lang="en-US" sz="2600" b="1" dirty="0"/>
              <a:t>active</a:t>
            </a:r>
            <a:r>
              <a:rPr lang="en-US" sz="2600" dirty="0"/>
              <a:t> </a:t>
            </a:r>
            <a:r>
              <a:rPr lang="en-US" sz="2600" b="1" dirty="0"/>
              <a:t>sites </a:t>
            </a:r>
            <a:r>
              <a:rPr lang="en-US" sz="2600" dirty="0"/>
              <a:t>on actin</a:t>
            </a:r>
          </a:p>
          <a:p>
            <a:r>
              <a:rPr lang="en-US" sz="2600" b="1" dirty="0"/>
              <a:t>Troponin</a:t>
            </a:r>
            <a:r>
              <a:rPr lang="en-US" sz="2600" dirty="0"/>
              <a:t> is a small </a:t>
            </a:r>
            <a:r>
              <a:rPr lang="en-US" sz="2600" i="1" dirty="0"/>
              <a:t>globular</a:t>
            </a:r>
            <a:r>
              <a:rPr lang="en-US" sz="2600" dirty="0"/>
              <a:t> </a:t>
            </a:r>
            <a:r>
              <a:rPr lang="en-US" sz="2600" b="1" dirty="0"/>
              <a:t>regulatory</a:t>
            </a:r>
            <a:r>
              <a:rPr lang="en-US" sz="2600" dirty="0"/>
              <a:t> </a:t>
            </a:r>
            <a:r>
              <a:rPr lang="en-US" sz="2600" b="1" dirty="0"/>
              <a:t>protein</a:t>
            </a:r>
            <a:r>
              <a:rPr lang="en-US" sz="2600" dirty="0"/>
              <a:t> that holds </a:t>
            </a:r>
            <a:r>
              <a:rPr lang="en-US" sz="2600" b="1" dirty="0"/>
              <a:t>tropomyosin</a:t>
            </a:r>
            <a:r>
              <a:rPr lang="en-US" sz="2600" dirty="0"/>
              <a:t> in place</a:t>
            </a:r>
            <a:endParaRPr lang="en-US" i="1" dirty="0"/>
          </a:p>
        </p:txBody>
      </p:sp>
      <p:sp>
        <p:nvSpPr>
          <p:cNvPr id="6" name="Footer Placeholder 5"/>
          <p:cNvSpPr>
            <a:spLocks noGrp="1"/>
          </p:cNvSpPr>
          <p:nvPr>
            <p:ph type="ftr" sz="quarter" idx="11"/>
          </p:nvPr>
        </p:nvSpPr>
        <p:spPr/>
        <p:txBody>
          <a:bodyPr/>
          <a:lstStyle/>
          <a:p>
            <a:r>
              <a:rPr lang="en-US"/>
              <a:t>© 2016 Pearson Education, Inc.</a:t>
            </a:r>
          </a:p>
        </p:txBody>
      </p:sp>
      <p:sp>
        <p:nvSpPr>
          <p:cNvPr id="8" name="Content Placeholder 3"/>
          <p:cNvSpPr txBox="1">
            <a:spLocks/>
          </p:cNvSpPr>
          <p:nvPr/>
        </p:nvSpPr>
        <p:spPr>
          <a:xfrm>
            <a:off x="1729366" y="6219851"/>
            <a:ext cx="8229600" cy="371473"/>
          </a:xfrm>
          <a:prstGeom prst="rect">
            <a:avLst/>
          </a:prstGeom>
        </p:spPr>
        <p:txBody>
          <a:bodyPr vert="horz">
            <a:normAutofit/>
          </a:bodyPr>
          <a:lstStyle/>
          <a:p>
            <a:pPr marL="274320" indent="-274320">
              <a:spcBef>
                <a:spcPts val="600"/>
              </a:spcBef>
              <a:buClr>
                <a:schemeClr val="accent1"/>
              </a:buClr>
              <a:buSzPct val="76000"/>
              <a:defRPr/>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420" y="4931146"/>
            <a:ext cx="5323580" cy="154527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274638"/>
            <a:ext cx="9131118" cy="1143000"/>
          </a:xfrm>
        </p:spPr>
        <p:txBody>
          <a:bodyPr/>
          <a:lstStyle/>
          <a:p>
            <a:r>
              <a:rPr lang="en-US" sz="3600" dirty="0"/>
              <a:t>Putting It All Together: The Big </a:t>
            </a:r>
            <a:br>
              <a:rPr lang="en-US" sz="3600" dirty="0"/>
            </a:br>
            <a:r>
              <a:rPr lang="en-US" sz="3600" dirty="0"/>
              <a:t>Picture of Skeletal Muscle Structure</a:t>
            </a:r>
          </a:p>
        </p:txBody>
      </p:sp>
      <p:sp>
        <p:nvSpPr>
          <p:cNvPr id="2" name="Footer Placeholder 1"/>
          <p:cNvSpPr>
            <a:spLocks noGrp="1"/>
          </p:cNvSpPr>
          <p:nvPr>
            <p:ph type="ftr" sz="quarter" idx="11"/>
          </p:nvPr>
        </p:nvSpPr>
        <p:spPr/>
        <p:txBody>
          <a:bodyPr/>
          <a:lstStyle/>
          <a:p>
            <a:r>
              <a:rPr lang="en-US"/>
              <a:t>© 2016 Pearson Education, Inc.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089" y="1417639"/>
            <a:ext cx="4102260" cy="476566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Myofilament Arrangement and the Sarcomere</a:t>
            </a:r>
            <a:endParaRPr lang="en-US" dirty="0"/>
          </a:p>
        </p:txBody>
      </p:sp>
      <p:sp>
        <p:nvSpPr>
          <p:cNvPr id="10" name="Footer Placeholder 9"/>
          <p:cNvSpPr>
            <a:spLocks noGrp="1"/>
          </p:cNvSpPr>
          <p:nvPr>
            <p:ph type="ftr" sz="quarter" idx="11"/>
          </p:nvPr>
        </p:nvSpPr>
        <p:spPr/>
        <p:txBody>
          <a:bodyPr/>
          <a:lstStyle/>
          <a:p>
            <a:r>
              <a:rPr lang="en-US"/>
              <a:t>© 2016 Pearson Education, Inc.</a:t>
            </a:r>
          </a:p>
        </p:txBody>
      </p:sp>
      <p:sp>
        <p:nvSpPr>
          <p:cNvPr id="5" name="Content Placeholder 3"/>
          <p:cNvSpPr txBox="1">
            <a:spLocks/>
          </p:cNvSpPr>
          <p:nvPr/>
        </p:nvSpPr>
        <p:spPr>
          <a:xfrm>
            <a:off x="1725097" y="6225595"/>
            <a:ext cx="8229600" cy="371473"/>
          </a:xfrm>
          <a:prstGeom prst="rect">
            <a:avLst/>
          </a:prstGeom>
        </p:spPr>
        <p:txBody>
          <a:bodyPr vert="horz">
            <a:normAutofit/>
          </a:bodyPr>
          <a:lstStyle/>
          <a:p>
            <a:pPr marL="274320" indent="-274320">
              <a:spcBef>
                <a:spcPts val="600"/>
              </a:spcBef>
              <a:buClr>
                <a:schemeClr val="accent1"/>
              </a:buClr>
              <a:buSzPct val="76000"/>
              <a:buFont typeface="Wingdings 3"/>
              <a:buChar char=""/>
              <a:defRPr/>
            </a:pPr>
            <a:endParaRPr lang="en-US" dirty="0"/>
          </a:p>
        </p:txBody>
      </p:sp>
      <p:sp>
        <p:nvSpPr>
          <p:cNvPr id="3" name="Content Placeholder 2"/>
          <p:cNvSpPr>
            <a:spLocks noGrp="1"/>
          </p:cNvSpPr>
          <p:nvPr>
            <p:ph idx="1"/>
          </p:nvPr>
        </p:nvSpPr>
        <p:spPr/>
        <p:txBody>
          <a:bodyPr>
            <a:normAutofit/>
          </a:bodyPr>
          <a:lstStyle/>
          <a:p>
            <a:r>
              <a:rPr lang="en-US" sz="2000" dirty="0"/>
              <a:t>Striations appear microscopically: these alternating light and dark bands are produced by the overlapping, repeating arrangement of thin and thick filaments. </a:t>
            </a:r>
          </a:p>
          <a:p>
            <a:r>
              <a:rPr lang="en-US" sz="2000" dirty="0"/>
              <a:t>The region with overlapping filaments, referred to as the zone of overlap, is where tension is generated during a muscle contraction.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0569" y="3057452"/>
            <a:ext cx="4135247" cy="359409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Sliding-Filament Mechanism of Contraction </a:t>
            </a:r>
          </a:p>
        </p:txBody>
      </p:sp>
      <p:sp>
        <p:nvSpPr>
          <p:cNvPr id="6" name="Content Placeholder 5"/>
          <p:cNvSpPr>
            <a:spLocks noGrp="1"/>
          </p:cNvSpPr>
          <p:nvPr>
            <p:ph idx="1"/>
          </p:nvPr>
        </p:nvSpPr>
        <p:spPr/>
        <p:txBody>
          <a:bodyPr>
            <a:normAutofit fontScale="92500" lnSpcReduction="10000"/>
          </a:bodyPr>
          <a:lstStyle/>
          <a:p>
            <a:pPr marL="0" indent="0">
              <a:buNone/>
            </a:pPr>
            <a:r>
              <a:rPr lang="en-US" sz="3200" dirty="0"/>
              <a:t>The </a:t>
            </a:r>
            <a:r>
              <a:rPr lang="en-US" sz="3200" b="1" dirty="0"/>
              <a:t>sliding</a:t>
            </a:r>
            <a:r>
              <a:rPr lang="en-US" sz="3200" dirty="0"/>
              <a:t> </a:t>
            </a:r>
            <a:r>
              <a:rPr lang="en-US" sz="3200" b="1" dirty="0"/>
              <a:t>filament</a:t>
            </a:r>
            <a:r>
              <a:rPr lang="en-US" sz="3200" dirty="0"/>
              <a:t> </a:t>
            </a:r>
            <a:r>
              <a:rPr lang="en-US" sz="3200" b="1" dirty="0"/>
              <a:t>mechanism-</a:t>
            </a:r>
            <a:r>
              <a:rPr lang="en-US" dirty="0"/>
              <a:t>Thin filaments slide past the thick filaments, generating tension throughout the whole sarcomere.</a:t>
            </a:r>
            <a:endParaRPr lang="en-US" sz="2600" dirty="0"/>
          </a:p>
          <a:p>
            <a:pPr marL="0" indent="0">
              <a:buNone/>
            </a:pPr>
            <a:r>
              <a:rPr lang="en-US" sz="2600" dirty="0"/>
              <a:t>Your </a:t>
            </a:r>
            <a:r>
              <a:rPr lang="en-US" sz="2600" i="1" dirty="0"/>
              <a:t>hands</a:t>
            </a:r>
            <a:r>
              <a:rPr lang="en-US" sz="2600" dirty="0"/>
              <a:t> represent a single,</a:t>
            </a:r>
            <a:br>
              <a:rPr lang="en-US" sz="2600" dirty="0"/>
            </a:br>
            <a:r>
              <a:rPr lang="en-US" sz="2600" dirty="0"/>
              <a:t>large </a:t>
            </a:r>
            <a:r>
              <a:rPr lang="en-US" sz="2600" b="1" dirty="0"/>
              <a:t>sarcomere</a:t>
            </a:r>
            <a:r>
              <a:rPr lang="en-US" sz="2600" dirty="0"/>
              <a:t>, and where </a:t>
            </a:r>
            <a:br>
              <a:rPr lang="en-US" sz="2600" dirty="0"/>
            </a:br>
            <a:r>
              <a:rPr lang="en-US" sz="2600" dirty="0"/>
              <a:t>your fingers overlap represents </a:t>
            </a:r>
            <a:br>
              <a:rPr lang="en-US" sz="2600" dirty="0"/>
            </a:br>
            <a:r>
              <a:rPr lang="en-US" sz="2600" dirty="0"/>
              <a:t>the </a:t>
            </a:r>
            <a:r>
              <a:rPr lang="en-US" sz="2600" b="1" dirty="0"/>
              <a:t>zone</a:t>
            </a:r>
            <a:r>
              <a:rPr lang="en-US" sz="2600" dirty="0"/>
              <a:t> </a:t>
            </a:r>
            <a:r>
              <a:rPr lang="en-US" sz="2600" b="1" dirty="0"/>
              <a:t>of</a:t>
            </a:r>
            <a:r>
              <a:rPr lang="en-US" sz="2600" dirty="0"/>
              <a:t> </a:t>
            </a:r>
            <a:r>
              <a:rPr lang="en-US" sz="2600" b="1" dirty="0"/>
              <a:t>overlap</a:t>
            </a:r>
            <a:r>
              <a:rPr lang="en-US" sz="2600" dirty="0"/>
              <a:t> of the </a:t>
            </a:r>
            <a:br>
              <a:rPr lang="en-US" sz="2600" dirty="0"/>
            </a:br>
            <a:r>
              <a:rPr lang="en-US" sz="2600" b="1" dirty="0"/>
              <a:t>thick</a:t>
            </a:r>
            <a:r>
              <a:rPr lang="en-US" sz="2600" dirty="0"/>
              <a:t> and </a:t>
            </a:r>
            <a:r>
              <a:rPr lang="en-US" sz="2600" b="1" dirty="0"/>
              <a:t>thin</a:t>
            </a:r>
            <a:r>
              <a:rPr lang="en-US" sz="2600" dirty="0"/>
              <a:t> </a:t>
            </a:r>
            <a:r>
              <a:rPr lang="en-US" sz="2600" b="1" dirty="0"/>
              <a:t>filaments</a:t>
            </a:r>
            <a:r>
              <a:rPr lang="en-US" sz="2600" dirty="0"/>
              <a:t>:</a:t>
            </a:r>
          </a:p>
          <a:p>
            <a:r>
              <a:rPr lang="en-US" sz="2400" dirty="0"/>
              <a:t>The inner edges of your </a:t>
            </a:r>
            <a:r>
              <a:rPr lang="en-US" sz="2400" i="1" dirty="0"/>
              <a:t>palms</a:t>
            </a:r>
            <a:r>
              <a:rPr lang="en-US" sz="2400" dirty="0"/>
              <a:t> </a:t>
            </a:r>
            <a:br>
              <a:rPr lang="en-US" sz="2400" dirty="0"/>
            </a:br>
            <a:r>
              <a:rPr lang="en-US" sz="2400" dirty="0"/>
              <a:t>are the </a:t>
            </a:r>
            <a:r>
              <a:rPr lang="en-US" sz="2400" b="1" dirty="0"/>
              <a:t>z-discs</a:t>
            </a:r>
          </a:p>
          <a:p>
            <a:r>
              <a:rPr lang="en-US" sz="2400" dirty="0"/>
              <a:t>Now move your fingers slowly </a:t>
            </a:r>
            <a:r>
              <a:rPr lang="en-US" sz="2400" i="1" dirty="0"/>
              <a:t>together</a:t>
            </a:r>
            <a:r>
              <a:rPr lang="en-US" sz="2400" dirty="0"/>
              <a:t> </a:t>
            </a:r>
          </a:p>
          <a:p>
            <a:r>
              <a:rPr lang="en-US" sz="2400" dirty="0"/>
              <a:t>As you can see, your “</a:t>
            </a:r>
            <a:r>
              <a:rPr lang="en-US" sz="2400" b="1" dirty="0"/>
              <a:t>sarcomere</a:t>
            </a:r>
            <a:r>
              <a:rPr lang="en-US" sz="2400" dirty="0"/>
              <a:t>” (your hands) grows progressively </a:t>
            </a:r>
            <a:r>
              <a:rPr lang="en-US" sz="2400" u="sng" dirty="0"/>
              <a:t>shorter</a:t>
            </a:r>
            <a:r>
              <a:rPr lang="en-US" sz="2400" dirty="0"/>
              <a:t> (but your fingers do </a:t>
            </a:r>
            <a:r>
              <a:rPr lang="en-US" sz="2400" u="sng" dirty="0"/>
              <a:t>not</a:t>
            </a:r>
            <a:r>
              <a:rPr lang="en-US" sz="2400" dirty="0"/>
              <a:t> </a:t>
            </a:r>
            <a:r>
              <a:rPr lang="en-US" sz="2400" i="1" dirty="0"/>
              <a:t>change</a:t>
            </a:r>
            <a:r>
              <a:rPr lang="en-US" sz="2400" dirty="0"/>
              <a:t> </a:t>
            </a:r>
            <a:r>
              <a:rPr lang="en-US" sz="2400" i="1" dirty="0"/>
              <a:t>in</a:t>
            </a:r>
            <a:r>
              <a:rPr lang="en-US" sz="2400" dirty="0"/>
              <a:t> </a:t>
            </a:r>
            <a:r>
              <a:rPr lang="en-US" sz="2400" i="1" dirty="0"/>
              <a:t>length</a:t>
            </a:r>
            <a:r>
              <a:rPr lang="en-US" sz="2400" dirty="0"/>
              <a:t>)</a:t>
            </a:r>
          </a:p>
        </p:txBody>
      </p:sp>
      <p:sp>
        <p:nvSpPr>
          <p:cNvPr id="3" name="Footer Placeholder 2"/>
          <p:cNvSpPr>
            <a:spLocks noGrp="1"/>
          </p:cNvSpPr>
          <p:nvPr>
            <p:ph type="ftr" sz="quarter" idx="11"/>
          </p:nvPr>
        </p:nvSpPr>
        <p:spPr/>
        <p:txBody>
          <a:bodyPr/>
          <a:lstStyle/>
          <a:p>
            <a:r>
              <a:rPr lang="en-US"/>
              <a:t>© 2016 Pearson Education, Inc.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921" y="2630649"/>
            <a:ext cx="4470781" cy="266534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Neuromuscular Junction (NMJ)</a:t>
            </a:r>
            <a:endParaRPr lang="en-US" dirty="0"/>
          </a:p>
        </p:txBody>
      </p:sp>
      <p:sp>
        <p:nvSpPr>
          <p:cNvPr id="3" name="Content Placeholder 2"/>
          <p:cNvSpPr>
            <a:spLocks noGrp="1"/>
          </p:cNvSpPr>
          <p:nvPr>
            <p:ph idx="1"/>
          </p:nvPr>
        </p:nvSpPr>
        <p:spPr/>
        <p:txBody>
          <a:bodyPr>
            <a:normAutofit/>
          </a:bodyPr>
          <a:lstStyle/>
          <a:p>
            <a:r>
              <a:rPr lang="en-US" dirty="0"/>
              <a:t>All skeletal muscles are </a:t>
            </a:r>
            <a:r>
              <a:rPr lang="en-US" b="1" dirty="0"/>
              <a:t>innervated</a:t>
            </a:r>
            <a:r>
              <a:rPr lang="en-US" dirty="0"/>
              <a:t>, which means they are connected to a </a:t>
            </a:r>
            <a:r>
              <a:rPr lang="en-US" b="1" dirty="0"/>
              <a:t>neuron</a:t>
            </a:r>
          </a:p>
          <a:p>
            <a:r>
              <a:rPr lang="en-US" dirty="0"/>
              <a:t>A single neuron, called a </a:t>
            </a:r>
            <a:r>
              <a:rPr lang="en-US" b="1" dirty="0"/>
              <a:t>motor</a:t>
            </a:r>
            <a:r>
              <a:rPr lang="en-US" dirty="0"/>
              <a:t> </a:t>
            </a:r>
            <a:r>
              <a:rPr lang="en-US" b="1" dirty="0"/>
              <a:t>neuron</a:t>
            </a:r>
            <a:r>
              <a:rPr lang="en-US" dirty="0"/>
              <a:t>, communicates with </a:t>
            </a:r>
            <a:r>
              <a:rPr lang="en-US" u="sng" dirty="0"/>
              <a:t>many</a:t>
            </a:r>
            <a:r>
              <a:rPr lang="en-US" dirty="0"/>
              <a:t> muscle fibers; each connection is referred to as a </a:t>
            </a:r>
            <a:r>
              <a:rPr lang="en-US" b="1" dirty="0"/>
              <a:t>synapse</a:t>
            </a:r>
          </a:p>
          <a:p>
            <a:r>
              <a:rPr lang="en-US" dirty="0"/>
              <a:t>The synapse of a motor neuron with a muscle fiber is known as the </a:t>
            </a:r>
            <a:r>
              <a:rPr lang="en-US" b="1" dirty="0"/>
              <a:t>neuromuscular junction </a:t>
            </a:r>
            <a:r>
              <a:rPr lang="en-US" dirty="0"/>
              <a:t>or </a:t>
            </a:r>
            <a:r>
              <a:rPr lang="en-US" b="1" dirty="0"/>
              <a:t>NMJ</a:t>
            </a:r>
            <a:r>
              <a:rPr lang="en-US" dirty="0"/>
              <a:t>.</a:t>
            </a:r>
          </a:p>
          <a:p>
            <a:r>
              <a:rPr lang="en-US" dirty="0"/>
              <a:t>The </a:t>
            </a:r>
            <a:r>
              <a:rPr lang="en-US" b="1" dirty="0"/>
              <a:t>function</a:t>
            </a:r>
            <a:r>
              <a:rPr lang="en-US" dirty="0"/>
              <a:t> of the NMJ is to transmit a signal, called a </a:t>
            </a:r>
            <a:r>
              <a:rPr lang="en-US" b="1" dirty="0"/>
              <a:t>nerve</a:t>
            </a:r>
            <a:r>
              <a:rPr lang="en-US" dirty="0"/>
              <a:t> </a:t>
            </a:r>
            <a:r>
              <a:rPr lang="en-US" b="1" dirty="0"/>
              <a:t>impulse</a:t>
            </a:r>
            <a:r>
              <a:rPr lang="en-US" dirty="0"/>
              <a:t> (an </a:t>
            </a:r>
            <a:r>
              <a:rPr lang="en-US" b="1" dirty="0"/>
              <a:t>action</a:t>
            </a:r>
            <a:r>
              <a:rPr lang="en-US" dirty="0"/>
              <a:t> </a:t>
            </a:r>
            <a:r>
              <a:rPr lang="en-US" b="1" dirty="0"/>
              <a:t>potential</a:t>
            </a:r>
            <a:r>
              <a:rPr lang="en-US" dirty="0"/>
              <a:t>), from the neuron to the sarcolemma of the muscle fiber</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Neuromuscular Junction (NMJ)</a:t>
            </a:r>
            <a:endParaRPr lang="en-US" dirty="0"/>
          </a:p>
        </p:txBody>
      </p:sp>
      <p:sp>
        <p:nvSpPr>
          <p:cNvPr id="3" name="Content Placeholder 2"/>
          <p:cNvSpPr>
            <a:spLocks noGrp="1"/>
          </p:cNvSpPr>
          <p:nvPr>
            <p:ph idx="1"/>
          </p:nvPr>
        </p:nvSpPr>
        <p:spPr/>
        <p:txBody>
          <a:bodyPr>
            <a:normAutofit/>
          </a:bodyPr>
          <a:lstStyle/>
          <a:p>
            <a:pPr marL="0" indent="0">
              <a:buNone/>
            </a:pPr>
            <a:r>
              <a:rPr lang="en-US" dirty="0"/>
              <a:t>There are three components of the </a:t>
            </a:r>
            <a:r>
              <a:rPr lang="en-US" b="1" dirty="0"/>
              <a:t>NMJ: axon terminal, synaptic cleft, and motor end plate</a:t>
            </a:r>
            <a:r>
              <a:rPr lang="en-US" dirty="0"/>
              <a:t> </a:t>
            </a:r>
          </a:p>
          <a:p>
            <a:r>
              <a:rPr lang="en-US" sz="2600" dirty="0"/>
              <a:t>The end of an axon swells to form an </a:t>
            </a:r>
            <a:r>
              <a:rPr lang="en-US" sz="2600" b="1" dirty="0"/>
              <a:t>axon</a:t>
            </a:r>
            <a:r>
              <a:rPr lang="en-US" sz="2600" dirty="0"/>
              <a:t> </a:t>
            </a:r>
            <a:r>
              <a:rPr lang="en-US" sz="2600" b="1" dirty="0"/>
              <a:t>terminal,</a:t>
            </a:r>
            <a:r>
              <a:rPr lang="en-US" sz="2600" dirty="0"/>
              <a:t> which contains </a:t>
            </a:r>
            <a:r>
              <a:rPr lang="en-US" sz="2600" b="1" dirty="0"/>
              <a:t>synaptic</a:t>
            </a:r>
            <a:r>
              <a:rPr lang="en-US" sz="2600" dirty="0"/>
              <a:t> </a:t>
            </a:r>
            <a:r>
              <a:rPr lang="en-US" sz="2600" b="1" dirty="0"/>
              <a:t>vesicles</a:t>
            </a:r>
            <a:r>
              <a:rPr lang="en-US" sz="2600" dirty="0"/>
              <a:t> filled with the neurotransmitter </a:t>
            </a:r>
            <a:r>
              <a:rPr lang="en-US" sz="2600" b="1" dirty="0"/>
              <a:t>acetylcholine</a:t>
            </a:r>
            <a:r>
              <a:rPr lang="en-US" sz="2600" dirty="0"/>
              <a:t> (</a:t>
            </a:r>
            <a:r>
              <a:rPr lang="en-US" sz="2600" b="1" dirty="0" err="1"/>
              <a:t>ACh</a:t>
            </a:r>
            <a:r>
              <a:rPr lang="en-US" sz="2600" dirty="0"/>
              <a:t>)</a:t>
            </a:r>
          </a:p>
          <a:p>
            <a:r>
              <a:rPr lang="en-US" sz="2600" dirty="0"/>
              <a:t>The </a:t>
            </a:r>
            <a:r>
              <a:rPr lang="en-US" sz="2600" b="1" dirty="0"/>
              <a:t>synaptic</a:t>
            </a:r>
            <a:r>
              <a:rPr lang="en-US" sz="2600" dirty="0"/>
              <a:t> </a:t>
            </a:r>
            <a:r>
              <a:rPr lang="en-US" sz="2600" b="1" dirty="0"/>
              <a:t>cleft</a:t>
            </a:r>
            <a:r>
              <a:rPr lang="en-US" sz="2600" dirty="0"/>
              <a:t> is the </a:t>
            </a:r>
            <a:r>
              <a:rPr lang="en-US" sz="2600" b="1" dirty="0"/>
              <a:t>space</a:t>
            </a:r>
            <a:r>
              <a:rPr lang="en-US" sz="2600" dirty="0"/>
              <a:t> between </a:t>
            </a:r>
            <a:r>
              <a:rPr lang="en-US" sz="2600" b="1" dirty="0"/>
              <a:t>axon</a:t>
            </a:r>
            <a:r>
              <a:rPr lang="en-US" sz="2600" dirty="0"/>
              <a:t> </a:t>
            </a:r>
            <a:r>
              <a:rPr lang="en-US" sz="2600" b="1" dirty="0"/>
              <a:t>terminal</a:t>
            </a:r>
            <a:r>
              <a:rPr lang="en-US" sz="2600" dirty="0"/>
              <a:t> and muscle fiber into which </a:t>
            </a:r>
            <a:r>
              <a:rPr lang="en-US" sz="2600" dirty="0" err="1"/>
              <a:t>ACh</a:t>
            </a:r>
            <a:r>
              <a:rPr lang="en-US" sz="2600" dirty="0"/>
              <a:t> is released, filled with </a:t>
            </a:r>
            <a:r>
              <a:rPr lang="en-US" sz="2600" b="1" dirty="0"/>
              <a:t>collagen</a:t>
            </a:r>
            <a:r>
              <a:rPr lang="en-US" sz="2600" dirty="0"/>
              <a:t> </a:t>
            </a:r>
            <a:r>
              <a:rPr lang="en-US" sz="2600" b="1" dirty="0"/>
              <a:t>fibers</a:t>
            </a:r>
            <a:r>
              <a:rPr lang="en-US" sz="2600" dirty="0"/>
              <a:t> and a gel that </a:t>
            </a:r>
            <a:r>
              <a:rPr lang="en-US" sz="2600" i="1" dirty="0"/>
              <a:t>anchors</a:t>
            </a:r>
            <a:r>
              <a:rPr lang="en-US" sz="2600" dirty="0"/>
              <a:t> the neuron in place</a:t>
            </a:r>
          </a:p>
          <a:p>
            <a:r>
              <a:rPr lang="en-US" sz="2600" dirty="0"/>
              <a:t>The </a:t>
            </a:r>
            <a:r>
              <a:rPr lang="en-US" sz="2600" b="1" dirty="0"/>
              <a:t>motor</a:t>
            </a:r>
            <a:r>
              <a:rPr lang="en-US" sz="2600" dirty="0"/>
              <a:t> </a:t>
            </a:r>
            <a:r>
              <a:rPr lang="en-US" sz="2600" b="1" dirty="0"/>
              <a:t>end</a:t>
            </a:r>
            <a:r>
              <a:rPr lang="en-US" sz="2600" dirty="0"/>
              <a:t> </a:t>
            </a:r>
            <a:r>
              <a:rPr lang="en-US" sz="2600" b="1" dirty="0"/>
              <a:t>plate</a:t>
            </a:r>
            <a:r>
              <a:rPr lang="en-US" sz="2600" dirty="0"/>
              <a:t> is a specialized region of the sarcolemma whose </a:t>
            </a:r>
            <a:r>
              <a:rPr lang="en-US" sz="2600" i="1" dirty="0"/>
              <a:t>folded</a:t>
            </a:r>
            <a:r>
              <a:rPr lang="en-US" sz="2600" dirty="0"/>
              <a:t> surface contains many receptors for </a:t>
            </a:r>
            <a:r>
              <a:rPr lang="en-US" sz="2600" dirty="0" err="1"/>
              <a:t>ACh</a:t>
            </a:r>
            <a:r>
              <a:rPr lang="en-US" sz="2600" dirty="0"/>
              <a:t>. These receptor are ligand-gated ion channels, </a:t>
            </a:r>
            <a:r>
              <a:rPr lang="en-US" sz="2600" dirty="0" err="1"/>
              <a:t>ACh</a:t>
            </a:r>
            <a:r>
              <a:rPr lang="en-US" sz="2600" dirty="0"/>
              <a:t> is the ligand.</a:t>
            </a:r>
          </a:p>
          <a:p>
            <a:endParaRPr lang="en-US" sz="2600" dirty="0"/>
          </a:p>
        </p:txBody>
      </p:sp>
      <p:sp>
        <p:nvSpPr>
          <p:cNvPr id="5" name="Footer Placeholder 4"/>
          <p:cNvSpPr>
            <a:spLocks noGrp="1"/>
          </p:cNvSpPr>
          <p:nvPr>
            <p:ph type="ftr" sz="quarter" idx="11"/>
          </p:nvPr>
        </p:nvSpPr>
        <p:spPr/>
        <p:txBody>
          <a:bodyPr/>
          <a:lstStyle/>
          <a:p>
            <a:r>
              <a:rPr lang="en-US"/>
              <a:t>© 2016 Pearson Education, Inc.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Neuromuscular Junction (NMJ)</a:t>
            </a:r>
            <a:endParaRPr lang="en-US" dirty="0"/>
          </a:p>
        </p:txBody>
      </p:sp>
      <p:sp>
        <p:nvSpPr>
          <p:cNvPr id="3" name="Footer Placeholder 2"/>
          <p:cNvSpPr>
            <a:spLocks noGrp="1"/>
          </p:cNvSpPr>
          <p:nvPr>
            <p:ph type="ftr" sz="quarter" idx="11"/>
          </p:nvPr>
        </p:nvSpPr>
        <p:spPr/>
        <p:txBody>
          <a:bodyPr/>
          <a:lstStyle/>
          <a:p>
            <a:r>
              <a:rPr lang="en-US"/>
              <a:t>© 2016 Pearson Education, Inc.</a:t>
            </a:r>
          </a:p>
        </p:txBody>
      </p:sp>
      <p:sp>
        <p:nvSpPr>
          <p:cNvPr id="5" name="Content Placeholder 3"/>
          <p:cNvSpPr txBox="1">
            <a:spLocks/>
          </p:cNvSpPr>
          <p:nvPr/>
        </p:nvSpPr>
        <p:spPr>
          <a:xfrm>
            <a:off x="1729366" y="6217160"/>
            <a:ext cx="8229600" cy="371473"/>
          </a:xfrm>
          <a:prstGeom prst="rect">
            <a:avLst/>
          </a:prstGeom>
        </p:spPr>
        <p:txBody>
          <a:bodyPr vert="horz">
            <a:normAutofit/>
          </a:bodyPr>
          <a:lstStyle/>
          <a:p>
            <a:pPr marL="274320" indent="-274320">
              <a:spcBef>
                <a:spcPts val="600"/>
              </a:spcBef>
              <a:buClr>
                <a:schemeClr val="accent1"/>
              </a:buClr>
              <a:buSzPct val="76000"/>
              <a:buFont typeface="Wingdings 3"/>
              <a:buChar char=""/>
              <a:defRP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855" y="1577500"/>
            <a:ext cx="3188290" cy="460579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5518"/>
            <a:ext cx="8229600" cy="609398"/>
          </a:xfrm>
        </p:spPr>
        <p:txBody>
          <a:bodyPr vert="horz" wrap="square" lIns="0" tIns="0" rIns="0" bIns="0" rtlCol="0" anchor="b">
            <a:spAutoFit/>
          </a:bodyPr>
          <a:lstStyle/>
          <a:p>
            <a:pPr indent="-627063"/>
            <a:r>
              <a:rPr lang="en-US" dirty="0"/>
              <a:t>The Neuromuscular Junction </a:t>
            </a:r>
          </a:p>
        </p:txBody>
      </p:sp>
      <p:pic>
        <p:nvPicPr>
          <p:cNvPr id="6" name="apflix_nmj.mpg" descr="A&amp;P Flix ‘Events at the Neuromuscular Junction’. Use spacebar to play the video.">
            <a:hlinkClick r:id="" action="ppaction://media"/>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5"/>
          <a:stretch>
            <a:fillRect/>
          </a:stretch>
        </p:blipFill>
        <p:spPr>
          <a:xfrm>
            <a:off x="3306763" y="1600200"/>
            <a:ext cx="5588000" cy="4191000"/>
          </a:xfrm>
        </p:spPr>
      </p:pic>
    </p:spTree>
    <p:extLst>
      <p:ext uri="{BB962C8B-B14F-4D97-AF65-F5344CB8AC3E}">
        <p14:creationId xmlns:p14="http://schemas.microsoft.com/office/powerpoint/2010/main" val="1667518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Skeletal Muscle Contraction</a:t>
            </a:r>
            <a:endParaRPr lang="en-US" dirty="0"/>
          </a:p>
        </p:txBody>
      </p:sp>
      <p:sp>
        <p:nvSpPr>
          <p:cNvPr id="3" name="Content Placeholder 2"/>
          <p:cNvSpPr>
            <a:spLocks noGrp="1"/>
          </p:cNvSpPr>
          <p:nvPr>
            <p:ph idx="1"/>
          </p:nvPr>
        </p:nvSpPr>
        <p:spPr/>
        <p:txBody>
          <a:bodyPr>
            <a:normAutofit/>
          </a:bodyPr>
          <a:lstStyle/>
          <a:p>
            <a:pPr marL="0" indent="0">
              <a:buNone/>
            </a:pPr>
            <a:r>
              <a:rPr lang="en-US" b="1" dirty="0"/>
              <a:t>Muscle</a:t>
            </a:r>
            <a:r>
              <a:rPr lang="en-US" dirty="0"/>
              <a:t> </a:t>
            </a:r>
            <a:r>
              <a:rPr lang="en-US" b="1" dirty="0"/>
              <a:t>contraction</a:t>
            </a:r>
            <a:r>
              <a:rPr lang="en-US" dirty="0"/>
              <a:t> can be broken down into </a:t>
            </a:r>
            <a:r>
              <a:rPr lang="en-US" b="1" dirty="0"/>
              <a:t>three</a:t>
            </a:r>
            <a:r>
              <a:rPr lang="en-US" dirty="0"/>
              <a:t> </a:t>
            </a:r>
            <a:r>
              <a:rPr lang="en-US" b="1" dirty="0"/>
              <a:t>phases</a:t>
            </a:r>
            <a:r>
              <a:rPr lang="en-US" dirty="0"/>
              <a:t>: </a:t>
            </a:r>
          </a:p>
          <a:p>
            <a:pPr marL="0" indent="0">
              <a:buNone/>
            </a:pPr>
            <a:r>
              <a:rPr lang="en-US" b="1" dirty="0"/>
              <a:t>the excitation phase</a:t>
            </a:r>
          </a:p>
          <a:p>
            <a:pPr marL="0" indent="0">
              <a:buNone/>
            </a:pPr>
            <a:r>
              <a:rPr lang="en-US" b="1" dirty="0"/>
              <a:t>excitation-contraction coupling</a:t>
            </a:r>
          </a:p>
          <a:p>
            <a:pPr marL="0" indent="0">
              <a:buNone/>
            </a:pPr>
            <a:r>
              <a:rPr lang="en-US" b="1" dirty="0"/>
              <a:t>contraction phase</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81200" y="624367"/>
            <a:ext cx="8229600" cy="609398"/>
          </a:xfrm>
        </p:spPr>
        <p:txBody>
          <a:bodyPr vert="horz" wrap="square" lIns="0" tIns="0" rIns="0" bIns="0" rtlCol="0" anchor="b">
            <a:spAutoFit/>
          </a:bodyPr>
          <a:lstStyle/>
          <a:p>
            <a:pPr indent="-627063"/>
            <a:r>
              <a:rPr lang="fr-FR" dirty="0"/>
              <a:t>Big Picture Animation: Excitation</a:t>
            </a:r>
            <a:endParaRPr lang="en-US" dirty="0"/>
          </a:p>
        </p:txBody>
      </p:sp>
      <p:pic>
        <p:nvPicPr>
          <p:cNvPr id="10" name="Big_Picture_Animation_Excitation.mp4" descr="Big Picture Animation: Excitation. Use spacebar to play the video.">
            <a:hlinkClick r:id="" action="ppaction://media"/>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5"/>
          <a:stretch>
            <a:fillRect/>
          </a:stretch>
        </p:blipFill>
        <p:spPr>
          <a:xfrm>
            <a:off x="3571141" y="1600200"/>
            <a:ext cx="5060830" cy="4191000"/>
          </a:xfrm>
          <a:prstGeom prst="rect">
            <a:avLst/>
          </a:prstGeom>
        </p:spPr>
      </p:pic>
    </p:spTree>
    <p:extLst>
      <p:ext uri="{BB962C8B-B14F-4D97-AF65-F5344CB8AC3E}">
        <p14:creationId xmlns:p14="http://schemas.microsoft.com/office/powerpoint/2010/main" val="3651681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lstStyle/>
          <a:p>
            <a:r>
              <a:rPr lang="en-US" b="1" dirty="0"/>
              <a:t>__________</a:t>
            </a:r>
            <a:r>
              <a:rPr lang="en-US" dirty="0"/>
              <a:t>– describes motor neuron-muscle cell interaction that controls muscle contraction</a:t>
            </a:r>
            <a:endParaRPr lang="en-US" b="1" dirty="0"/>
          </a:p>
          <a:p>
            <a:pPr lvl="1"/>
            <a:r>
              <a:rPr lang="en-US" dirty="0"/>
              <a:t>Consists of a </a:t>
            </a:r>
            <a:r>
              <a:rPr lang="en-US" u="sng" dirty="0"/>
              <a:t>single</a:t>
            </a:r>
            <a:r>
              <a:rPr lang="en-US" dirty="0"/>
              <a:t> motor neuron and </a:t>
            </a:r>
            <a:r>
              <a:rPr lang="en-US" u="sng" dirty="0"/>
              <a:t>all</a:t>
            </a:r>
            <a:r>
              <a:rPr lang="en-US" dirty="0"/>
              <a:t> muscle cells it connects to</a:t>
            </a:r>
          </a:p>
          <a:p>
            <a:pPr lvl="1"/>
            <a:r>
              <a:rPr lang="en-US" dirty="0"/>
              <a:t>Some have only a </a:t>
            </a:r>
            <a:r>
              <a:rPr lang="en-US" u="sng" dirty="0"/>
              <a:t>few</a:t>
            </a:r>
            <a:r>
              <a:rPr lang="en-US" dirty="0"/>
              <a:t> muscle cells, whereas others have </a:t>
            </a:r>
            <a:r>
              <a:rPr lang="en-US" u="sng" dirty="0"/>
              <a:t>many</a:t>
            </a:r>
          </a:p>
          <a:p>
            <a:pPr lvl="1"/>
            <a:r>
              <a:rPr lang="en-US" dirty="0"/>
              <a:t>Fewer number of muscle cells = more </a:t>
            </a:r>
            <a:r>
              <a:rPr lang="en-US" i="1" dirty="0"/>
              <a:t>precise</a:t>
            </a:r>
            <a:r>
              <a:rPr lang="en-US" dirty="0"/>
              <a:t> </a:t>
            </a:r>
            <a:r>
              <a:rPr lang="en-US" i="1" dirty="0"/>
              <a:t>movements</a:t>
            </a:r>
            <a:r>
              <a:rPr lang="en-US" dirty="0"/>
              <a:t> of that muscle when it contracts</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1857976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a:t>
            </a:r>
            <a:endParaRPr lang="en-US" dirty="0"/>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end plate potential is generated by the influx of _______ into the motor end plate.</a:t>
            </a:r>
          </a:p>
          <a:p>
            <a:pPr marL="514350" indent="-514350">
              <a:buAutoNum type="alphaLcPeriod"/>
            </a:pPr>
            <a:r>
              <a:rPr lang="en-US" dirty="0"/>
              <a:t>calcium</a:t>
            </a:r>
          </a:p>
          <a:p>
            <a:pPr marL="514350" indent="-514350">
              <a:buAutoNum type="alphaLcPeriod"/>
            </a:pPr>
            <a:r>
              <a:rPr lang="en-US" dirty="0"/>
              <a:t>sodium</a:t>
            </a:r>
          </a:p>
          <a:p>
            <a:pPr marL="514350" indent="-514350">
              <a:buAutoNum type="alphaLcPeriod"/>
            </a:pPr>
            <a:r>
              <a:rPr lang="en-US" dirty="0"/>
              <a:t>potassium</a:t>
            </a:r>
          </a:p>
          <a:p>
            <a:pPr marL="514350" indent="-514350">
              <a:buAutoNum type="alphaLcPeriod"/>
            </a:pPr>
            <a:r>
              <a:rPr lang="en-US" dirty="0"/>
              <a:t>chloride</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a:t>
            </a:r>
            <a:endParaRPr lang="en-US" dirty="0"/>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end plate potential is generated by the influx of _______ into the motor end plate.</a:t>
            </a:r>
          </a:p>
          <a:p>
            <a:pPr marL="514350" indent="-514350">
              <a:buAutoNum type="alphaLcPeriod"/>
            </a:pPr>
            <a:r>
              <a:rPr lang="en-US" dirty="0"/>
              <a:t>calcium</a:t>
            </a:r>
          </a:p>
          <a:p>
            <a:pPr marL="514350" indent="-514350">
              <a:buAutoNum type="alphaLcPeriod"/>
            </a:pPr>
            <a:r>
              <a:rPr lang="en-US" b="1" dirty="0"/>
              <a:t>sodium</a:t>
            </a:r>
          </a:p>
          <a:p>
            <a:pPr marL="514350" indent="-514350">
              <a:buAutoNum type="alphaLcPeriod"/>
            </a:pPr>
            <a:r>
              <a:rPr lang="en-US" dirty="0"/>
              <a:t>potassium</a:t>
            </a:r>
          </a:p>
          <a:p>
            <a:pPr marL="514350" indent="-514350">
              <a:buAutoNum type="alphaLcPeriod"/>
            </a:pPr>
            <a:r>
              <a:rPr lang="en-US" dirty="0"/>
              <a:t>chloride</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775668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Acetylcholine is released in response to</a:t>
            </a:r>
          </a:p>
          <a:p>
            <a:pPr marL="514350" indent="-514350">
              <a:buAutoNum type="alphaLcPeriod"/>
            </a:pPr>
            <a:r>
              <a:rPr lang="en-US" dirty="0"/>
              <a:t>A </a:t>
            </a:r>
            <a:r>
              <a:rPr lang="en-US" dirty="0" err="1"/>
              <a:t>ligand</a:t>
            </a:r>
            <a:r>
              <a:rPr lang="en-US" dirty="0"/>
              <a:t> binding to a receptor on the synaptic terminus</a:t>
            </a:r>
          </a:p>
          <a:p>
            <a:pPr marL="514350" indent="-514350">
              <a:buAutoNum type="alphaLcPeriod"/>
            </a:pPr>
            <a:r>
              <a:rPr lang="en-US" dirty="0"/>
              <a:t>Sodium flowing into the synaptic terminus</a:t>
            </a:r>
          </a:p>
          <a:p>
            <a:pPr marL="514350" indent="-514350">
              <a:buAutoNum type="alphaLcPeriod"/>
            </a:pPr>
            <a:r>
              <a:rPr lang="en-US" dirty="0"/>
              <a:t>Potassium entering the synaptic terminus</a:t>
            </a:r>
          </a:p>
          <a:p>
            <a:pPr marL="514350" indent="-514350">
              <a:buAutoNum type="alphaLcPeriod"/>
            </a:pPr>
            <a:r>
              <a:rPr lang="en-US" dirty="0"/>
              <a:t>An action potential arriving at the axon terminal</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Acetylcholine is released from the synaptic terminus in response to</a:t>
            </a:r>
          </a:p>
          <a:p>
            <a:pPr marL="514350" indent="-514350">
              <a:buAutoNum type="alphaLcPeriod"/>
            </a:pPr>
            <a:r>
              <a:rPr lang="en-US" dirty="0"/>
              <a:t>A </a:t>
            </a:r>
            <a:r>
              <a:rPr lang="en-US" dirty="0" err="1"/>
              <a:t>ligand</a:t>
            </a:r>
            <a:r>
              <a:rPr lang="en-US" dirty="0"/>
              <a:t> binding to a receptor on the synaptic terminus</a:t>
            </a:r>
          </a:p>
          <a:p>
            <a:pPr marL="514350" indent="-514350">
              <a:buAutoNum type="alphaLcPeriod"/>
            </a:pPr>
            <a:r>
              <a:rPr lang="en-US" dirty="0"/>
              <a:t>Sodium flowing into the synaptic terminus</a:t>
            </a:r>
          </a:p>
          <a:p>
            <a:pPr marL="514350" indent="-514350">
              <a:buAutoNum type="alphaLcPeriod"/>
            </a:pPr>
            <a:r>
              <a:rPr lang="en-US" dirty="0"/>
              <a:t>Potassium entering the synaptic terminus</a:t>
            </a:r>
          </a:p>
          <a:p>
            <a:pPr marL="514350" indent="-514350">
              <a:buAutoNum type="alphaLcPeriod"/>
            </a:pPr>
            <a:r>
              <a:rPr lang="en-US" b="1" dirty="0"/>
              <a:t>An action potential arriving at the axon terminal</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1429105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term “synaptic cleft” refers to</a:t>
            </a:r>
          </a:p>
          <a:p>
            <a:pPr marL="514350" indent="-514350">
              <a:buAutoNum type="alphaLcPeriod"/>
            </a:pPr>
            <a:r>
              <a:rPr lang="en-US" dirty="0"/>
              <a:t>A fold on the motor end plate</a:t>
            </a:r>
          </a:p>
          <a:p>
            <a:pPr marL="514350" indent="-514350">
              <a:buAutoNum type="alphaLcPeriod"/>
            </a:pPr>
            <a:r>
              <a:rPr lang="en-US" dirty="0"/>
              <a:t>A vesicle in the synaptic terminus </a:t>
            </a:r>
          </a:p>
          <a:p>
            <a:pPr marL="514350" indent="-514350">
              <a:buAutoNum type="alphaLcPeriod"/>
            </a:pPr>
            <a:r>
              <a:rPr lang="en-US" dirty="0"/>
              <a:t>The gap between the neuron and the muscle fiber</a:t>
            </a:r>
          </a:p>
          <a:p>
            <a:pPr marL="514350" indent="-514350">
              <a:buAutoNum type="alphaLcPeriod"/>
            </a:pPr>
            <a:r>
              <a:rPr lang="en-US" dirty="0"/>
              <a:t>The space between adjacent muscle fibers</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term “synaptic cleft” refers to</a:t>
            </a:r>
          </a:p>
          <a:p>
            <a:pPr marL="514350" indent="-514350">
              <a:buAutoNum type="alphaLcPeriod"/>
            </a:pPr>
            <a:r>
              <a:rPr lang="en-US" dirty="0"/>
              <a:t>A fold on the motor end plate</a:t>
            </a:r>
          </a:p>
          <a:p>
            <a:pPr marL="514350" indent="-514350">
              <a:buAutoNum type="alphaLcPeriod"/>
            </a:pPr>
            <a:r>
              <a:rPr lang="en-US" dirty="0"/>
              <a:t>A vesicle in the synaptic terminus </a:t>
            </a:r>
          </a:p>
          <a:p>
            <a:pPr marL="514350" indent="-514350">
              <a:buAutoNum type="alphaLcPeriod"/>
            </a:pPr>
            <a:r>
              <a:rPr lang="en-US" b="1" dirty="0"/>
              <a:t>The gap between the neuron and the muscle fiber</a:t>
            </a:r>
          </a:p>
          <a:p>
            <a:pPr marL="514350" indent="-514350">
              <a:buAutoNum type="alphaLcPeriod"/>
            </a:pPr>
            <a:r>
              <a:rPr lang="en-US" dirty="0"/>
              <a:t>The space between adjacent muscle fibers</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4130561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sodium channels of the motor end plate are</a:t>
            </a:r>
          </a:p>
          <a:p>
            <a:pPr marL="514350" indent="-514350">
              <a:buAutoNum type="alphaLcPeriod"/>
            </a:pPr>
            <a:r>
              <a:rPr lang="en-US" dirty="0" err="1"/>
              <a:t>Ligand</a:t>
            </a:r>
            <a:r>
              <a:rPr lang="en-US" dirty="0"/>
              <a:t>-gated channels</a:t>
            </a:r>
          </a:p>
          <a:p>
            <a:pPr marL="514350" indent="-514350">
              <a:buAutoNum type="alphaLcPeriod"/>
            </a:pPr>
            <a:r>
              <a:rPr lang="en-US" dirty="0"/>
              <a:t>Voltage-gated channels</a:t>
            </a:r>
          </a:p>
          <a:p>
            <a:pPr marL="514350" indent="-514350">
              <a:buAutoNum type="alphaLcPeriod"/>
            </a:pPr>
            <a:r>
              <a:rPr lang="en-US" dirty="0"/>
              <a:t>Na</a:t>
            </a:r>
            <a:r>
              <a:rPr lang="en-US" baseline="30000" dirty="0"/>
              <a:t>+</a:t>
            </a:r>
            <a:r>
              <a:rPr lang="en-US" dirty="0"/>
              <a:t>/K</a:t>
            </a:r>
            <a:r>
              <a:rPr lang="en-US" baseline="30000" dirty="0"/>
              <a:t>+</a:t>
            </a:r>
            <a:r>
              <a:rPr lang="en-US" dirty="0"/>
              <a:t> pumps</a:t>
            </a:r>
          </a:p>
          <a:p>
            <a:pPr marL="514350" indent="-514350">
              <a:buAutoNum type="alphaLcPeriod"/>
            </a:pPr>
            <a:r>
              <a:rPr lang="en-US" dirty="0"/>
              <a:t>Mechanically gated channels</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sodium channels of the motor end plate are</a:t>
            </a:r>
          </a:p>
          <a:p>
            <a:pPr marL="514350" indent="-514350">
              <a:buAutoNum type="alphaLcPeriod"/>
            </a:pPr>
            <a:r>
              <a:rPr lang="en-US" b="1" dirty="0" err="1"/>
              <a:t>Ligand</a:t>
            </a:r>
            <a:r>
              <a:rPr lang="en-US" b="1" dirty="0"/>
              <a:t>-gated channels</a:t>
            </a:r>
          </a:p>
          <a:p>
            <a:pPr marL="514350" indent="-514350">
              <a:buAutoNum type="alphaLcPeriod"/>
            </a:pPr>
            <a:r>
              <a:rPr lang="en-US" dirty="0"/>
              <a:t>Voltage-gated channels</a:t>
            </a:r>
          </a:p>
          <a:p>
            <a:pPr marL="514350" indent="-514350">
              <a:buAutoNum type="alphaLcPeriod"/>
            </a:pPr>
            <a:r>
              <a:rPr lang="en-US" dirty="0"/>
              <a:t>Na</a:t>
            </a:r>
            <a:r>
              <a:rPr lang="en-US" baseline="30000" dirty="0"/>
              <a:t>+</a:t>
            </a:r>
            <a:r>
              <a:rPr lang="en-US" dirty="0"/>
              <a:t>/K</a:t>
            </a:r>
            <a:r>
              <a:rPr lang="en-US" baseline="30000" dirty="0"/>
              <a:t>+</a:t>
            </a:r>
            <a:r>
              <a:rPr lang="en-US" dirty="0"/>
              <a:t> pumps</a:t>
            </a:r>
          </a:p>
          <a:p>
            <a:pPr marL="514350" indent="-514350">
              <a:buAutoNum type="alphaLcPeriod"/>
            </a:pPr>
            <a:r>
              <a:rPr lang="en-US" dirty="0"/>
              <a:t>Mechanically gated channels</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605333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end plate potential is</a:t>
            </a:r>
          </a:p>
          <a:p>
            <a:pPr marL="514350" indent="-514350">
              <a:buAutoNum type="alphaLcPeriod"/>
            </a:pPr>
            <a:r>
              <a:rPr lang="en-US" dirty="0"/>
              <a:t>An action potential</a:t>
            </a:r>
          </a:p>
          <a:p>
            <a:pPr marL="514350" indent="-514350">
              <a:buAutoNum type="alphaLcPeriod"/>
            </a:pPr>
            <a:r>
              <a:rPr lang="en-US" dirty="0"/>
              <a:t>A local </a:t>
            </a:r>
            <a:r>
              <a:rPr lang="en-US" dirty="0" err="1"/>
              <a:t>repolarization</a:t>
            </a:r>
            <a:endParaRPr lang="en-US" dirty="0"/>
          </a:p>
          <a:p>
            <a:pPr marL="514350" indent="-514350">
              <a:buAutoNum type="alphaLcPeriod"/>
            </a:pPr>
            <a:r>
              <a:rPr lang="en-US" dirty="0"/>
              <a:t>A local depolarization</a:t>
            </a:r>
          </a:p>
          <a:p>
            <a:pPr marL="514350" indent="-514350">
              <a:buAutoNum type="alphaLcPeriod"/>
            </a:pPr>
            <a:r>
              <a:rPr lang="en-US" dirty="0"/>
              <a:t>A local </a:t>
            </a:r>
            <a:r>
              <a:rPr lang="en-US" dirty="0" err="1"/>
              <a:t>hyperpolarization</a:t>
            </a:r>
            <a:endParaRPr lang="en-US"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end plate potential is</a:t>
            </a:r>
          </a:p>
          <a:p>
            <a:pPr marL="514350" indent="-514350">
              <a:buAutoNum type="alphaLcPeriod"/>
            </a:pPr>
            <a:r>
              <a:rPr lang="en-US" dirty="0"/>
              <a:t>An action potential</a:t>
            </a:r>
          </a:p>
          <a:p>
            <a:pPr marL="514350" indent="-514350">
              <a:buAutoNum type="alphaLcPeriod"/>
            </a:pPr>
            <a:r>
              <a:rPr lang="en-US" dirty="0"/>
              <a:t>A local </a:t>
            </a:r>
            <a:r>
              <a:rPr lang="en-US" dirty="0" err="1"/>
              <a:t>repolarization</a:t>
            </a:r>
            <a:endParaRPr lang="en-US" dirty="0"/>
          </a:p>
          <a:p>
            <a:pPr marL="514350" indent="-514350">
              <a:buAutoNum type="alphaLcPeriod"/>
            </a:pPr>
            <a:r>
              <a:rPr lang="en-US" b="1" dirty="0"/>
              <a:t>A local </a:t>
            </a:r>
            <a:r>
              <a:rPr lang="en-US" b="1" dirty="0" err="1"/>
              <a:t>depolarizaton</a:t>
            </a:r>
            <a:endParaRPr lang="en-US" b="1" dirty="0"/>
          </a:p>
          <a:p>
            <a:pPr marL="514350" indent="-514350">
              <a:buAutoNum type="alphaLcPeriod"/>
            </a:pPr>
            <a:r>
              <a:rPr lang="en-US" dirty="0"/>
              <a:t>A local </a:t>
            </a:r>
            <a:r>
              <a:rPr lang="en-US" dirty="0" err="1"/>
              <a:t>hyperpolarization</a:t>
            </a:r>
            <a:endParaRPr lang="en-US"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028668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lstStyle/>
          <a:p>
            <a:r>
              <a:rPr lang="en-US" b="1" dirty="0"/>
              <a:t>Motor</a:t>
            </a:r>
            <a:r>
              <a:rPr lang="en-US" dirty="0"/>
              <a:t> </a:t>
            </a:r>
            <a:r>
              <a:rPr lang="en-US" b="1" dirty="0"/>
              <a:t>unit</a:t>
            </a:r>
            <a:r>
              <a:rPr lang="en-US" dirty="0"/>
              <a:t> – describes motor neuron-muscle cell interaction that controls muscle contraction; example of </a:t>
            </a:r>
            <a:r>
              <a:rPr lang="en-US" b="1" dirty="0"/>
              <a:t>Cell-Cell Communication Core Principle</a:t>
            </a:r>
          </a:p>
          <a:p>
            <a:pPr lvl="1"/>
            <a:r>
              <a:rPr lang="en-US" dirty="0"/>
              <a:t>Consists of a </a:t>
            </a:r>
            <a:r>
              <a:rPr lang="en-US" u="sng" dirty="0"/>
              <a:t>single</a:t>
            </a:r>
            <a:r>
              <a:rPr lang="en-US" dirty="0"/>
              <a:t> motor neuron and </a:t>
            </a:r>
            <a:r>
              <a:rPr lang="en-US" u="sng" dirty="0"/>
              <a:t>all</a:t>
            </a:r>
            <a:r>
              <a:rPr lang="en-US" dirty="0"/>
              <a:t> muscle cells it connects to</a:t>
            </a:r>
          </a:p>
          <a:p>
            <a:pPr lvl="1"/>
            <a:r>
              <a:rPr lang="en-US" dirty="0"/>
              <a:t>Some motor units have only a </a:t>
            </a:r>
            <a:r>
              <a:rPr lang="en-US" u="sng" dirty="0"/>
              <a:t>few</a:t>
            </a:r>
            <a:r>
              <a:rPr lang="en-US" dirty="0"/>
              <a:t> muscle cells, whereas others have </a:t>
            </a:r>
            <a:r>
              <a:rPr lang="en-US" u="sng" dirty="0"/>
              <a:t>many</a:t>
            </a:r>
          </a:p>
          <a:p>
            <a:pPr lvl="1"/>
            <a:r>
              <a:rPr lang="en-US" dirty="0"/>
              <a:t>Fewer number of muscle cells in a motor unit = more </a:t>
            </a:r>
            <a:r>
              <a:rPr lang="en-US" i="1" dirty="0"/>
              <a:t>precise</a:t>
            </a:r>
            <a:r>
              <a:rPr lang="en-US" dirty="0"/>
              <a:t> </a:t>
            </a:r>
            <a:r>
              <a:rPr lang="en-US" i="1" dirty="0"/>
              <a:t>movements</a:t>
            </a:r>
            <a:r>
              <a:rPr lang="en-US" dirty="0"/>
              <a:t> of that muscle when it contracts</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4106053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9323"/>
            <a:ext cx="8229600" cy="886397"/>
          </a:xfrm>
        </p:spPr>
        <p:txBody>
          <a:bodyPr vert="horz" wrap="square" lIns="0" tIns="0" rIns="0" bIns="0" rtlCol="0" anchor="b">
            <a:spAutoFit/>
          </a:bodyPr>
          <a:lstStyle/>
          <a:p>
            <a:pPr indent="-627063"/>
            <a:r>
              <a:rPr lang="fr-FR" sz="3200" dirty="0"/>
              <a:t>Big Picture Animation: Excitation-Contraction Coupling</a:t>
            </a:r>
            <a:endParaRPr lang="en-US" sz="3200" dirty="0"/>
          </a:p>
        </p:txBody>
      </p:sp>
      <p:pic>
        <p:nvPicPr>
          <p:cNvPr id="5" name="Big_Picture_Animation_Excitation-Contraction_Coupling.mp4" descr="Big Picture Animation: Excitation-Contraction Coupling. Use spacebar to play the video.">
            <a:hlinkClick r:id="" action="ppaction://media"/>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5"/>
          <a:stretch>
            <a:fillRect/>
          </a:stretch>
        </p:blipFill>
        <p:spPr>
          <a:xfrm>
            <a:off x="3571141" y="1600200"/>
            <a:ext cx="5060830" cy="4191000"/>
          </a:xfrm>
          <a:prstGeom prst="rect">
            <a:avLst/>
          </a:prstGeom>
        </p:spPr>
      </p:pic>
    </p:spTree>
    <p:extLst>
      <p:ext uri="{BB962C8B-B14F-4D97-AF65-F5344CB8AC3E}">
        <p14:creationId xmlns:p14="http://schemas.microsoft.com/office/powerpoint/2010/main" val="2349208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channels that open in the </a:t>
            </a:r>
            <a:r>
              <a:rPr lang="en-US" sz="3200" dirty="0" err="1"/>
              <a:t>sarcolemma</a:t>
            </a:r>
            <a:r>
              <a:rPr lang="en-US" sz="3200" dirty="0"/>
              <a:t> surrounding the motor endplate and generate an action potential are</a:t>
            </a:r>
          </a:p>
          <a:p>
            <a:pPr marL="514350" indent="-514350">
              <a:buAutoNum type="alphaLcPeriod"/>
            </a:pPr>
            <a:r>
              <a:rPr lang="en-US" dirty="0" err="1"/>
              <a:t>Ligand</a:t>
            </a:r>
            <a:r>
              <a:rPr lang="en-US" dirty="0"/>
              <a:t>-gated channels</a:t>
            </a:r>
          </a:p>
          <a:p>
            <a:pPr marL="514350" indent="-514350">
              <a:buAutoNum type="alphaLcPeriod"/>
            </a:pPr>
            <a:r>
              <a:rPr lang="en-US" dirty="0"/>
              <a:t>Voltage-gated channels</a:t>
            </a:r>
          </a:p>
          <a:p>
            <a:pPr marL="514350" indent="-514350">
              <a:buAutoNum type="alphaLcPeriod"/>
            </a:pPr>
            <a:r>
              <a:rPr lang="en-US" dirty="0"/>
              <a:t>Na</a:t>
            </a:r>
            <a:r>
              <a:rPr lang="en-US" baseline="30000" dirty="0"/>
              <a:t>+</a:t>
            </a:r>
            <a:r>
              <a:rPr lang="en-US" dirty="0"/>
              <a:t>/K</a:t>
            </a:r>
            <a:r>
              <a:rPr lang="en-US" baseline="30000" dirty="0"/>
              <a:t>+</a:t>
            </a:r>
            <a:r>
              <a:rPr lang="en-US" dirty="0"/>
              <a:t> pumps</a:t>
            </a:r>
          </a:p>
          <a:p>
            <a:pPr marL="514350" indent="-514350">
              <a:buAutoNum type="alphaLcPeriod"/>
            </a:pPr>
            <a:r>
              <a:rPr lang="en-US" dirty="0"/>
              <a:t>Mechanically gated channels</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channels that open in the </a:t>
            </a:r>
            <a:r>
              <a:rPr lang="en-US" sz="3200" dirty="0" err="1"/>
              <a:t>sarcolemma</a:t>
            </a:r>
            <a:r>
              <a:rPr lang="en-US" sz="3200" dirty="0"/>
              <a:t> surrounding the motor endplate and generate an action potential are</a:t>
            </a:r>
          </a:p>
          <a:p>
            <a:pPr marL="514350" indent="-514350">
              <a:buAutoNum type="alphaLcPeriod"/>
            </a:pPr>
            <a:r>
              <a:rPr lang="en-US" dirty="0" err="1"/>
              <a:t>Ligand</a:t>
            </a:r>
            <a:r>
              <a:rPr lang="en-US" dirty="0"/>
              <a:t>-gated channels</a:t>
            </a:r>
          </a:p>
          <a:p>
            <a:pPr marL="514350" indent="-514350">
              <a:buAutoNum type="alphaLcPeriod"/>
            </a:pPr>
            <a:r>
              <a:rPr lang="en-US" b="1" dirty="0"/>
              <a:t>Voltage-gated channels</a:t>
            </a:r>
          </a:p>
          <a:p>
            <a:pPr marL="514350" indent="-514350">
              <a:buAutoNum type="alphaLcPeriod"/>
            </a:pPr>
            <a:r>
              <a:rPr lang="en-US" dirty="0"/>
              <a:t>Na</a:t>
            </a:r>
            <a:r>
              <a:rPr lang="en-US" baseline="30000" dirty="0"/>
              <a:t>+</a:t>
            </a:r>
            <a:r>
              <a:rPr lang="en-US" dirty="0"/>
              <a:t>/K</a:t>
            </a:r>
            <a:r>
              <a:rPr lang="en-US" baseline="30000" dirty="0"/>
              <a:t>+</a:t>
            </a:r>
            <a:r>
              <a:rPr lang="en-US" dirty="0"/>
              <a:t> pumps</a:t>
            </a:r>
          </a:p>
          <a:p>
            <a:pPr marL="514350" indent="-514350">
              <a:buAutoNum type="alphaLcPeriod"/>
            </a:pPr>
            <a:r>
              <a:rPr lang="en-US" dirty="0"/>
              <a:t>Mechanically gated channels</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231929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term “propagate” when referring to an action potential means</a:t>
            </a:r>
          </a:p>
          <a:p>
            <a:pPr marL="514350" indent="-514350">
              <a:buAutoNum type="alphaLcPeriod"/>
            </a:pPr>
            <a:r>
              <a:rPr lang="en-US" dirty="0"/>
              <a:t>Stimulate</a:t>
            </a:r>
          </a:p>
          <a:p>
            <a:pPr marL="514350" indent="-514350">
              <a:buAutoNum type="alphaLcPeriod"/>
            </a:pPr>
            <a:r>
              <a:rPr lang="en-US" dirty="0"/>
              <a:t>Inhibit</a:t>
            </a:r>
          </a:p>
          <a:p>
            <a:pPr marL="514350" indent="-514350">
              <a:buAutoNum type="alphaLcPeriod"/>
            </a:pPr>
            <a:r>
              <a:rPr lang="en-US" dirty="0"/>
              <a:t>Magnify </a:t>
            </a:r>
          </a:p>
          <a:p>
            <a:pPr marL="514350" indent="-514350">
              <a:buAutoNum type="alphaLcPeriod"/>
            </a:pPr>
            <a:r>
              <a:rPr lang="en-US" dirty="0"/>
              <a:t>Spread </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term “propagate” when referring to an action potential means</a:t>
            </a:r>
          </a:p>
          <a:p>
            <a:pPr marL="514350" indent="-514350">
              <a:buAutoNum type="alphaLcPeriod"/>
            </a:pPr>
            <a:r>
              <a:rPr lang="en-US" dirty="0"/>
              <a:t>Stimulate</a:t>
            </a:r>
          </a:p>
          <a:p>
            <a:pPr marL="514350" indent="-514350">
              <a:buAutoNum type="alphaLcPeriod"/>
            </a:pPr>
            <a:r>
              <a:rPr lang="en-US" dirty="0"/>
              <a:t>Inhibit</a:t>
            </a:r>
          </a:p>
          <a:p>
            <a:pPr marL="514350" indent="-514350">
              <a:buAutoNum type="alphaLcPeriod"/>
            </a:pPr>
            <a:r>
              <a:rPr lang="en-US" dirty="0"/>
              <a:t>Magnify </a:t>
            </a:r>
          </a:p>
          <a:p>
            <a:pPr marL="514350" indent="-514350">
              <a:buAutoNum type="alphaLcPeriod"/>
            </a:pPr>
            <a:r>
              <a:rPr lang="en-US" b="1" dirty="0"/>
              <a:t>Spread</a:t>
            </a:r>
            <a:r>
              <a:rPr lang="en-US" dirty="0"/>
              <a:t> </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581202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In order to trigger a muscle contraction, an action potential must reach the</a:t>
            </a:r>
          </a:p>
          <a:p>
            <a:pPr marL="514350" indent="-514350">
              <a:buAutoNum type="alphaLcPeriod"/>
            </a:pPr>
            <a:r>
              <a:rPr lang="en-US" dirty="0" err="1"/>
              <a:t>Sarcomeres</a:t>
            </a:r>
            <a:endParaRPr lang="en-US" dirty="0"/>
          </a:p>
          <a:p>
            <a:pPr marL="514350" indent="-514350">
              <a:buAutoNum type="alphaLcPeriod"/>
            </a:pPr>
            <a:r>
              <a:rPr lang="en-US" dirty="0"/>
              <a:t>Mitochondria </a:t>
            </a:r>
          </a:p>
          <a:p>
            <a:pPr marL="514350" indent="-514350">
              <a:buAutoNum type="alphaLcPeriod"/>
            </a:pPr>
            <a:r>
              <a:rPr lang="en-US" dirty="0"/>
              <a:t>Triads </a:t>
            </a:r>
          </a:p>
          <a:p>
            <a:pPr marL="514350" indent="-514350">
              <a:buAutoNum type="alphaLcPeriod"/>
            </a:pPr>
            <a:r>
              <a:rPr lang="en-US" dirty="0"/>
              <a:t>Nuclei</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In order to trigger a muscle contraction, an action potential must reach the</a:t>
            </a:r>
          </a:p>
          <a:p>
            <a:pPr marL="514350" indent="-514350">
              <a:buAutoNum type="alphaLcPeriod"/>
            </a:pPr>
            <a:r>
              <a:rPr lang="en-US" dirty="0" err="1"/>
              <a:t>Sarcomeres</a:t>
            </a:r>
            <a:endParaRPr lang="en-US" dirty="0"/>
          </a:p>
          <a:p>
            <a:pPr marL="514350" indent="-514350">
              <a:buAutoNum type="alphaLcPeriod"/>
            </a:pPr>
            <a:r>
              <a:rPr lang="en-US" dirty="0"/>
              <a:t>Mitochondria </a:t>
            </a:r>
          </a:p>
          <a:p>
            <a:pPr marL="514350" indent="-514350">
              <a:buAutoNum type="alphaLcPeriod"/>
            </a:pPr>
            <a:r>
              <a:rPr lang="en-US" b="1" dirty="0"/>
              <a:t>Triads</a:t>
            </a:r>
            <a:r>
              <a:rPr lang="en-US" dirty="0"/>
              <a:t> </a:t>
            </a:r>
          </a:p>
          <a:p>
            <a:pPr marL="514350" indent="-514350">
              <a:buAutoNum type="alphaLcPeriod"/>
            </a:pPr>
            <a:r>
              <a:rPr lang="en-US" dirty="0"/>
              <a:t>Nuclei</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589380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A triad consists of</a:t>
            </a:r>
          </a:p>
          <a:p>
            <a:pPr marL="514350" indent="-514350">
              <a:buAutoNum type="alphaLcPeriod"/>
            </a:pPr>
            <a:r>
              <a:rPr lang="en-US" dirty="0"/>
              <a:t>Two terminal cisternae and a T-tubule</a:t>
            </a:r>
          </a:p>
          <a:p>
            <a:pPr marL="514350" indent="-514350">
              <a:buAutoNum type="alphaLcPeriod"/>
            </a:pPr>
            <a:r>
              <a:rPr lang="en-US" dirty="0"/>
              <a:t>An M line and two zones of overlap </a:t>
            </a:r>
          </a:p>
          <a:p>
            <a:pPr marL="514350" indent="-514350">
              <a:buAutoNum type="alphaLcPeriod"/>
            </a:pPr>
            <a:r>
              <a:rPr lang="en-US" dirty="0"/>
              <a:t>Two T-tubules and a terminal cisterna </a:t>
            </a:r>
          </a:p>
          <a:p>
            <a:pPr marL="514350" indent="-514350">
              <a:buAutoNum type="alphaLcPeriod"/>
            </a:pPr>
            <a:r>
              <a:rPr lang="en-US" dirty="0"/>
              <a:t>A zone of overlap and two M lines</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A triad consists of</a:t>
            </a:r>
          </a:p>
          <a:p>
            <a:pPr marL="514350" indent="-514350">
              <a:buAutoNum type="alphaLcPeriod"/>
            </a:pPr>
            <a:r>
              <a:rPr lang="en-US" b="1" dirty="0"/>
              <a:t>Two terminal cisternae and a T-tubule</a:t>
            </a:r>
          </a:p>
          <a:p>
            <a:pPr marL="514350" indent="-514350">
              <a:buAutoNum type="alphaLcPeriod"/>
            </a:pPr>
            <a:r>
              <a:rPr lang="en-US" dirty="0"/>
              <a:t>An M line and two zones of overlap </a:t>
            </a:r>
          </a:p>
          <a:p>
            <a:pPr marL="514350" indent="-514350">
              <a:buAutoNum type="alphaLcPeriod"/>
            </a:pPr>
            <a:r>
              <a:rPr lang="en-US" dirty="0"/>
              <a:t>Two T-tubules and a terminal cisterna </a:t>
            </a:r>
          </a:p>
          <a:p>
            <a:pPr marL="514350" indent="-514350">
              <a:buAutoNum type="alphaLcPeriod"/>
            </a:pPr>
            <a:r>
              <a:rPr lang="en-US" dirty="0"/>
              <a:t>A zone of overlap and two M lines</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932327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________ is released from the SR in response to arrival of an action potential</a:t>
            </a:r>
          </a:p>
          <a:p>
            <a:pPr marL="514350" indent="-514350">
              <a:buAutoNum type="alphaLcPeriod"/>
            </a:pPr>
            <a:r>
              <a:rPr lang="en-US" dirty="0"/>
              <a:t>Na</a:t>
            </a:r>
            <a:r>
              <a:rPr lang="en-US" baseline="30000" dirty="0"/>
              <a:t>+</a:t>
            </a:r>
          </a:p>
          <a:p>
            <a:pPr marL="514350" indent="-514350">
              <a:buAutoNum type="alphaLcPeriod"/>
            </a:pPr>
            <a:r>
              <a:rPr lang="en-US" dirty="0"/>
              <a:t>K</a:t>
            </a:r>
            <a:r>
              <a:rPr lang="en-US" baseline="30000" dirty="0"/>
              <a:t>+</a:t>
            </a:r>
          </a:p>
          <a:p>
            <a:pPr marL="514350" indent="-514350">
              <a:buAutoNum type="alphaLcPeriod"/>
            </a:pPr>
            <a:r>
              <a:rPr lang="en-US" dirty="0"/>
              <a:t>P</a:t>
            </a:r>
            <a:r>
              <a:rPr lang="en-US" baseline="-25000" dirty="0"/>
              <a:t>i</a:t>
            </a:r>
          </a:p>
          <a:p>
            <a:pPr marL="514350" indent="-514350">
              <a:buAutoNum type="alphaLcPeriod"/>
            </a:pPr>
            <a:r>
              <a:rPr lang="en-US" dirty="0"/>
              <a:t>Ca</a:t>
            </a:r>
            <a:r>
              <a:rPr lang="en-US" baseline="30000" dirty="0"/>
              <a:t>++</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lstStyle/>
          <a:p>
            <a:pPr marL="0" indent="0">
              <a:buNone/>
            </a:pPr>
            <a:r>
              <a:rPr lang="en-US" b="1" dirty="0"/>
              <a:t>Fascicles and Muscle Shapes</a:t>
            </a:r>
            <a:r>
              <a:rPr lang="en-US" dirty="0"/>
              <a:t>:</a:t>
            </a:r>
          </a:p>
          <a:p>
            <a:pPr lvl="1"/>
            <a:r>
              <a:rPr lang="en-US" b="1" dirty="0"/>
              <a:t>__________</a:t>
            </a:r>
            <a:r>
              <a:rPr lang="en-US" dirty="0"/>
              <a:t> – evenly spaced fascicles attaching to a tendon that is about the same width, often produces a </a:t>
            </a:r>
            <a:r>
              <a:rPr lang="en-US" b="1" dirty="0" err="1"/>
              <a:t>straplike</a:t>
            </a:r>
            <a:r>
              <a:rPr lang="en-US" dirty="0"/>
              <a:t> muscle, like </a:t>
            </a:r>
            <a:r>
              <a:rPr lang="en-US" dirty="0" err="1"/>
              <a:t>sartorius</a:t>
            </a:r>
            <a:r>
              <a:rPr lang="en-US" dirty="0"/>
              <a:t> in thigh</a:t>
            </a:r>
          </a:p>
        </p:txBody>
      </p:sp>
      <p:sp>
        <p:nvSpPr>
          <p:cNvPr id="6" name="Footer Placeholder 5"/>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10320381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________ is released from the SR in response to arrival of an action potential</a:t>
            </a:r>
          </a:p>
          <a:p>
            <a:pPr marL="514350" indent="-514350">
              <a:buAutoNum type="alphaLcPeriod"/>
            </a:pPr>
            <a:r>
              <a:rPr lang="en-US" dirty="0"/>
              <a:t>Na</a:t>
            </a:r>
            <a:r>
              <a:rPr lang="en-US" baseline="30000" dirty="0"/>
              <a:t>+</a:t>
            </a:r>
          </a:p>
          <a:p>
            <a:pPr marL="514350" indent="-514350">
              <a:buAutoNum type="alphaLcPeriod"/>
            </a:pPr>
            <a:r>
              <a:rPr lang="en-US" dirty="0"/>
              <a:t>K</a:t>
            </a:r>
            <a:r>
              <a:rPr lang="en-US" baseline="30000" dirty="0"/>
              <a:t>+</a:t>
            </a:r>
          </a:p>
          <a:p>
            <a:pPr marL="514350" indent="-514350">
              <a:buAutoNum type="alphaLcPeriod"/>
            </a:pPr>
            <a:r>
              <a:rPr lang="en-US" dirty="0"/>
              <a:t>P</a:t>
            </a:r>
            <a:r>
              <a:rPr lang="en-US" baseline="-25000" dirty="0"/>
              <a:t>i</a:t>
            </a:r>
          </a:p>
          <a:p>
            <a:pPr marL="514350" indent="-514350">
              <a:buAutoNum type="alphaLcPeriod"/>
            </a:pPr>
            <a:r>
              <a:rPr lang="en-US" b="1" dirty="0"/>
              <a:t>Ca</a:t>
            </a:r>
            <a:r>
              <a:rPr lang="en-US" b="1" baseline="30000" dirty="0"/>
              <a:t>++</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892693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924"/>
            <a:ext cx="8229600" cy="1218795"/>
          </a:xfrm>
        </p:spPr>
        <p:txBody>
          <a:bodyPr vert="horz" wrap="square" lIns="0" tIns="0" rIns="0" bIns="0" rtlCol="0" anchor="b">
            <a:spAutoFit/>
          </a:bodyPr>
          <a:lstStyle/>
          <a:p>
            <a:pPr indent="-627063"/>
            <a:r>
              <a:rPr lang="fr-FR" dirty="0"/>
              <a:t>Big Picture Animation: Preparation for Contraction</a:t>
            </a:r>
            <a:endParaRPr lang="en-US" dirty="0"/>
          </a:p>
        </p:txBody>
      </p:sp>
      <p:pic>
        <p:nvPicPr>
          <p:cNvPr id="5" name="Big_Picture_Animation_Preparation_for_Contraction.mp4" descr="Big Picture Animation: Preparation for Contraction. Use spacebar to play the video.">
            <a:hlinkClick r:id="" action="ppaction://media"/>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5"/>
          <a:stretch>
            <a:fillRect/>
          </a:stretch>
        </p:blipFill>
        <p:spPr>
          <a:xfrm>
            <a:off x="3571141" y="1600200"/>
            <a:ext cx="5060830" cy="4191000"/>
          </a:xfrm>
          <a:prstGeom prst="rect">
            <a:avLst/>
          </a:prstGeom>
        </p:spPr>
      </p:pic>
    </p:spTree>
    <p:extLst>
      <p:ext uri="{BB962C8B-B14F-4D97-AF65-F5344CB8AC3E}">
        <p14:creationId xmlns:p14="http://schemas.microsoft.com/office/powerpoint/2010/main" val="2644161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err="1"/>
              <a:t>Tropomyosin</a:t>
            </a:r>
            <a:endParaRPr lang="en-US" sz="3200" dirty="0"/>
          </a:p>
          <a:p>
            <a:pPr marL="514350" indent="-514350">
              <a:buAutoNum type="alphaLcPeriod"/>
            </a:pPr>
            <a:r>
              <a:rPr lang="en-US" dirty="0"/>
              <a:t>Covers </a:t>
            </a:r>
            <a:r>
              <a:rPr lang="en-US" dirty="0" err="1"/>
              <a:t>actin</a:t>
            </a:r>
            <a:r>
              <a:rPr lang="en-US" dirty="0"/>
              <a:t> active sites</a:t>
            </a:r>
            <a:endParaRPr lang="en-US" baseline="30000" dirty="0"/>
          </a:p>
          <a:p>
            <a:pPr marL="514350" indent="-514350">
              <a:buAutoNum type="alphaLcPeriod"/>
            </a:pPr>
            <a:r>
              <a:rPr lang="en-US" dirty="0"/>
              <a:t>Binds calcium ions</a:t>
            </a:r>
            <a:endParaRPr lang="en-US" baseline="30000" dirty="0"/>
          </a:p>
          <a:p>
            <a:pPr marL="514350" indent="-514350">
              <a:buAutoNum type="alphaLcPeriod"/>
            </a:pPr>
            <a:r>
              <a:rPr lang="en-US" dirty="0"/>
              <a:t>Is a small, globular protein</a:t>
            </a:r>
            <a:endParaRPr lang="en-US" baseline="-25000" dirty="0"/>
          </a:p>
          <a:p>
            <a:pPr marL="514350" indent="-514350">
              <a:buAutoNum type="alphaLcPeriod"/>
            </a:pPr>
            <a:r>
              <a:rPr lang="en-US" dirty="0"/>
              <a:t>Has three subunits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err="1"/>
              <a:t>Tropomyosin</a:t>
            </a:r>
            <a:endParaRPr lang="en-US" sz="3200" dirty="0"/>
          </a:p>
          <a:p>
            <a:pPr marL="514350" indent="-514350">
              <a:buAutoNum type="alphaLcPeriod"/>
            </a:pPr>
            <a:r>
              <a:rPr lang="en-US" b="1" dirty="0"/>
              <a:t>Covers </a:t>
            </a:r>
            <a:r>
              <a:rPr lang="en-US" b="1" dirty="0" err="1"/>
              <a:t>actin</a:t>
            </a:r>
            <a:r>
              <a:rPr lang="en-US" b="1" dirty="0"/>
              <a:t> active sites</a:t>
            </a:r>
            <a:endParaRPr lang="en-US" b="1" baseline="30000" dirty="0"/>
          </a:p>
          <a:p>
            <a:pPr marL="514350" indent="-514350">
              <a:buAutoNum type="alphaLcPeriod"/>
            </a:pPr>
            <a:r>
              <a:rPr lang="en-US" dirty="0"/>
              <a:t>Binds calcium ions</a:t>
            </a:r>
            <a:endParaRPr lang="en-US" baseline="30000" dirty="0"/>
          </a:p>
          <a:p>
            <a:pPr marL="514350" indent="-514350">
              <a:buAutoNum type="alphaLcPeriod"/>
            </a:pPr>
            <a:r>
              <a:rPr lang="en-US" dirty="0"/>
              <a:t>Is a small, globular protein</a:t>
            </a:r>
            <a:endParaRPr lang="en-US" baseline="-25000" dirty="0"/>
          </a:p>
          <a:p>
            <a:pPr marL="514350" indent="-514350">
              <a:buAutoNum type="alphaLcPeriod"/>
            </a:pPr>
            <a:r>
              <a:rPr lang="en-US" dirty="0"/>
              <a:t>Has three subunits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14565590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Troponin has three subunits. Which of the following does NOT bind to one of these subunits?</a:t>
            </a:r>
          </a:p>
          <a:p>
            <a:pPr marL="514350" indent="-514350">
              <a:buAutoNum type="alphaLcPeriod"/>
            </a:pPr>
            <a:r>
              <a:rPr lang="en-US" dirty="0" err="1"/>
              <a:t>Actin</a:t>
            </a:r>
            <a:endParaRPr lang="en-US" baseline="30000" dirty="0"/>
          </a:p>
          <a:p>
            <a:pPr marL="514350" indent="-514350">
              <a:buAutoNum type="alphaLcPeriod"/>
            </a:pPr>
            <a:r>
              <a:rPr lang="en-US" dirty="0"/>
              <a:t>Myosin</a:t>
            </a:r>
            <a:endParaRPr lang="en-US" baseline="30000" dirty="0"/>
          </a:p>
          <a:p>
            <a:pPr marL="514350" indent="-514350">
              <a:buAutoNum type="alphaLcPeriod"/>
            </a:pPr>
            <a:r>
              <a:rPr lang="en-US" dirty="0"/>
              <a:t>Calcium</a:t>
            </a:r>
            <a:endParaRPr lang="en-US" baseline="-25000" dirty="0"/>
          </a:p>
          <a:p>
            <a:pPr marL="514350" indent="-514350">
              <a:buAutoNum type="alphaLcPeriod"/>
            </a:pPr>
            <a:r>
              <a:rPr lang="en-US" dirty="0" err="1"/>
              <a:t>Tropomyosin</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Troponin has three subunits. Which of the following does NOT bind to one of these subunits?</a:t>
            </a:r>
          </a:p>
          <a:p>
            <a:pPr marL="514350" indent="-514350">
              <a:buAutoNum type="alphaLcPeriod"/>
            </a:pPr>
            <a:r>
              <a:rPr lang="en-US" dirty="0" err="1"/>
              <a:t>Actin</a:t>
            </a:r>
            <a:endParaRPr lang="en-US" baseline="30000" dirty="0"/>
          </a:p>
          <a:p>
            <a:pPr marL="514350" indent="-514350">
              <a:buAutoNum type="alphaLcPeriod"/>
            </a:pPr>
            <a:r>
              <a:rPr lang="en-US" b="1" dirty="0"/>
              <a:t>Myosin</a:t>
            </a:r>
            <a:endParaRPr lang="en-US" b="1" baseline="30000" dirty="0"/>
          </a:p>
          <a:p>
            <a:pPr marL="514350" indent="-514350">
              <a:buAutoNum type="alphaLcPeriod"/>
            </a:pPr>
            <a:r>
              <a:rPr lang="en-US" dirty="0"/>
              <a:t>Calcium</a:t>
            </a:r>
            <a:endParaRPr lang="en-US" baseline="-25000" dirty="0"/>
          </a:p>
          <a:p>
            <a:pPr marL="514350" indent="-514350">
              <a:buAutoNum type="alphaLcPeriod"/>
            </a:pPr>
            <a:r>
              <a:rPr lang="en-US" dirty="0" err="1"/>
              <a:t>Tropomyosin</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18668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143000"/>
            <a:ext cx="8483600" cy="5013960"/>
          </a:xfrm>
        </p:spPr>
        <p:txBody>
          <a:bodyPr>
            <a:normAutofit fontScale="77500" lnSpcReduction="20000"/>
          </a:bodyPr>
          <a:lstStyle/>
          <a:p>
            <a:pPr>
              <a:lnSpc>
                <a:spcPct val="120000"/>
              </a:lnSpc>
              <a:buNone/>
            </a:pPr>
            <a:r>
              <a:rPr lang="en-US" sz="3000" dirty="0"/>
              <a:t>Choose the correct sequence of events that occur in preparation for contraction</a:t>
            </a:r>
          </a:p>
          <a:p>
            <a:pPr marL="514350" indent="-514350">
              <a:lnSpc>
                <a:spcPct val="120000"/>
              </a:lnSpc>
              <a:buAutoNum type="alphaLcPeriod"/>
            </a:pPr>
            <a:r>
              <a:rPr lang="en-US" sz="2600" dirty="0"/>
              <a:t>Action potential arrives at triad, calcium is released from the terminal cisternae, calcium binds to troponin, tropomyosin exposes the actin active sites</a:t>
            </a:r>
            <a:endParaRPr lang="en-US" sz="2600" baseline="30000" dirty="0"/>
          </a:p>
          <a:p>
            <a:pPr marL="514350" indent="-514350">
              <a:lnSpc>
                <a:spcPct val="120000"/>
              </a:lnSpc>
              <a:buAutoNum type="alphaLcPeriod"/>
            </a:pPr>
            <a:r>
              <a:rPr lang="en-US" sz="2600" dirty="0"/>
              <a:t>Tropomyosin exposes the actin active sites, calcium binds to troponin, action potential arrives at triad, calcium is released from the terminal cisternae</a:t>
            </a:r>
            <a:endParaRPr lang="en-US" sz="2600" baseline="-25000" dirty="0"/>
          </a:p>
          <a:p>
            <a:pPr marL="514350" indent="-514350">
              <a:lnSpc>
                <a:spcPct val="120000"/>
              </a:lnSpc>
              <a:buAutoNum type="alphaLcPeriod"/>
            </a:pPr>
            <a:r>
              <a:rPr lang="en-US" sz="2600" dirty="0"/>
              <a:t>Calcium is released from the terminal cisternae, calcium binds to troponin, action potential arrives at triad, tropomyosin exposes the actin active sites</a:t>
            </a:r>
          </a:p>
          <a:p>
            <a:pPr marL="514350" indent="-514350">
              <a:lnSpc>
                <a:spcPct val="120000"/>
              </a:lnSpc>
              <a:buAutoNum type="alphaLcPeriod"/>
            </a:pPr>
            <a:r>
              <a:rPr lang="en-US" sz="2600" dirty="0"/>
              <a:t>Calcium binds to troponin, action potential arrives at triad, calcium is released from the terminal cisternae, tropomyosin exposes the actin active sites</a:t>
            </a:r>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143000"/>
            <a:ext cx="8483600" cy="5540022"/>
          </a:xfrm>
        </p:spPr>
        <p:txBody>
          <a:bodyPr>
            <a:normAutofit fontScale="85000" lnSpcReduction="20000"/>
          </a:bodyPr>
          <a:lstStyle/>
          <a:p>
            <a:pPr>
              <a:lnSpc>
                <a:spcPct val="120000"/>
              </a:lnSpc>
              <a:buNone/>
            </a:pPr>
            <a:r>
              <a:rPr lang="en-US" sz="3000" dirty="0"/>
              <a:t>Choose the correct sequence of events that occur in preparation for contraction</a:t>
            </a:r>
          </a:p>
          <a:p>
            <a:pPr marL="514350" indent="-514350">
              <a:lnSpc>
                <a:spcPct val="120000"/>
              </a:lnSpc>
              <a:buAutoNum type="alphaLcPeriod"/>
            </a:pPr>
            <a:r>
              <a:rPr lang="en-US" sz="2600" b="1" dirty="0"/>
              <a:t>Action potential arrives at triad, calcium is released from the terminal cisternae, calcium binds to troponin, tropomyosin exposes the actin active sites</a:t>
            </a:r>
            <a:endParaRPr lang="en-US" sz="2600" b="1" baseline="30000" dirty="0"/>
          </a:p>
          <a:p>
            <a:pPr marL="514350" indent="-514350">
              <a:lnSpc>
                <a:spcPct val="120000"/>
              </a:lnSpc>
              <a:buAutoNum type="alphaLcPeriod"/>
            </a:pPr>
            <a:r>
              <a:rPr lang="en-US" sz="2600" dirty="0"/>
              <a:t>Tropomyosin exposes the actin active sites, calcium binds to troponin, action potential arrives at triad, calcium is released from the terminal cisternae</a:t>
            </a:r>
            <a:endParaRPr lang="en-US" sz="2600" baseline="-25000" dirty="0"/>
          </a:p>
          <a:p>
            <a:pPr marL="514350" indent="-514350">
              <a:lnSpc>
                <a:spcPct val="120000"/>
              </a:lnSpc>
              <a:buAutoNum type="alphaLcPeriod"/>
            </a:pPr>
            <a:r>
              <a:rPr lang="en-US" sz="2600" dirty="0"/>
              <a:t>Calcium is released from the terminal cisternae, calcium binds to troponin, action potential arrives at triad, tropomyosin exposes the actin active sites</a:t>
            </a:r>
          </a:p>
          <a:p>
            <a:pPr marL="514350" indent="-514350">
              <a:lnSpc>
                <a:spcPct val="120000"/>
              </a:lnSpc>
              <a:buAutoNum type="alphaLcPeriod"/>
            </a:pPr>
            <a:r>
              <a:rPr lang="en-US" sz="2600" dirty="0"/>
              <a:t>Calcium binds to troponin, action potential arrives at triad, calcium is released from the terminal cisternae, tropomyosin exposes the actin active sites</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1631864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4367"/>
            <a:ext cx="8229600" cy="609398"/>
          </a:xfrm>
        </p:spPr>
        <p:txBody>
          <a:bodyPr vert="horz" wrap="square" lIns="0" tIns="0" rIns="0" bIns="0" rtlCol="0" anchor="b">
            <a:spAutoFit/>
          </a:bodyPr>
          <a:lstStyle/>
          <a:p>
            <a:pPr indent="-627063"/>
            <a:r>
              <a:rPr lang="en-US" dirty="0"/>
              <a:t>Big Picture Animation: Contraction</a:t>
            </a:r>
          </a:p>
        </p:txBody>
      </p:sp>
      <p:pic>
        <p:nvPicPr>
          <p:cNvPr id="5" name="Big_Picture_Animation_Contraction.mp4" descr="Big Picture Animation: Contraction. Use spacebar to play the video.">
            <a:hlinkClick r:id="" action="ppaction://media"/>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5"/>
          <a:stretch>
            <a:fillRect/>
          </a:stretch>
        </p:blipFill>
        <p:spPr>
          <a:xfrm>
            <a:off x="3571141" y="1600200"/>
            <a:ext cx="5060830" cy="4191000"/>
          </a:xfrm>
          <a:prstGeom prst="rect">
            <a:avLst/>
          </a:prstGeom>
        </p:spPr>
      </p:pic>
    </p:spTree>
    <p:extLst>
      <p:ext uri="{BB962C8B-B14F-4D97-AF65-F5344CB8AC3E}">
        <p14:creationId xmlns:p14="http://schemas.microsoft.com/office/powerpoint/2010/main" val="2081719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Hydrolysis of ATP is responsible for</a:t>
            </a:r>
          </a:p>
          <a:p>
            <a:pPr marL="514350" indent="-514350">
              <a:buAutoNum type="alphaLcPeriod"/>
            </a:pPr>
            <a:r>
              <a:rPr lang="en-US" dirty="0"/>
              <a:t>Release of the myosin heads from the </a:t>
            </a:r>
            <a:r>
              <a:rPr lang="en-US" dirty="0" err="1"/>
              <a:t>actin</a:t>
            </a:r>
            <a:r>
              <a:rPr lang="en-US" dirty="0"/>
              <a:t> active sites</a:t>
            </a:r>
            <a:endParaRPr lang="en-US" baseline="30000" dirty="0"/>
          </a:p>
          <a:p>
            <a:pPr marL="514350" indent="-514350">
              <a:buAutoNum type="alphaLcPeriod"/>
            </a:pPr>
            <a:r>
              <a:rPr lang="en-US" dirty="0" err="1"/>
              <a:t>Recocking</a:t>
            </a:r>
            <a:r>
              <a:rPr lang="en-US" dirty="0"/>
              <a:t> of the myosin heads</a:t>
            </a:r>
            <a:endParaRPr lang="en-US" baseline="30000" dirty="0"/>
          </a:p>
          <a:p>
            <a:pPr marL="514350" indent="-514350">
              <a:buAutoNum type="alphaLcPeriod"/>
            </a:pPr>
            <a:r>
              <a:rPr lang="en-US" dirty="0"/>
              <a:t>The power stroke</a:t>
            </a:r>
            <a:endParaRPr lang="en-US" baseline="-25000" dirty="0"/>
          </a:p>
          <a:p>
            <a:pPr marL="514350" indent="-514350">
              <a:buAutoNum type="alphaLcPeriod"/>
            </a:pPr>
            <a:r>
              <a:rPr lang="en-US" dirty="0"/>
              <a:t>The movement of </a:t>
            </a:r>
            <a:r>
              <a:rPr lang="en-US" dirty="0" err="1"/>
              <a:t>tropomyosin</a:t>
            </a:r>
            <a:r>
              <a:rPr lang="en-US" dirty="0"/>
              <a:t>, exposing the </a:t>
            </a:r>
            <a:r>
              <a:rPr lang="en-US" dirty="0" err="1"/>
              <a:t>actin</a:t>
            </a:r>
            <a:r>
              <a:rPr lang="en-US" dirty="0"/>
              <a:t> active sites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lstStyle/>
          <a:p>
            <a:pPr marL="0" indent="0">
              <a:buNone/>
            </a:pPr>
            <a:r>
              <a:rPr lang="en-US" b="1" dirty="0"/>
              <a:t>Fascicles and Muscle Shapes</a:t>
            </a:r>
            <a:r>
              <a:rPr lang="en-US" dirty="0"/>
              <a:t>:</a:t>
            </a:r>
          </a:p>
          <a:p>
            <a:pPr lvl="1"/>
            <a:r>
              <a:rPr lang="en-US" b="1" dirty="0"/>
              <a:t>Parallel</a:t>
            </a:r>
            <a:r>
              <a:rPr lang="en-US" dirty="0"/>
              <a:t> – evenly spaced fascicles attaching to a tendon that is about the same width, often produces a </a:t>
            </a:r>
            <a:r>
              <a:rPr lang="en-US" dirty="0" err="1"/>
              <a:t>straplike</a:t>
            </a:r>
            <a:r>
              <a:rPr lang="en-US" dirty="0"/>
              <a:t> muscle, like </a:t>
            </a:r>
            <a:r>
              <a:rPr lang="en-US" dirty="0" err="1"/>
              <a:t>sartorius</a:t>
            </a:r>
            <a:r>
              <a:rPr lang="en-US" dirty="0"/>
              <a:t> in thigh</a:t>
            </a:r>
          </a:p>
        </p:txBody>
      </p:sp>
      <p:sp>
        <p:nvSpPr>
          <p:cNvPr id="6" name="Footer Placeholder 5"/>
          <p:cNvSpPr>
            <a:spLocks noGrp="1"/>
          </p:cNvSpPr>
          <p:nvPr>
            <p:ph type="ftr" sz="quarter" idx="11"/>
          </p:nvPr>
        </p:nvSpPr>
        <p:spPr/>
        <p:txBody>
          <a:bodyPr/>
          <a:lstStyle/>
          <a:p>
            <a:r>
              <a:rPr lang="en-US"/>
              <a:t>© 2016 Pearson Education, Inc.</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44" y="3604260"/>
            <a:ext cx="3029712" cy="1249680"/>
          </a:xfrm>
          <a:prstGeom prst="rect">
            <a:avLst/>
          </a:prstGeom>
        </p:spPr>
      </p:pic>
    </p:spTree>
    <p:extLst>
      <p:ext uri="{BB962C8B-B14F-4D97-AF65-F5344CB8AC3E}">
        <p14:creationId xmlns:p14="http://schemas.microsoft.com/office/powerpoint/2010/main" val="21792633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Hydrolysis of ATP is responsible for</a:t>
            </a:r>
          </a:p>
          <a:p>
            <a:pPr marL="514350" indent="-514350">
              <a:buAutoNum type="alphaLcPeriod"/>
            </a:pPr>
            <a:r>
              <a:rPr lang="en-US" dirty="0"/>
              <a:t>Release of the myosin heads from the </a:t>
            </a:r>
            <a:r>
              <a:rPr lang="en-US" dirty="0" err="1"/>
              <a:t>actin</a:t>
            </a:r>
            <a:r>
              <a:rPr lang="en-US" dirty="0"/>
              <a:t> active sites</a:t>
            </a:r>
            <a:endParaRPr lang="en-US" baseline="30000" dirty="0"/>
          </a:p>
          <a:p>
            <a:pPr marL="514350" indent="-514350">
              <a:buAutoNum type="alphaLcPeriod"/>
            </a:pPr>
            <a:r>
              <a:rPr lang="en-US" b="1" dirty="0" err="1"/>
              <a:t>Recocking</a:t>
            </a:r>
            <a:r>
              <a:rPr lang="en-US" b="1" dirty="0"/>
              <a:t> of the myosin heads</a:t>
            </a:r>
            <a:endParaRPr lang="en-US" b="1" baseline="30000" dirty="0"/>
          </a:p>
          <a:p>
            <a:pPr marL="514350" indent="-514350">
              <a:buAutoNum type="alphaLcPeriod"/>
            </a:pPr>
            <a:r>
              <a:rPr lang="en-US" dirty="0"/>
              <a:t>The power stroke</a:t>
            </a:r>
            <a:endParaRPr lang="en-US" baseline="-25000" dirty="0"/>
          </a:p>
          <a:p>
            <a:pPr marL="514350" indent="-514350">
              <a:buAutoNum type="alphaLcPeriod"/>
            </a:pPr>
            <a:r>
              <a:rPr lang="en-US" dirty="0"/>
              <a:t>The movement of </a:t>
            </a:r>
            <a:r>
              <a:rPr lang="en-US" dirty="0" err="1"/>
              <a:t>tropomyosin</a:t>
            </a:r>
            <a:r>
              <a:rPr lang="en-US" dirty="0"/>
              <a:t>, exposing the </a:t>
            </a:r>
            <a:r>
              <a:rPr lang="en-US" dirty="0" err="1"/>
              <a:t>actin</a:t>
            </a:r>
            <a:r>
              <a:rPr lang="en-US" dirty="0"/>
              <a:t> active sites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42456345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binding of ATP to myosin is responsible for</a:t>
            </a:r>
          </a:p>
          <a:p>
            <a:pPr marL="514350" indent="-514350">
              <a:buAutoNum type="alphaLcPeriod"/>
            </a:pPr>
            <a:r>
              <a:rPr lang="en-US" dirty="0"/>
              <a:t>Release of the myosin heads from the </a:t>
            </a:r>
            <a:r>
              <a:rPr lang="en-US" dirty="0" err="1"/>
              <a:t>actin</a:t>
            </a:r>
            <a:r>
              <a:rPr lang="en-US" dirty="0"/>
              <a:t> active sites</a:t>
            </a:r>
            <a:endParaRPr lang="en-US" baseline="30000" dirty="0"/>
          </a:p>
          <a:p>
            <a:pPr marL="514350" indent="-514350">
              <a:buAutoNum type="alphaLcPeriod"/>
            </a:pPr>
            <a:r>
              <a:rPr lang="en-US" dirty="0" err="1"/>
              <a:t>Recocking</a:t>
            </a:r>
            <a:r>
              <a:rPr lang="en-US" dirty="0"/>
              <a:t> of the myosin heads</a:t>
            </a:r>
            <a:endParaRPr lang="en-US" baseline="30000" dirty="0"/>
          </a:p>
          <a:p>
            <a:pPr marL="514350" indent="-514350">
              <a:buAutoNum type="alphaLcPeriod"/>
            </a:pPr>
            <a:r>
              <a:rPr lang="en-US" dirty="0"/>
              <a:t>The power stroke</a:t>
            </a:r>
            <a:endParaRPr lang="en-US" baseline="-25000" dirty="0"/>
          </a:p>
          <a:p>
            <a:pPr marL="514350" indent="-514350">
              <a:buAutoNum type="alphaLcPeriod"/>
            </a:pPr>
            <a:r>
              <a:rPr lang="en-US" dirty="0"/>
              <a:t>The movement of </a:t>
            </a:r>
            <a:r>
              <a:rPr lang="en-US" dirty="0" err="1"/>
              <a:t>tropomyosin</a:t>
            </a:r>
            <a:r>
              <a:rPr lang="en-US" dirty="0"/>
              <a:t>, exposing the </a:t>
            </a:r>
            <a:r>
              <a:rPr lang="en-US" dirty="0" err="1"/>
              <a:t>actin</a:t>
            </a:r>
            <a:r>
              <a:rPr lang="en-US" dirty="0"/>
              <a:t> active sites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binding of ATP to myosin is responsible for</a:t>
            </a:r>
          </a:p>
          <a:p>
            <a:pPr marL="514350" indent="-514350">
              <a:buAutoNum type="alphaLcPeriod"/>
            </a:pPr>
            <a:r>
              <a:rPr lang="en-US" b="1" dirty="0"/>
              <a:t>Release of the myosin heads from the </a:t>
            </a:r>
            <a:r>
              <a:rPr lang="en-US" b="1" dirty="0" err="1"/>
              <a:t>actin</a:t>
            </a:r>
            <a:r>
              <a:rPr lang="en-US" b="1" dirty="0"/>
              <a:t> active sites</a:t>
            </a:r>
            <a:endParaRPr lang="en-US" b="1" baseline="30000" dirty="0"/>
          </a:p>
          <a:p>
            <a:pPr marL="514350" indent="-514350">
              <a:buAutoNum type="alphaLcPeriod"/>
            </a:pPr>
            <a:r>
              <a:rPr lang="en-US" dirty="0" err="1"/>
              <a:t>Recocking</a:t>
            </a:r>
            <a:r>
              <a:rPr lang="en-US" dirty="0"/>
              <a:t> of the myosin heads</a:t>
            </a:r>
            <a:endParaRPr lang="en-US" baseline="30000" dirty="0"/>
          </a:p>
          <a:p>
            <a:pPr marL="514350" indent="-514350">
              <a:buAutoNum type="alphaLcPeriod"/>
            </a:pPr>
            <a:r>
              <a:rPr lang="en-US" dirty="0"/>
              <a:t>The power stroke</a:t>
            </a:r>
            <a:endParaRPr lang="en-US" baseline="-25000" dirty="0"/>
          </a:p>
          <a:p>
            <a:pPr marL="514350" indent="-514350">
              <a:buAutoNum type="alphaLcPeriod"/>
            </a:pPr>
            <a:r>
              <a:rPr lang="en-US" dirty="0"/>
              <a:t>The movement of </a:t>
            </a:r>
            <a:r>
              <a:rPr lang="en-US" dirty="0" err="1"/>
              <a:t>tropomyosin</a:t>
            </a:r>
            <a:r>
              <a:rPr lang="en-US" dirty="0"/>
              <a:t>, exposing the </a:t>
            </a:r>
            <a:r>
              <a:rPr lang="en-US" dirty="0" err="1"/>
              <a:t>actin</a:t>
            </a:r>
            <a:r>
              <a:rPr lang="en-US" dirty="0"/>
              <a:t> active sites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9693475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release of ADP and P</a:t>
            </a:r>
            <a:r>
              <a:rPr lang="en-US" sz="3200" baseline="-25000" dirty="0"/>
              <a:t>i</a:t>
            </a:r>
            <a:r>
              <a:rPr lang="en-US" sz="3200" dirty="0"/>
              <a:t> from myosin occurs during</a:t>
            </a:r>
          </a:p>
          <a:p>
            <a:pPr marL="514350" indent="-514350">
              <a:buAutoNum type="alphaLcPeriod"/>
            </a:pPr>
            <a:r>
              <a:rPr lang="en-US" dirty="0"/>
              <a:t>Release of the myosin heads from the </a:t>
            </a:r>
            <a:r>
              <a:rPr lang="en-US" dirty="0" err="1"/>
              <a:t>actin</a:t>
            </a:r>
            <a:r>
              <a:rPr lang="en-US" dirty="0"/>
              <a:t> active sites</a:t>
            </a:r>
            <a:endParaRPr lang="en-US" baseline="30000" dirty="0"/>
          </a:p>
          <a:p>
            <a:pPr marL="514350" indent="-514350">
              <a:buAutoNum type="alphaLcPeriod"/>
            </a:pPr>
            <a:r>
              <a:rPr lang="en-US" dirty="0" err="1"/>
              <a:t>Recocking</a:t>
            </a:r>
            <a:r>
              <a:rPr lang="en-US" dirty="0"/>
              <a:t> of the myosin heads</a:t>
            </a:r>
            <a:endParaRPr lang="en-US" baseline="30000" dirty="0"/>
          </a:p>
          <a:p>
            <a:pPr marL="514350" indent="-514350">
              <a:buAutoNum type="alphaLcPeriod"/>
            </a:pPr>
            <a:r>
              <a:rPr lang="en-US" dirty="0"/>
              <a:t>The power stroke</a:t>
            </a:r>
            <a:endParaRPr lang="en-US" baseline="-25000" dirty="0"/>
          </a:p>
          <a:p>
            <a:pPr marL="514350" indent="-514350">
              <a:buAutoNum type="alphaLcPeriod"/>
            </a:pPr>
            <a:r>
              <a:rPr lang="en-US" dirty="0"/>
              <a:t>The movement of </a:t>
            </a:r>
            <a:r>
              <a:rPr lang="en-US" dirty="0" err="1"/>
              <a:t>tropomyosin</a:t>
            </a:r>
            <a:r>
              <a:rPr lang="en-US" dirty="0"/>
              <a:t>, exposing the </a:t>
            </a:r>
            <a:r>
              <a:rPr lang="en-US" dirty="0" err="1"/>
              <a:t>actin</a:t>
            </a:r>
            <a:r>
              <a:rPr lang="en-US" dirty="0"/>
              <a:t> active sites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release of ADP and P</a:t>
            </a:r>
            <a:r>
              <a:rPr lang="en-US" sz="3200" baseline="-25000" dirty="0"/>
              <a:t>i</a:t>
            </a:r>
            <a:r>
              <a:rPr lang="en-US" sz="3200" dirty="0"/>
              <a:t> from myosin occurs during</a:t>
            </a:r>
          </a:p>
          <a:p>
            <a:pPr marL="514350" indent="-514350">
              <a:buAutoNum type="alphaLcPeriod"/>
            </a:pPr>
            <a:r>
              <a:rPr lang="en-US" dirty="0"/>
              <a:t>Release of the myosin heads from the </a:t>
            </a:r>
            <a:r>
              <a:rPr lang="en-US" dirty="0" err="1"/>
              <a:t>actin</a:t>
            </a:r>
            <a:r>
              <a:rPr lang="en-US" dirty="0"/>
              <a:t> active sites</a:t>
            </a:r>
            <a:endParaRPr lang="en-US" baseline="30000" dirty="0"/>
          </a:p>
          <a:p>
            <a:pPr marL="514350" indent="-514350">
              <a:buAutoNum type="alphaLcPeriod"/>
            </a:pPr>
            <a:r>
              <a:rPr lang="en-US" dirty="0" err="1"/>
              <a:t>Recocking</a:t>
            </a:r>
            <a:r>
              <a:rPr lang="en-US" dirty="0"/>
              <a:t> of the myosin heads</a:t>
            </a:r>
            <a:endParaRPr lang="en-US" baseline="30000" dirty="0"/>
          </a:p>
          <a:p>
            <a:pPr marL="514350" indent="-514350">
              <a:buAutoNum type="alphaLcPeriod"/>
            </a:pPr>
            <a:r>
              <a:rPr lang="en-US" b="1" dirty="0"/>
              <a:t>The power stroke</a:t>
            </a:r>
            <a:endParaRPr lang="en-US" b="1" baseline="-25000" dirty="0"/>
          </a:p>
          <a:p>
            <a:pPr marL="514350" indent="-514350">
              <a:buAutoNum type="alphaLcPeriod"/>
            </a:pPr>
            <a:r>
              <a:rPr lang="en-US" dirty="0"/>
              <a:t>The movement of </a:t>
            </a:r>
            <a:r>
              <a:rPr lang="en-US" dirty="0" err="1"/>
              <a:t>tropomyosin</a:t>
            </a:r>
            <a:r>
              <a:rPr lang="en-US" dirty="0"/>
              <a:t>, exposing the </a:t>
            </a:r>
            <a:r>
              <a:rPr lang="en-US" dirty="0" err="1"/>
              <a:t>actin</a:t>
            </a:r>
            <a:r>
              <a:rPr lang="en-US" dirty="0"/>
              <a:t> active sites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2592718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myosin heads return to their low-energy (relaxed) state during</a:t>
            </a:r>
          </a:p>
          <a:p>
            <a:pPr marL="514350" indent="-514350">
              <a:buAutoNum type="alphaLcPeriod"/>
            </a:pPr>
            <a:r>
              <a:rPr lang="en-US" dirty="0"/>
              <a:t>Release of the myosin heads from the </a:t>
            </a:r>
            <a:r>
              <a:rPr lang="en-US" dirty="0" err="1"/>
              <a:t>actin</a:t>
            </a:r>
            <a:r>
              <a:rPr lang="en-US" dirty="0"/>
              <a:t> active sites</a:t>
            </a:r>
            <a:endParaRPr lang="en-US" baseline="30000" dirty="0"/>
          </a:p>
          <a:p>
            <a:pPr marL="514350" indent="-514350">
              <a:buAutoNum type="alphaLcPeriod"/>
            </a:pPr>
            <a:r>
              <a:rPr lang="en-US" dirty="0" err="1"/>
              <a:t>Recocking</a:t>
            </a:r>
            <a:r>
              <a:rPr lang="en-US" dirty="0"/>
              <a:t> of the myosin heads</a:t>
            </a:r>
            <a:endParaRPr lang="en-US" baseline="30000" dirty="0"/>
          </a:p>
          <a:p>
            <a:pPr marL="514350" indent="-514350">
              <a:buAutoNum type="alphaLcPeriod"/>
            </a:pPr>
            <a:r>
              <a:rPr lang="en-US" dirty="0"/>
              <a:t>The power stroke</a:t>
            </a:r>
            <a:endParaRPr lang="en-US" baseline="-25000" dirty="0"/>
          </a:p>
          <a:p>
            <a:pPr marL="514350" indent="-514350">
              <a:buAutoNum type="alphaLcPeriod"/>
            </a:pPr>
            <a:r>
              <a:rPr lang="en-US" dirty="0"/>
              <a:t>The movement of </a:t>
            </a:r>
            <a:r>
              <a:rPr lang="en-US" dirty="0" err="1"/>
              <a:t>tropomyosin</a:t>
            </a:r>
            <a:r>
              <a:rPr lang="en-US" dirty="0"/>
              <a:t>, exposing the </a:t>
            </a:r>
            <a:r>
              <a:rPr lang="en-US" dirty="0" err="1"/>
              <a:t>actin</a:t>
            </a:r>
            <a:r>
              <a:rPr lang="en-US" dirty="0"/>
              <a:t> active sites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myosin heads return to their low-energy (relaxed) state during</a:t>
            </a:r>
          </a:p>
          <a:p>
            <a:pPr marL="514350" indent="-514350">
              <a:buAutoNum type="alphaLcPeriod"/>
            </a:pPr>
            <a:r>
              <a:rPr lang="en-US" dirty="0"/>
              <a:t>Release of the myosin heads from the </a:t>
            </a:r>
            <a:r>
              <a:rPr lang="en-US" dirty="0" err="1"/>
              <a:t>actin</a:t>
            </a:r>
            <a:r>
              <a:rPr lang="en-US" dirty="0"/>
              <a:t> active sites</a:t>
            </a:r>
            <a:endParaRPr lang="en-US" baseline="30000" dirty="0"/>
          </a:p>
          <a:p>
            <a:pPr marL="514350" indent="-514350">
              <a:buAutoNum type="alphaLcPeriod"/>
            </a:pPr>
            <a:r>
              <a:rPr lang="en-US" dirty="0" err="1"/>
              <a:t>Recocking</a:t>
            </a:r>
            <a:r>
              <a:rPr lang="en-US" dirty="0"/>
              <a:t> of the myosin heads</a:t>
            </a:r>
            <a:endParaRPr lang="en-US" baseline="30000" dirty="0"/>
          </a:p>
          <a:p>
            <a:pPr marL="514350" indent="-514350">
              <a:buAutoNum type="alphaLcPeriod"/>
            </a:pPr>
            <a:r>
              <a:rPr lang="en-US" b="1" dirty="0"/>
              <a:t>The power stroke</a:t>
            </a:r>
            <a:endParaRPr lang="en-US" b="1" baseline="-25000" dirty="0"/>
          </a:p>
          <a:p>
            <a:pPr marL="514350" indent="-514350">
              <a:buAutoNum type="alphaLcPeriod"/>
            </a:pPr>
            <a:r>
              <a:rPr lang="en-US" dirty="0"/>
              <a:t>The movement of </a:t>
            </a:r>
            <a:r>
              <a:rPr lang="en-US" dirty="0" err="1"/>
              <a:t>tropomyosin</a:t>
            </a:r>
            <a:r>
              <a:rPr lang="en-US" dirty="0"/>
              <a:t>, exposing the </a:t>
            </a:r>
            <a:r>
              <a:rPr lang="en-US" dirty="0" err="1"/>
              <a:t>actin</a:t>
            </a:r>
            <a:r>
              <a:rPr lang="en-US" dirty="0"/>
              <a:t> active sites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5903906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power stroke</a:t>
            </a:r>
          </a:p>
          <a:p>
            <a:pPr marL="514350" indent="-514350">
              <a:buAutoNum type="alphaLcPeriod"/>
            </a:pPr>
            <a:r>
              <a:rPr lang="en-US" dirty="0"/>
              <a:t>Pulls the thick </a:t>
            </a:r>
            <a:r>
              <a:rPr lang="en-US"/>
              <a:t>filaments toward </a:t>
            </a:r>
            <a:r>
              <a:rPr lang="en-US" dirty="0"/>
              <a:t>the Z lines</a:t>
            </a:r>
            <a:endParaRPr lang="en-US" baseline="30000" dirty="0"/>
          </a:p>
          <a:p>
            <a:pPr marL="514350" indent="-514350">
              <a:buAutoNum type="alphaLcPeriod"/>
            </a:pPr>
            <a:r>
              <a:rPr lang="en-US" dirty="0"/>
              <a:t>Positions the myosin heads in their high-energy position</a:t>
            </a:r>
            <a:endParaRPr lang="en-US" baseline="30000" dirty="0"/>
          </a:p>
          <a:p>
            <a:pPr marL="514350" indent="-514350">
              <a:buAutoNum type="alphaLcPeriod"/>
            </a:pPr>
            <a:r>
              <a:rPr lang="en-US" dirty="0"/>
              <a:t>Shortens the length of the thin filaments</a:t>
            </a:r>
            <a:endParaRPr lang="en-US" baseline="-25000" dirty="0"/>
          </a:p>
          <a:p>
            <a:pPr marL="514350" indent="-514350">
              <a:buAutoNum type="alphaLcPeriod"/>
            </a:pPr>
            <a:r>
              <a:rPr lang="en-US" dirty="0"/>
              <a:t>Pulls the thin filaments toward the M lines</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The power stroke</a:t>
            </a:r>
          </a:p>
          <a:p>
            <a:pPr marL="514350" indent="-514350">
              <a:buAutoNum type="alphaLcPeriod"/>
            </a:pPr>
            <a:r>
              <a:rPr lang="en-US" dirty="0"/>
              <a:t>Pulls the thick filaments toward the Z lines</a:t>
            </a:r>
            <a:endParaRPr lang="en-US" baseline="30000" dirty="0"/>
          </a:p>
          <a:p>
            <a:pPr marL="514350" indent="-514350">
              <a:buAutoNum type="alphaLcPeriod"/>
            </a:pPr>
            <a:r>
              <a:rPr lang="en-US" dirty="0"/>
              <a:t>Positions the myosin heads in their high-energy position</a:t>
            </a:r>
            <a:endParaRPr lang="en-US" baseline="30000" dirty="0"/>
          </a:p>
          <a:p>
            <a:pPr marL="514350" indent="-514350">
              <a:buAutoNum type="alphaLcPeriod"/>
            </a:pPr>
            <a:r>
              <a:rPr lang="en-US" dirty="0"/>
              <a:t>Shortens the length of the thin filaments</a:t>
            </a:r>
            <a:endParaRPr lang="en-US" baseline="-25000" dirty="0"/>
          </a:p>
          <a:p>
            <a:pPr marL="514350" indent="-514350">
              <a:buAutoNum type="alphaLcPeriod"/>
            </a:pPr>
            <a:r>
              <a:rPr lang="en-US" b="1" dirty="0"/>
              <a:t>Pulls the thin filaments toward the M lines</a:t>
            </a:r>
            <a:endParaRPr lang="en-US" b="1" baseline="30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44474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30701"/>
            <a:ext cx="8229600" cy="609398"/>
          </a:xfrm>
        </p:spPr>
        <p:txBody>
          <a:bodyPr vert="horz" wrap="square" lIns="0" tIns="0" rIns="0" bIns="0" rtlCol="0" anchor="b">
            <a:spAutoFit/>
          </a:bodyPr>
          <a:lstStyle/>
          <a:p>
            <a:pPr indent="-627063"/>
            <a:r>
              <a:rPr lang="fr-FR" dirty="0"/>
              <a:t>Big Picture Animation: Relaxation</a:t>
            </a:r>
            <a:endParaRPr lang="en-US" dirty="0"/>
          </a:p>
        </p:txBody>
      </p:sp>
      <p:pic>
        <p:nvPicPr>
          <p:cNvPr id="5" name="Big_Picture_Animation_Relaxation.mp4" descr="Big Picture Animation: Relaxation. Use spacebar to play the video.">
            <a:hlinkClick r:id="" action="ppaction://media"/>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5"/>
          <a:stretch>
            <a:fillRect/>
          </a:stretch>
        </p:blipFill>
        <p:spPr>
          <a:xfrm>
            <a:off x="3571141" y="1600200"/>
            <a:ext cx="5060830" cy="4191000"/>
          </a:xfrm>
          <a:prstGeom prst="rect">
            <a:avLst/>
          </a:prstGeom>
        </p:spPr>
      </p:pic>
    </p:spTree>
    <p:extLst>
      <p:ext uri="{BB962C8B-B14F-4D97-AF65-F5344CB8AC3E}">
        <p14:creationId xmlns:p14="http://schemas.microsoft.com/office/powerpoint/2010/main" val="2365775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Structure of a Skeletal Muscle </a:t>
            </a:r>
            <a:endParaRPr lang="en-US" dirty="0"/>
          </a:p>
        </p:txBody>
      </p:sp>
      <p:sp>
        <p:nvSpPr>
          <p:cNvPr id="3" name="Content Placeholder 2"/>
          <p:cNvSpPr>
            <a:spLocks noGrp="1"/>
          </p:cNvSpPr>
          <p:nvPr>
            <p:ph idx="1"/>
          </p:nvPr>
        </p:nvSpPr>
        <p:spPr/>
        <p:txBody>
          <a:bodyPr/>
          <a:lstStyle/>
          <a:p>
            <a:pPr marL="0" indent="0">
              <a:buNone/>
            </a:pPr>
            <a:r>
              <a:rPr lang="en-US" b="1" dirty="0"/>
              <a:t>Fascicles and Muscle Shapes</a:t>
            </a:r>
            <a:r>
              <a:rPr lang="en-US" dirty="0"/>
              <a:t> (continued):</a:t>
            </a:r>
          </a:p>
          <a:p>
            <a:pPr lvl="1"/>
            <a:r>
              <a:rPr lang="en-US" b="1" dirty="0"/>
              <a:t>__________</a:t>
            </a:r>
            <a:r>
              <a:rPr lang="en-US" dirty="0"/>
              <a:t> – broad muscle that uniformly tapers into a </a:t>
            </a:r>
            <a:r>
              <a:rPr lang="en-US" u="sng" dirty="0"/>
              <a:t>single</a:t>
            </a:r>
            <a:r>
              <a:rPr lang="en-US" dirty="0"/>
              <a:t> tendon</a:t>
            </a:r>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7536023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During muscle fiber relaxation, calcium channels in the SR close because</a:t>
            </a:r>
          </a:p>
          <a:p>
            <a:pPr marL="514350" indent="-514350">
              <a:buAutoNum type="alphaLcPeriod"/>
            </a:pPr>
            <a:r>
              <a:rPr lang="en-US" dirty="0"/>
              <a:t>The resting membrane potential is restored</a:t>
            </a:r>
            <a:endParaRPr lang="en-US" baseline="30000" dirty="0"/>
          </a:p>
          <a:p>
            <a:pPr marL="514350" indent="-514350">
              <a:buAutoNum type="alphaLcPeriod"/>
            </a:pPr>
            <a:r>
              <a:rPr lang="en-US" dirty="0"/>
              <a:t>Calcium levels in the SR are depleted</a:t>
            </a:r>
            <a:endParaRPr lang="en-US" baseline="30000" dirty="0"/>
          </a:p>
          <a:p>
            <a:pPr marL="514350" indent="-514350">
              <a:buAutoNum type="alphaLcPeriod"/>
            </a:pPr>
            <a:r>
              <a:rPr lang="en-US" dirty="0"/>
              <a:t>Calcium is released from the SR</a:t>
            </a:r>
            <a:endParaRPr lang="en-US" baseline="-25000" dirty="0"/>
          </a:p>
          <a:p>
            <a:pPr marL="514350" indent="-514350">
              <a:buAutoNum type="alphaLcPeriod"/>
            </a:pPr>
            <a:r>
              <a:rPr lang="en-US" dirty="0"/>
              <a:t>Calcium is pumped into the extracellular fluid</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During muscle fiber relaxation, calcium channels in the SR close because</a:t>
            </a:r>
          </a:p>
          <a:p>
            <a:pPr marL="514350" indent="-514350">
              <a:buAutoNum type="alphaLcPeriod"/>
            </a:pPr>
            <a:r>
              <a:rPr lang="en-US" b="1" dirty="0"/>
              <a:t>The resting membrane potential is restored</a:t>
            </a:r>
            <a:endParaRPr lang="en-US" b="1" baseline="30000" dirty="0"/>
          </a:p>
          <a:p>
            <a:pPr marL="514350" indent="-514350">
              <a:buAutoNum type="alphaLcPeriod"/>
            </a:pPr>
            <a:r>
              <a:rPr lang="en-US" dirty="0"/>
              <a:t>Calcium levels in the SR are depleted</a:t>
            </a:r>
            <a:endParaRPr lang="en-US" baseline="30000" dirty="0"/>
          </a:p>
          <a:p>
            <a:pPr marL="514350" indent="-514350">
              <a:buAutoNum type="alphaLcPeriod"/>
            </a:pPr>
            <a:r>
              <a:rPr lang="en-US" dirty="0"/>
              <a:t>Calcium is released from the SR</a:t>
            </a:r>
            <a:endParaRPr lang="en-US" baseline="-25000" dirty="0"/>
          </a:p>
          <a:p>
            <a:pPr marL="514350" indent="-514350">
              <a:buAutoNum type="alphaLcPeriod"/>
            </a:pPr>
            <a:r>
              <a:rPr lang="en-US" dirty="0"/>
              <a:t>Calcium is pumped into the extracellular fluid</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3067930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During muscle fiber relaxation</a:t>
            </a:r>
          </a:p>
          <a:p>
            <a:pPr marL="514350" indent="-514350">
              <a:buAutoNum type="alphaLcPeriod"/>
            </a:pPr>
            <a:r>
              <a:rPr lang="en-US" dirty="0"/>
              <a:t>Calcium levels in the </a:t>
            </a:r>
            <a:r>
              <a:rPr lang="en-US" dirty="0" err="1"/>
              <a:t>sarcoplasm</a:t>
            </a:r>
            <a:r>
              <a:rPr lang="en-US" dirty="0"/>
              <a:t> rise</a:t>
            </a:r>
            <a:endParaRPr lang="en-US" baseline="30000" dirty="0"/>
          </a:p>
          <a:p>
            <a:pPr marL="514350" indent="-514350">
              <a:buAutoNum type="alphaLcPeriod"/>
            </a:pPr>
            <a:r>
              <a:rPr lang="en-US" dirty="0"/>
              <a:t>Calcium is pumped back into the SR</a:t>
            </a:r>
            <a:endParaRPr lang="en-US" baseline="30000" dirty="0"/>
          </a:p>
          <a:p>
            <a:pPr marL="514350" indent="-514350">
              <a:buAutoNum type="alphaLcPeriod"/>
            </a:pPr>
            <a:r>
              <a:rPr lang="en-US" dirty="0"/>
              <a:t>Calcium is released from the SR</a:t>
            </a:r>
            <a:endParaRPr lang="en-US" baseline="-25000" dirty="0"/>
          </a:p>
          <a:p>
            <a:pPr marL="514350" indent="-514350">
              <a:buAutoNum type="alphaLcPeriod"/>
            </a:pPr>
            <a:r>
              <a:rPr lang="en-US" dirty="0"/>
              <a:t>Calcium is pumped into the extracellular fluid</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During muscle fiber relaxation</a:t>
            </a:r>
          </a:p>
          <a:p>
            <a:pPr marL="514350" indent="-514350">
              <a:buAutoNum type="alphaLcPeriod"/>
            </a:pPr>
            <a:r>
              <a:rPr lang="en-US" dirty="0"/>
              <a:t>Calcium levels in the </a:t>
            </a:r>
            <a:r>
              <a:rPr lang="en-US" dirty="0" err="1"/>
              <a:t>sarcoplasm</a:t>
            </a:r>
            <a:r>
              <a:rPr lang="en-US" dirty="0"/>
              <a:t> rise</a:t>
            </a:r>
            <a:endParaRPr lang="en-US" baseline="30000" dirty="0"/>
          </a:p>
          <a:p>
            <a:pPr marL="514350" indent="-514350">
              <a:buAutoNum type="alphaLcPeriod"/>
            </a:pPr>
            <a:r>
              <a:rPr lang="en-US" b="1" dirty="0"/>
              <a:t>Calcium is pumped back into the SR</a:t>
            </a:r>
            <a:endParaRPr lang="en-US" b="1" baseline="30000" dirty="0"/>
          </a:p>
          <a:p>
            <a:pPr marL="514350" indent="-514350">
              <a:buAutoNum type="alphaLcPeriod"/>
            </a:pPr>
            <a:r>
              <a:rPr lang="en-US" dirty="0"/>
              <a:t>Calcium is released from the SR</a:t>
            </a:r>
            <a:endParaRPr lang="en-US" baseline="-25000" dirty="0"/>
          </a:p>
          <a:p>
            <a:pPr marL="514350" indent="-514350">
              <a:buAutoNum type="alphaLcPeriod"/>
            </a:pPr>
            <a:r>
              <a:rPr lang="en-US" dirty="0"/>
              <a:t>Calcium is pumped into the extracellular fluid</a:t>
            </a:r>
            <a:endParaRPr lang="en-US" baseline="30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3573167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err="1"/>
              <a:t>Acetylcholinesterase</a:t>
            </a:r>
            <a:r>
              <a:rPr lang="en-US" sz="3200" dirty="0"/>
              <a:t> in the synaptic cleft degrades acetylcholine, allowing</a:t>
            </a:r>
          </a:p>
          <a:p>
            <a:pPr marL="514350" indent="-514350">
              <a:buFont typeface="Wingdings 3"/>
              <a:buAutoNum type="alphaLcPeriod"/>
            </a:pPr>
            <a:r>
              <a:rPr lang="en-US" dirty="0"/>
              <a:t>Depolarization of the motor end plate</a:t>
            </a:r>
            <a:endParaRPr lang="en-US" baseline="30000" dirty="0"/>
          </a:p>
          <a:p>
            <a:pPr marL="514350" indent="-514350">
              <a:buAutoNum type="alphaLcPeriod"/>
            </a:pPr>
            <a:r>
              <a:rPr lang="en-US" dirty="0"/>
              <a:t>Calcium levels in the </a:t>
            </a:r>
            <a:r>
              <a:rPr lang="en-US" dirty="0" err="1"/>
              <a:t>sarcoplasm</a:t>
            </a:r>
            <a:r>
              <a:rPr lang="en-US" dirty="0"/>
              <a:t> to rise</a:t>
            </a:r>
            <a:endParaRPr lang="en-US" baseline="30000" dirty="0"/>
          </a:p>
          <a:p>
            <a:pPr marL="514350" indent="-514350">
              <a:buAutoNum type="alphaLcPeriod"/>
            </a:pPr>
            <a:r>
              <a:rPr lang="en-US" dirty="0" err="1"/>
              <a:t>Tropomyosin</a:t>
            </a:r>
            <a:r>
              <a:rPr lang="en-US" dirty="0"/>
              <a:t> to expose </a:t>
            </a:r>
            <a:r>
              <a:rPr lang="en-US" dirty="0" err="1"/>
              <a:t>actin</a:t>
            </a:r>
            <a:r>
              <a:rPr lang="en-US" dirty="0"/>
              <a:t> active sites</a:t>
            </a:r>
            <a:endParaRPr lang="en-US" baseline="30000" dirty="0"/>
          </a:p>
          <a:p>
            <a:pPr marL="514350" indent="-514350">
              <a:buAutoNum type="alphaLcPeriod"/>
            </a:pPr>
            <a:r>
              <a:rPr lang="en-US" dirty="0" err="1"/>
              <a:t>Ligand</a:t>
            </a:r>
            <a:r>
              <a:rPr lang="en-US" dirty="0"/>
              <a:t>-gated sodium channels to close</a:t>
            </a:r>
            <a:endParaRPr lang="en-US" baseline="-25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err="1"/>
              <a:t>Acetylcholinesterase</a:t>
            </a:r>
            <a:r>
              <a:rPr lang="en-US" sz="3200" dirty="0"/>
              <a:t> in the synaptic cleft degrades acetylcholine, allowing</a:t>
            </a:r>
          </a:p>
          <a:p>
            <a:pPr marL="514350" indent="-514350">
              <a:buFont typeface="Wingdings 3"/>
              <a:buAutoNum type="alphaLcPeriod"/>
            </a:pPr>
            <a:r>
              <a:rPr lang="en-US" dirty="0"/>
              <a:t>Depolarization of the motor end plate</a:t>
            </a:r>
            <a:endParaRPr lang="en-US" baseline="30000" dirty="0"/>
          </a:p>
          <a:p>
            <a:pPr marL="514350" indent="-514350">
              <a:buAutoNum type="alphaLcPeriod"/>
            </a:pPr>
            <a:r>
              <a:rPr lang="en-US" dirty="0"/>
              <a:t>Calcium levels in the </a:t>
            </a:r>
            <a:r>
              <a:rPr lang="en-US" dirty="0" err="1"/>
              <a:t>sarcoplasm</a:t>
            </a:r>
            <a:r>
              <a:rPr lang="en-US" dirty="0"/>
              <a:t> to rise</a:t>
            </a:r>
            <a:endParaRPr lang="en-US" baseline="30000" dirty="0"/>
          </a:p>
          <a:p>
            <a:pPr marL="514350" indent="-514350">
              <a:buAutoNum type="alphaLcPeriod"/>
            </a:pPr>
            <a:r>
              <a:rPr lang="en-US" dirty="0" err="1"/>
              <a:t>Tropomyosin</a:t>
            </a:r>
            <a:r>
              <a:rPr lang="en-US" dirty="0"/>
              <a:t> to expose </a:t>
            </a:r>
            <a:r>
              <a:rPr lang="en-US" dirty="0" err="1"/>
              <a:t>actin</a:t>
            </a:r>
            <a:r>
              <a:rPr lang="en-US" dirty="0"/>
              <a:t> active sites</a:t>
            </a:r>
            <a:endParaRPr lang="en-US" baseline="30000" dirty="0"/>
          </a:p>
          <a:p>
            <a:pPr marL="514350" indent="-514350">
              <a:buAutoNum type="alphaLcPeriod"/>
            </a:pPr>
            <a:r>
              <a:rPr lang="en-US" b="1" dirty="0" err="1"/>
              <a:t>Ligand</a:t>
            </a:r>
            <a:r>
              <a:rPr lang="en-US" b="1" dirty="0"/>
              <a:t>-gated sodium channels to close</a:t>
            </a:r>
            <a:endParaRPr lang="en-US" b="1" baseline="-25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944241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err="1"/>
              <a:t>Sarcolemma</a:t>
            </a:r>
            <a:r>
              <a:rPr lang="en-US" sz="3200" dirty="0"/>
              <a:t> </a:t>
            </a:r>
            <a:r>
              <a:rPr lang="en-US" sz="3200" dirty="0" err="1"/>
              <a:t>repolarization</a:t>
            </a:r>
            <a:r>
              <a:rPr lang="en-US" sz="3200" dirty="0"/>
              <a:t> during relaxation</a:t>
            </a:r>
          </a:p>
          <a:p>
            <a:pPr marL="514350" indent="-514350">
              <a:buFont typeface="Wingdings 3"/>
              <a:buAutoNum type="alphaLcPeriod"/>
            </a:pPr>
            <a:r>
              <a:rPr lang="en-US" dirty="0"/>
              <a:t>Means that the interior of the cell becomes less negative</a:t>
            </a:r>
            <a:endParaRPr lang="en-US" baseline="30000" dirty="0"/>
          </a:p>
          <a:p>
            <a:pPr marL="514350" indent="-514350">
              <a:buAutoNum type="alphaLcPeriod"/>
            </a:pPr>
            <a:r>
              <a:rPr lang="en-US" dirty="0"/>
              <a:t>Restores the resting membrane potential</a:t>
            </a:r>
            <a:endParaRPr lang="en-US" baseline="30000" dirty="0"/>
          </a:p>
          <a:p>
            <a:pPr marL="514350" indent="-514350">
              <a:buAutoNum type="alphaLcPeriod"/>
            </a:pPr>
            <a:r>
              <a:rPr lang="en-US" dirty="0"/>
              <a:t>Only occurs at the motor end plate of the fiber</a:t>
            </a:r>
            <a:endParaRPr lang="en-US" baseline="30000" dirty="0"/>
          </a:p>
          <a:p>
            <a:pPr marL="514350" indent="-514350">
              <a:buAutoNum type="alphaLcPeriod"/>
            </a:pPr>
            <a:r>
              <a:rPr lang="en-US" dirty="0"/>
              <a:t>Is caused by closure of calcium channels</a:t>
            </a:r>
            <a:endParaRPr lang="en-US" baseline="-25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err="1"/>
              <a:t>Sarcolemma</a:t>
            </a:r>
            <a:r>
              <a:rPr lang="en-US" sz="3200" dirty="0"/>
              <a:t> </a:t>
            </a:r>
            <a:r>
              <a:rPr lang="en-US" sz="3200" dirty="0" err="1"/>
              <a:t>repolarization</a:t>
            </a:r>
            <a:r>
              <a:rPr lang="en-US" sz="3200" dirty="0"/>
              <a:t> during relaxation</a:t>
            </a:r>
          </a:p>
          <a:p>
            <a:pPr marL="514350" indent="-514350">
              <a:buFont typeface="Wingdings 3"/>
              <a:buAutoNum type="alphaLcPeriod"/>
            </a:pPr>
            <a:r>
              <a:rPr lang="en-US" dirty="0"/>
              <a:t>Means that the interior of the cell becomes less negative</a:t>
            </a:r>
            <a:endParaRPr lang="en-US" baseline="30000" dirty="0"/>
          </a:p>
          <a:p>
            <a:pPr marL="514350" indent="-514350">
              <a:buAutoNum type="alphaLcPeriod"/>
            </a:pPr>
            <a:r>
              <a:rPr lang="en-US" b="1" dirty="0"/>
              <a:t>Restores the resting membrane potential</a:t>
            </a:r>
            <a:endParaRPr lang="en-US" b="1" baseline="30000" dirty="0"/>
          </a:p>
          <a:p>
            <a:pPr marL="514350" indent="-514350">
              <a:buAutoNum type="alphaLcPeriod"/>
            </a:pPr>
            <a:r>
              <a:rPr lang="en-US" dirty="0"/>
              <a:t>Only occurs at the motor end plate of the fiber</a:t>
            </a:r>
            <a:endParaRPr lang="en-US" baseline="30000" dirty="0"/>
          </a:p>
          <a:p>
            <a:pPr marL="514350" indent="-514350">
              <a:buAutoNum type="alphaLcPeriod"/>
            </a:pPr>
            <a:r>
              <a:rPr lang="en-US" dirty="0"/>
              <a:t>Is caused by closure of calcium channels</a:t>
            </a:r>
            <a:endParaRPr lang="en-US" baseline="-25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24436888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Which aspect of </a:t>
            </a:r>
            <a:r>
              <a:rPr lang="en-US" sz="3200" b="1" dirty="0"/>
              <a:t>muscle relaxation </a:t>
            </a:r>
            <a:r>
              <a:rPr lang="en-US" sz="3200" dirty="0"/>
              <a:t>requires ATP?</a:t>
            </a:r>
          </a:p>
          <a:p>
            <a:pPr marL="514350" indent="-514350">
              <a:buFont typeface="Wingdings 3"/>
              <a:buAutoNum type="alphaLcPeriod"/>
            </a:pPr>
            <a:r>
              <a:rPr lang="en-US" dirty="0"/>
              <a:t>Motor end plate </a:t>
            </a:r>
            <a:r>
              <a:rPr lang="en-US" dirty="0" err="1"/>
              <a:t>repolarization</a:t>
            </a:r>
            <a:endParaRPr lang="en-US" baseline="30000" dirty="0"/>
          </a:p>
          <a:p>
            <a:pPr marL="514350" indent="-514350">
              <a:buAutoNum type="alphaLcPeriod"/>
            </a:pPr>
            <a:r>
              <a:rPr lang="en-US" dirty="0"/>
              <a:t>Blockage of actin active sites by tropomyosin</a:t>
            </a:r>
            <a:endParaRPr lang="en-US" baseline="30000" dirty="0"/>
          </a:p>
          <a:p>
            <a:pPr marL="514350" indent="-514350">
              <a:buAutoNum type="alphaLcPeriod"/>
            </a:pPr>
            <a:r>
              <a:rPr lang="en-US" dirty="0" err="1"/>
              <a:t>Sarcomeres</a:t>
            </a:r>
            <a:r>
              <a:rPr lang="en-US" dirty="0"/>
              <a:t> returning to their original length</a:t>
            </a:r>
            <a:endParaRPr lang="en-US" baseline="30000" dirty="0"/>
          </a:p>
          <a:p>
            <a:pPr marL="514350" indent="-514350">
              <a:buAutoNum type="alphaLcPeriod"/>
            </a:pPr>
            <a:r>
              <a:rPr lang="en-US" dirty="0"/>
              <a:t>Pumping calcium ions back into the SR</a:t>
            </a:r>
            <a:endParaRPr lang="en-US" baseline="-25000" dirty="0"/>
          </a:p>
        </p:txBody>
      </p:sp>
      <p:sp>
        <p:nvSpPr>
          <p:cNvPr id="4" name="Footer Placeholder 3"/>
          <p:cNvSpPr>
            <a:spLocks noGrp="1"/>
          </p:cNvSpPr>
          <p:nvPr>
            <p:ph type="ftr" sz="quarter" idx="11"/>
          </p:nvPr>
        </p:nvSpPr>
        <p:spPr/>
        <p:txBody>
          <a:bodyPr/>
          <a:lstStyle/>
          <a:p>
            <a:r>
              <a:rPr lang="en-US"/>
              <a:t>© 2016 Pearson Education, Inc.</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a:xfrm>
            <a:off x="1981200" y="1498600"/>
            <a:ext cx="8229600" cy="4658360"/>
          </a:xfrm>
        </p:spPr>
        <p:txBody>
          <a:bodyPr/>
          <a:lstStyle/>
          <a:p>
            <a:pPr>
              <a:buNone/>
            </a:pPr>
            <a:r>
              <a:rPr lang="en-US" sz="3200" dirty="0"/>
              <a:t>Which aspect of </a:t>
            </a:r>
            <a:r>
              <a:rPr lang="en-US" sz="3200" b="1" dirty="0"/>
              <a:t>muscle relaxation </a:t>
            </a:r>
            <a:r>
              <a:rPr lang="en-US" sz="3200" dirty="0"/>
              <a:t>requires ATP?</a:t>
            </a:r>
          </a:p>
          <a:p>
            <a:pPr marL="514350" indent="-514350">
              <a:buFont typeface="Wingdings 3"/>
              <a:buAutoNum type="alphaLcPeriod"/>
            </a:pPr>
            <a:r>
              <a:rPr lang="en-US" dirty="0"/>
              <a:t>Motor end plate </a:t>
            </a:r>
            <a:r>
              <a:rPr lang="en-US" dirty="0" err="1"/>
              <a:t>repolarization</a:t>
            </a:r>
            <a:endParaRPr lang="en-US" baseline="30000" dirty="0"/>
          </a:p>
          <a:p>
            <a:pPr marL="514350" indent="-514350">
              <a:buAutoNum type="alphaLcPeriod"/>
            </a:pPr>
            <a:r>
              <a:rPr lang="en-US" dirty="0"/>
              <a:t>Blockage of actin active sites by tropomyosin</a:t>
            </a:r>
            <a:endParaRPr lang="en-US" baseline="30000" dirty="0"/>
          </a:p>
          <a:p>
            <a:pPr marL="514350" indent="-514350">
              <a:buAutoNum type="alphaLcPeriod"/>
            </a:pPr>
            <a:r>
              <a:rPr lang="en-US" dirty="0" err="1"/>
              <a:t>Sarcomeres</a:t>
            </a:r>
            <a:r>
              <a:rPr lang="en-US" dirty="0"/>
              <a:t> returning to their original length</a:t>
            </a:r>
            <a:endParaRPr lang="en-US" baseline="30000" dirty="0"/>
          </a:p>
          <a:p>
            <a:pPr marL="514350" indent="-514350">
              <a:buAutoNum type="alphaLcPeriod"/>
            </a:pPr>
            <a:r>
              <a:rPr lang="en-US" b="1" dirty="0"/>
              <a:t>Pumping calcium ions back into the SR</a:t>
            </a:r>
            <a:endParaRPr lang="en-US" b="1" baseline="-25000" dirty="0"/>
          </a:p>
        </p:txBody>
      </p:sp>
      <p:sp>
        <p:nvSpPr>
          <p:cNvPr id="4" name="Footer Placeholder 3"/>
          <p:cNvSpPr>
            <a:spLocks noGrp="1"/>
          </p:cNvSpPr>
          <p:nvPr>
            <p:ph type="ftr" sz="quarter" idx="11"/>
          </p:nvPr>
        </p:nvSpPr>
        <p:spPr/>
        <p:txBody>
          <a:bodyPr/>
          <a:lstStyle/>
          <a:p>
            <a:r>
              <a:rPr lang="en-US"/>
              <a:t>© 2016 Pearson Education, Inc.</a:t>
            </a:r>
          </a:p>
        </p:txBody>
      </p:sp>
    </p:spTree>
    <p:extLst>
      <p:ext uri="{BB962C8B-B14F-4D97-AF65-F5344CB8AC3E}">
        <p14:creationId xmlns:p14="http://schemas.microsoft.com/office/powerpoint/2010/main" val="1280031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4491</Words>
  <Application>Microsoft Office PowerPoint</Application>
  <PresentationFormat>Widescreen</PresentationFormat>
  <Paragraphs>719</Paragraphs>
  <Slides>100</Slides>
  <Notes>60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100</vt:i4>
      </vt:variant>
    </vt:vector>
  </HeadingPairs>
  <TitlesOfParts>
    <vt:vector size="107" baseType="lpstr">
      <vt:lpstr>ＭＳ Ｐゴシック</vt:lpstr>
      <vt:lpstr>Arial</vt:lpstr>
      <vt:lpstr>Calibri</vt:lpstr>
      <vt:lpstr>Calibri Light</vt:lpstr>
      <vt:lpstr>Times New Roman</vt:lpstr>
      <vt:lpstr>Wingdings 3</vt:lpstr>
      <vt:lpstr>Office Theme</vt:lpstr>
      <vt:lpstr>Exam 5 Muscle Review</vt:lpstr>
      <vt:lpstr>Structure of a Skeletal Muscle </vt:lpstr>
      <vt:lpstr>Structure of a Skeletal Muscle </vt:lpstr>
      <vt:lpstr>Structure of a Skeletal Muscle </vt:lpstr>
      <vt:lpstr>Structure of a Skeletal Muscle </vt:lpstr>
      <vt:lpstr>Structure of a Skeletal Muscle </vt:lpstr>
      <vt:lpstr>Structure of a Skeletal Muscle </vt:lpstr>
      <vt:lpstr>Structure of a Skeletal Muscle </vt:lpstr>
      <vt:lpstr>Structure of a Skeletal Muscle </vt:lpstr>
      <vt:lpstr>Structure of a Skeletal Muscle </vt:lpstr>
      <vt:lpstr>Structure of a Skeletal Muscle </vt:lpstr>
      <vt:lpstr>Structure of a Skeletal Muscle </vt:lpstr>
      <vt:lpstr>Structure of a Skeletal Muscle </vt:lpstr>
      <vt:lpstr>Structure of a Skeletal Muscle </vt:lpstr>
      <vt:lpstr>Structure of a Skeletal Muscle </vt:lpstr>
      <vt:lpstr>Functions of Skeletal Muscles </vt:lpstr>
      <vt:lpstr>Functions of Skeletal Muscles </vt:lpstr>
      <vt:lpstr>Functions of Skeletal Muscles </vt:lpstr>
      <vt:lpstr>Functions of Skeletal Muscles </vt:lpstr>
      <vt:lpstr>Functions of Skeletal Muscles </vt:lpstr>
      <vt:lpstr>Functions of Skeletal Muscles </vt:lpstr>
      <vt:lpstr>Functions of Skeletal Muscles </vt:lpstr>
      <vt:lpstr>Functions of Skeletal Muscles </vt:lpstr>
      <vt:lpstr>Functions of Skeletal Muscles </vt:lpstr>
      <vt:lpstr>Functions of Skeletal Muscles </vt:lpstr>
      <vt:lpstr>Functions of Skeletal Muscles </vt:lpstr>
      <vt:lpstr>Functions of Skeletal Muscles </vt:lpstr>
      <vt:lpstr>Functions of Skeletal Muscles </vt:lpstr>
      <vt:lpstr>Functions of Skeletal Muscles </vt:lpstr>
      <vt:lpstr>Functions of Skeletal Muscles </vt:lpstr>
      <vt:lpstr>Types of Muscle Tissue </vt:lpstr>
      <vt:lpstr>Properties of Muscle Cells (The first one is given to you)</vt:lpstr>
      <vt:lpstr>Properties of Muscle Cells</vt:lpstr>
      <vt:lpstr>Structure of Muscle Cells</vt:lpstr>
      <vt:lpstr>Structure of Muscle Cells</vt:lpstr>
      <vt:lpstr>Structure of Muscle Cells</vt:lpstr>
      <vt:lpstr>Structure of Muscle Cells</vt:lpstr>
      <vt:lpstr>Structure of the Myofibril</vt:lpstr>
      <vt:lpstr>Structure of the Myofibril</vt:lpstr>
      <vt:lpstr>Structure of the Myofibril</vt:lpstr>
      <vt:lpstr>Putting It All Together: The Big  Picture of Skeletal Muscle Structure</vt:lpstr>
      <vt:lpstr>Myofilament Arrangement and the Sarcomere</vt:lpstr>
      <vt:lpstr>The Sliding-Filament Mechanism of Contraction </vt:lpstr>
      <vt:lpstr>The Neuromuscular Junction (NMJ)</vt:lpstr>
      <vt:lpstr>The Neuromuscular Junction (NMJ)</vt:lpstr>
      <vt:lpstr>The Neuromuscular Junction (NMJ)</vt:lpstr>
      <vt:lpstr>The Neuromuscular Junction </vt:lpstr>
      <vt:lpstr>Skeletal Muscle Contraction</vt:lpstr>
      <vt:lpstr>Big Picture Animation: Excitation</vt:lpstr>
      <vt:lpstr>Review</vt:lpstr>
      <vt:lpstr>Review</vt:lpstr>
      <vt:lpstr>Review</vt:lpstr>
      <vt:lpstr>Review</vt:lpstr>
      <vt:lpstr>Review</vt:lpstr>
      <vt:lpstr>Review</vt:lpstr>
      <vt:lpstr>Review</vt:lpstr>
      <vt:lpstr>Review</vt:lpstr>
      <vt:lpstr>Review</vt:lpstr>
      <vt:lpstr>Review</vt:lpstr>
      <vt:lpstr>Big Picture Animation: Excitation-Contraction Coupling</vt:lpstr>
      <vt:lpstr>Review</vt:lpstr>
      <vt:lpstr>Review</vt:lpstr>
      <vt:lpstr>Review</vt:lpstr>
      <vt:lpstr>Review</vt:lpstr>
      <vt:lpstr>Review</vt:lpstr>
      <vt:lpstr>Review</vt:lpstr>
      <vt:lpstr>Review</vt:lpstr>
      <vt:lpstr>Review</vt:lpstr>
      <vt:lpstr>Review</vt:lpstr>
      <vt:lpstr>Review</vt:lpstr>
      <vt:lpstr>Big Picture Animation: Preparation for Contraction</vt:lpstr>
      <vt:lpstr>Review</vt:lpstr>
      <vt:lpstr>Review</vt:lpstr>
      <vt:lpstr>Review</vt:lpstr>
      <vt:lpstr>Review</vt:lpstr>
      <vt:lpstr>Review</vt:lpstr>
      <vt:lpstr>Review</vt:lpstr>
      <vt:lpstr>Big Picture Animation: Contraction</vt:lpstr>
      <vt:lpstr>Review</vt:lpstr>
      <vt:lpstr>Review</vt:lpstr>
      <vt:lpstr>Review</vt:lpstr>
      <vt:lpstr>Review</vt:lpstr>
      <vt:lpstr>Review</vt:lpstr>
      <vt:lpstr>Review</vt:lpstr>
      <vt:lpstr>Review</vt:lpstr>
      <vt:lpstr>Review</vt:lpstr>
      <vt:lpstr>Review</vt:lpstr>
      <vt:lpstr>Review</vt:lpstr>
      <vt:lpstr>Big Picture Animation: Relaxation</vt:lpstr>
      <vt:lpstr>Review</vt:lpstr>
      <vt:lpstr>Review</vt:lpstr>
      <vt:lpstr>Review</vt:lpstr>
      <vt:lpstr>Review</vt:lpstr>
      <vt:lpstr>Review</vt:lpstr>
      <vt:lpstr>Review</vt:lpstr>
      <vt:lpstr>Review</vt:lpstr>
      <vt:lpstr>Review</vt:lpstr>
      <vt:lpstr>Review</vt:lpstr>
      <vt:lpstr>Review</vt:lpstr>
      <vt:lpstr>Rigor Mortis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 5 Muscle Review</dc:title>
  <dc:creator>Drown, Diana L.</dc:creator>
  <cp:lastModifiedBy>Drown, Diana L.</cp:lastModifiedBy>
  <cp:revision>44</cp:revision>
  <dcterms:created xsi:type="dcterms:W3CDTF">2020-04-23T11:11:15Z</dcterms:created>
  <dcterms:modified xsi:type="dcterms:W3CDTF">2020-04-23T12:27:56Z</dcterms:modified>
</cp:coreProperties>
</file>