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8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7010400" cy="9296400"/>
  <p:custDataLst>
    <p:tags r:id="rId3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dy Ferraro" initials="JF" lastIdx="2" clrIdx="0">
    <p:extLst>
      <p:ext uri="{19B8F6BF-5375-455C-9EA6-DF929625EA0E}">
        <p15:presenceInfo xmlns:p15="http://schemas.microsoft.com/office/powerpoint/2012/main" xmlns="" userId="Judy Ferraro" providerId="None"/>
      </p:ext>
    </p:extLst>
  </p:cmAuthor>
  <p:cmAuthor id="2" name="Nanette" initials="N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C26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5" d="100"/>
          <a:sy n="85" d="100"/>
        </p:scale>
        <p:origin x="-3150" y="-78"/>
      </p:cViewPr>
      <p:guideLst>
        <p:guide orient="horz" pos="2880"/>
        <p:guide orient="horz" pos="2928"/>
        <p:guide pos="2160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B8957C8-95E1-48E4-8FC9-57B7E46923EC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306A35B-5E58-4389-83AF-E551C5CABE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8415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37298-62E1-425C-A73B-55FE3ACC95B6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70220F-070F-4CBF-96F1-6CC9A964CD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96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0220F-070F-4CBF-96F1-6CC9A964CDA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38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T.titlePage.artwork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144000" cy="6932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5085"/>
            <a:ext cx="9143999" cy="1142999"/>
          </a:xfrm>
          <a:noFill/>
        </p:spPr>
        <p:txBody>
          <a:bodyPr/>
          <a:lstStyle>
            <a:lvl1pPr algn="ctr">
              <a:defRPr lang="en-US" dirty="0">
                <a:solidFill>
                  <a:srgbClr val="8C263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5495" y="1277050"/>
            <a:ext cx="5374488" cy="1326166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8C263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Text Box 15"/>
          <p:cNvSpPr txBox="1">
            <a:spLocks noChangeArrowheads="1"/>
          </p:cNvSpPr>
          <p:nvPr userDrawn="1"/>
        </p:nvSpPr>
        <p:spPr bwMode="auto">
          <a:xfrm>
            <a:off x="0" y="6666273"/>
            <a:ext cx="799859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700" dirty="0">
                <a:latin typeface="Arial" pitchFamily="-111" charset="0"/>
              </a:rPr>
              <a:t>© </a:t>
            </a:r>
            <a:r>
              <a:rPr lang="en-US" sz="700" dirty="0" smtClean="0">
                <a:latin typeface="Arial" pitchFamily="-111" charset="0"/>
              </a:rPr>
              <a:t>2016</a:t>
            </a:r>
            <a:endParaRPr lang="en-US" sz="700" dirty="0"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193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046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919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Font typeface="Courier New" pitchFamily="49" charset="0"/>
              <a:buChar char="o"/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716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8633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0947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74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1478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009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720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1D2F4-0945-CC4D-959A-941C01B8BF80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B594D77-8281-9E4E-B782-B135F2B5F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294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Tartwork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1" cy="68762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1674"/>
            <a:ext cx="8229600" cy="8911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34859"/>
            <a:ext cx="8229600" cy="4091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 descr="AHIMAPress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8100" y="5902520"/>
            <a:ext cx="1076325" cy="37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942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8C26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Health Information Management Technology: An Applied </a:t>
            </a:r>
            <a:r>
              <a:rPr lang="en-US" sz="4000" dirty="0" smtClean="0"/>
              <a:t>Approach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Chapter 8 Health Law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57914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Patient Rights and Healthcare Decisions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Consent</a:t>
            </a:r>
          </a:p>
          <a:p>
            <a:pPr lvl="1"/>
            <a:r>
              <a:rPr lang="en-US" dirty="0"/>
              <a:t>General consent</a:t>
            </a:r>
          </a:p>
          <a:p>
            <a:pPr lvl="1"/>
            <a:r>
              <a:rPr lang="en-US" dirty="0"/>
              <a:t>Informed consent</a:t>
            </a:r>
          </a:p>
          <a:p>
            <a:r>
              <a:rPr lang="en-US" dirty="0"/>
              <a:t>Advance directives</a:t>
            </a:r>
          </a:p>
          <a:p>
            <a:pPr lvl="1"/>
            <a:r>
              <a:rPr lang="en-US" dirty="0"/>
              <a:t>Durable power of attorney for healthcare decisions</a:t>
            </a:r>
          </a:p>
          <a:p>
            <a:pPr lvl="1"/>
            <a:r>
              <a:rPr lang="en-US" dirty="0"/>
              <a:t>Living will</a:t>
            </a:r>
          </a:p>
          <a:p>
            <a:pPr lvl="1"/>
            <a:r>
              <a:rPr lang="en-US" dirty="0"/>
              <a:t>Do-not-resuscitate order (DNR)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864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Legal Issues in Health Information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Compilation and maintenance of health records</a:t>
            </a:r>
          </a:p>
          <a:p>
            <a:r>
              <a:rPr lang="en-US" dirty="0"/>
              <a:t>Ownership and control of health records, including use and disclosure</a:t>
            </a:r>
          </a:p>
          <a:p>
            <a:r>
              <a:rPr lang="en-US" dirty="0"/>
              <a:t>Defining the legal health record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3133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Compilation and Maintenance of the Health Record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requirements affect the form and content of the health record?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Statutory laws such as state and federal statutes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Regulatory laws such as Medicare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Standards by accrediting bodies such as </a:t>
            </a:r>
            <a:r>
              <a:rPr lang="en-US" dirty="0" smtClean="0"/>
              <a:t>Joint </a:t>
            </a:r>
            <a:r>
              <a:rPr lang="en-US" dirty="0"/>
              <a:t>Commission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Third-party payer requirements</a:t>
            </a:r>
          </a:p>
          <a:p>
            <a:pPr>
              <a:lnSpc>
                <a:spcPct val="90000"/>
              </a:lnSpc>
            </a:pPr>
            <a:r>
              <a:rPr lang="en-US" dirty="0"/>
              <a:t>Failure to comply will likely result in some type of penalty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44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Compilation and Maintenance of the Health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Guidelines for complying with requirements: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Policies and procedures should comply with all laws and standards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Health records should be systematically organized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Only authorized persons should document in the health record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Policies should specify who can receive and transcribe verbal 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733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Compilation and Maintenance of the Health Record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Guidelines for complying with requirements (continued):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Health record entries should be documented at the time service is provided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Authors of all entries should be clearly identified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Only approved abbreviations and symbols should be used in the health </a:t>
            </a:r>
            <a:r>
              <a:rPr lang="en-US" dirty="0" smtClean="0"/>
              <a:t>record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Prohibited abbreviations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All entries should be permanent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3196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Compilation and Maintenance of the Health Record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Guidelines for complying with requirements (continued):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Policies and procedures for error correction should be in place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Policies and procedures for addenda to the record should be in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0717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Ownership and Control of the </a:t>
            </a:r>
            <a:br>
              <a:rPr lang="en-US" sz="3600" dirty="0">
                <a:latin typeface="+mn-lt"/>
                <a:cs typeface="Times New Roman" panose="02020603050405020304" pitchFamily="18" charset="0"/>
              </a:rPr>
            </a:br>
            <a:r>
              <a:rPr lang="en-US" sz="3600" dirty="0">
                <a:latin typeface="+mn-lt"/>
                <a:cs typeface="Times New Roman" panose="02020603050405020304" pitchFamily="18" charset="0"/>
              </a:rPr>
              <a:t>Health Record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health record is owned by the organization that created and maintains it</a:t>
            </a:r>
          </a:p>
          <a:p>
            <a:r>
              <a:rPr lang="en-US" dirty="0"/>
              <a:t>Control of the record includes its </a:t>
            </a:r>
            <a:r>
              <a:rPr lang="en-US" i="1" dirty="0"/>
              <a:t>use</a:t>
            </a:r>
            <a:r>
              <a:rPr lang="en-US" dirty="0"/>
              <a:t> and </a:t>
            </a:r>
            <a:r>
              <a:rPr lang="en-US" i="1" dirty="0"/>
              <a:t>disclosure</a:t>
            </a:r>
          </a:p>
          <a:p>
            <a:r>
              <a:rPr lang="en-US" dirty="0"/>
              <a:t>Individuals have a right to access their own information, with some exceptions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341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State Laws Involving Use and Disclosure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Privileged communication statutes</a:t>
            </a:r>
          </a:p>
          <a:p>
            <a:pPr lvl="1"/>
            <a:r>
              <a:rPr lang="en-US" dirty="0"/>
              <a:t>Protect information shared as part of the physician-patient relationship</a:t>
            </a:r>
          </a:p>
          <a:p>
            <a:r>
              <a:rPr lang="en-US" dirty="0"/>
              <a:t>State laws may specifically provide patients with the right of access (in compliance with HIPAA)</a:t>
            </a:r>
          </a:p>
          <a:p>
            <a:r>
              <a:rPr lang="en-US" dirty="0"/>
              <a:t>State laws may </a:t>
            </a:r>
            <a:r>
              <a:rPr lang="en-US" i="1" dirty="0"/>
              <a:t>require</a:t>
            </a:r>
            <a:r>
              <a:rPr lang="en-US" dirty="0"/>
              <a:t> disclosure without patient authorization</a:t>
            </a:r>
          </a:p>
          <a:p>
            <a:pPr lvl="1"/>
            <a:r>
              <a:rPr lang="en-US" dirty="0"/>
              <a:t>Examples:  vital statistics; public safety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38663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Health Information in Judicial Proceedings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Health records are usually admissible in litigation or judicial proceedings	</a:t>
            </a:r>
          </a:p>
          <a:p>
            <a:pPr lvl="1"/>
            <a:r>
              <a:rPr lang="en-US" dirty="0"/>
              <a:t>Authentication affirms a record’s legitimacy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9340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Health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official business record created by or for a healthcare organization </a:t>
            </a:r>
          </a:p>
          <a:p>
            <a:r>
              <a:rPr lang="en-US" dirty="0"/>
              <a:t>Is the record that will be disclosed upon a valid request by third parties</a:t>
            </a:r>
          </a:p>
          <a:p>
            <a:r>
              <a:rPr lang="en-US" dirty="0"/>
              <a:t>Must be distinguished from Electronic Health Records (EHRs), Designated Record Set (DRS), and Personal Health Records (PHRs)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28609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Legal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How are laws classified?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Public law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Private law</a:t>
            </a:r>
          </a:p>
          <a:p>
            <a:pPr>
              <a:lnSpc>
                <a:spcPct val="90000"/>
              </a:lnSpc>
            </a:pPr>
            <a:r>
              <a:rPr lang="en-US" dirty="0"/>
              <a:t>Sources of law: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Constitutions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Statutes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Administrative law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Judicial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31132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Health Record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Organizations should inventory all documents and data that could comprise the legal health record, considering all locations</a:t>
            </a:r>
          </a:p>
          <a:p>
            <a:r>
              <a:rPr lang="en-US" sz="2800" dirty="0"/>
              <a:t>Electronic documents that may be part of the legal health record include:</a:t>
            </a:r>
          </a:p>
          <a:p>
            <a:pPr lvl="1"/>
            <a:r>
              <a:rPr lang="en-US" dirty="0"/>
              <a:t>E-mails</a:t>
            </a:r>
          </a:p>
          <a:p>
            <a:pPr lvl="1"/>
            <a:r>
              <a:rPr lang="en-US" dirty="0"/>
              <a:t>Diagnostic images and electronic fetal monitoring strips</a:t>
            </a:r>
          </a:p>
          <a:p>
            <a:pPr lvl="1"/>
            <a:r>
              <a:rPr lang="en-US" dirty="0"/>
              <a:t>Digital photography and video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3951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Retention of Health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When developing retention policies, consider: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Applicable federal and state statutes and regulations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Statutes of limitation for malpractice and other claims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Accreditation standards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Operational needs of the organization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242878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AHIMA Retention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Ensure that patient information is available to meet patient care needs, legal requirements, research, education, and other legitimate uses</a:t>
            </a:r>
          </a:p>
          <a:p>
            <a:pPr>
              <a:lnSpc>
                <a:spcPct val="80000"/>
              </a:lnSpc>
            </a:pPr>
            <a:r>
              <a:rPr lang="en-US" dirty="0"/>
              <a:t>Develop a retention schedule that meets needs of patients, physicians, researchers, and other legitimate users and complies with all regulations and laws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76947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AHIMA Retention Guidelines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Develop guidelines that specify what information should be retained, the retention period, and the storage medium</a:t>
            </a:r>
          </a:p>
          <a:p>
            <a:pPr>
              <a:lnSpc>
                <a:spcPct val="80000"/>
              </a:lnSpc>
            </a:pPr>
            <a:r>
              <a:rPr lang="en-US" dirty="0"/>
              <a:t>Clearly specify the destruction method to be used for each medium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328805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take into account</a:t>
            </a:r>
          </a:p>
          <a:p>
            <a:pPr lvl="1"/>
            <a:r>
              <a:rPr lang="en-US" sz="2400" dirty="0" smtClean="0"/>
              <a:t>Applicable federal and state statutes and regulations</a:t>
            </a:r>
          </a:p>
          <a:p>
            <a:pPr lvl="1"/>
            <a:r>
              <a:rPr lang="en-US" sz="2400" dirty="0" smtClean="0"/>
              <a:t>Accreditation standards</a:t>
            </a:r>
          </a:p>
          <a:p>
            <a:pPr lvl="1"/>
            <a:r>
              <a:rPr lang="en-US" sz="2400" dirty="0" smtClean="0"/>
              <a:t>Pending or ongoing litigation, investigations, or audits</a:t>
            </a:r>
          </a:p>
          <a:p>
            <a:pPr lvl="1"/>
            <a:r>
              <a:rPr lang="en-US" sz="2400" dirty="0" smtClean="0"/>
              <a:t>Storage capabilities</a:t>
            </a:r>
          </a:p>
          <a:p>
            <a:pPr lvl="1"/>
            <a:r>
              <a:rPr lang="en-US" sz="2400" dirty="0" smtClean="0"/>
              <a:t>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61479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Destruction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Destruction may be performed by the organization that owns the records, or it may be outsourced</a:t>
            </a:r>
          </a:p>
          <a:p>
            <a:r>
              <a:rPr lang="en-US" dirty="0"/>
              <a:t>Documentation:</a:t>
            </a:r>
          </a:p>
          <a:p>
            <a:pPr lvl="1"/>
            <a:r>
              <a:rPr lang="en-US" dirty="0"/>
              <a:t>Certificate of </a:t>
            </a:r>
            <a:r>
              <a:rPr lang="en-US" dirty="0" smtClean="0"/>
              <a:t>destruction or manner </a:t>
            </a:r>
            <a:r>
              <a:rPr lang="en-US" dirty="0"/>
              <a:t>of destruction</a:t>
            </a:r>
          </a:p>
          <a:p>
            <a:pPr lvl="1"/>
            <a:r>
              <a:rPr lang="en-US" dirty="0"/>
              <a:t>List of all destroyed records</a:t>
            </a:r>
          </a:p>
          <a:p>
            <a:pPr lvl="1"/>
            <a:r>
              <a:rPr lang="en-US" dirty="0"/>
              <a:t>Agreement that assures protection of the information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751759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Record Destruction Considerations for Electronic Information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information must be actually destroyed rather than merely deleting the pathway to access it</a:t>
            </a:r>
          </a:p>
          <a:p>
            <a:r>
              <a:rPr lang="en-US" dirty="0"/>
              <a:t>The likelihood of duplicate records remaining in circulation is greater with electronic records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58154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Medical Staff Appointments and Privileges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Facility is responsible to establish policies and procedures to ensure reasonable care in medical staff </a:t>
            </a:r>
            <a:r>
              <a:rPr lang="en-US" dirty="0" smtClean="0"/>
              <a:t>appointments</a:t>
            </a:r>
            <a:endParaRPr lang="en-US" dirty="0"/>
          </a:p>
          <a:p>
            <a:pPr lvl="1">
              <a:lnSpc>
                <a:spcPct val="85000"/>
              </a:lnSpc>
            </a:pPr>
            <a:r>
              <a:rPr lang="en-US" dirty="0"/>
              <a:t>Credentialing for appointment and reappointment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Clinical privileges to define the set of services a physician is permitted to perform</a:t>
            </a:r>
          </a:p>
          <a:p>
            <a:pPr>
              <a:lnSpc>
                <a:spcPct val="85000"/>
              </a:lnSpc>
            </a:pPr>
            <a:r>
              <a:rPr lang="en-US" dirty="0"/>
              <a:t>National Practitioner Data Bank formed by the Health Care Quality Improvement Act of 1986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600768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Licensure, Certification, and Accreditation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2847"/>
            <a:ext cx="8229600" cy="4091304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Licensure: allows an individual to practice, or an organization to operate</a:t>
            </a:r>
          </a:p>
          <a:p>
            <a:r>
              <a:rPr lang="en-US" sz="2800" dirty="0"/>
              <a:t>Certification </a:t>
            </a:r>
          </a:p>
          <a:p>
            <a:pPr lvl="1"/>
            <a:r>
              <a:rPr lang="en-US" sz="2400" dirty="0"/>
              <a:t>Individuals: designation of competence by a private organization</a:t>
            </a:r>
          </a:p>
          <a:p>
            <a:pPr lvl="1"/>
            <a:r>
              <a:rPr lang="en-US" sz="2400" dirty="0"/>
              <a:t>Healthcare organizations: designation by </a:t>
            </a:r>
            <a:r>
              <a:rPr lang="en-US" sz="2400" dirty="0" smtClean="0"/>
              <a:t>US </a:t>
            </a:r>
            <a:r>
              <a:rPr lang="en-US" sz="2400" dirty="0"/>
              <a:t>Department of Health and Human Services that its Conditions of Participation have been met </a:t>
            </a:r>
          </a:p>
          <a:p>
            <a:r>
              <a:rPr lang="en-US" sz="2800" dirty="0"/>
              <a:t>Accreditation: designation of excellence by a private entity</a:t>
            </a:r>
          </a:p>
        </p:txBody>
      </p:sp>
    </p:spTree>
    <p:extLst>
      <p:ext uri="{BB962C8B-B14F-4D97-AF65-F5344CB8AC3E}">
        <p14:creationId xmlns:p14="http://schemas.microsoft.com/office/powerpoint/2010/main" xmlns="" val="241859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Legal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How are legal disputes handled?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US court system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District courts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Courts of appeals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Supreme Court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State court systems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Trial courts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Appellate courts</a:t>
            </a:r>
          </a:p>
          <a:p>
            <a:pPr lvl="2">
              <a:lnSpc>
                <a:spcPct val="80000"/>
              </a:lnSpc>
            </a:pPr>
            <a:r>
              <a:rPr lang="en-US" dirty="0"/>
              <a:t>State supreme court</a:t>
            </a:r>
          </a:p>
          <a:p>
            <a:pPr lvl="2">
              <a:lnSpc>
                <a:spcPct val="80000"/>
              </a:lnSpc>
            </a:pPr>
            <a:endParaRPr lang="en-US" dirty="0">
              <a:latin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43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Legal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legal disputes handled?  (continued)</a:t>
            </a:r>
          </a:p>
          <a:p>
            <a:pPr lvl="1">
              <a:buFontTx/>
              <a:buChar char="•"/>
            </a:pPr>
            <a:r>
              <a:rPr lang="en-US" sz="3200" dirty="0"/>
              <a:t>Dispute resolution</a:t>
            </a:r>
          </a:p>
          <a:p>
            <a:pPr lvl="2">
              <a:buFont typeface="Courier New" pitchFamily="49" charset="0"/>
              <a:buChar char="o"/>
            </a:pPr>
            <a:r>
              <a:rPr lang="en-US" sz="3200" dirty="0"/>
              <a:t>Arbitration</a:t>
            </a:r>
          </a:p>
          <a:p>
            <a:pPr lvl="2">
              <a:buFont typeface="Courier New" pitchFamily="49" charset="0"/>
              <a:buChar char="o"/>
            </a:pPr>
            <a:r>
              <a:rPr lang="en-US" sz="3200" dirty="0"/>
              <a:t>Mediation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9116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Legal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Bringing a lawsuit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Plaintiff(s): summons and complaint</a:t>
            </a:r>
          </a:p>
          <a:p>
            <a:pPr lvl="1">
              <a:lnSpc>
                <a:spcPct val="80000"/>
              </a:lnSpc>
            </a:pPr>
            <a:r>
              <a:rPr lang="en-US" sz="3200" dirty="0"/>
              <a:t>Defendant(s)</a:t>
            </a:r>
          </a:p>
          <a:p>
            <a:pPr lvl="2">
              <a:lnSpc>
                <a:spcPct val="80000"/>
              </a:lnSpc>
            </a:pPr>
            <a:r>
              <a:rPr lang="en-US" sz="3200" dirty="0"/>
              <a:t>Counterclaim</a:t>
            </a:r>
          </a:p>
          <a:p>
            <a:pPr lvl="2">
              <a:lnSpc>
                <a:spcPct val="80000"/>
              </a:lnSpc>
            </a:pPr>
            <a:r>
              <a:rPr lang="en-US" sz="3200" dirty="0"/>
              <a:t>Joinder</a:t>
            </a:r>
          </a:p>
          <a:p>
            <a:pPr lvl="2">
              <a:lnSpc>
                <a:spcPct val="80000"/>
              </a:lnSpc>
            </a:pPr>
            <a:r>
              <a:rPr lang="en-US" sz="3200" dirty="0"/>
              <a:t>Crossclaim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5459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Legal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9130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Discovery period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Discovery tools: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Deposition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Subpoena</a:t>
            </a:r>
          </a:p>
          <a:p>
            <a:pPr lvl="3">
              <a:lnSpc>
                <a:spcPct val="90000"/>
              </a:lnSpc>
            </a:pPr>
            <a:r>
              <a:rPr lang="en-US" dirty="0"/>
              <a:t>Subpoena ad </a:t>
            </a:r>
            <a:r>
              <a:rPr lang="en-US" dirty="0" err="1"/>
              <a:t>testificandum</a:t>
            </a:r>
            <a:endParaRPr lang="en-US" dirty="0"/>
          </a:p>
          <a:p>
            <a:pPr lvl="3">
              <a:lnSpc>
                <a:spcPct val="90000"/>
              </a:lnSpc>
            </a:pPr>
            <a:r>
              <a:rPr lang="en-US" dirty="0"/>
              <a:t>Subpoena </a:t>
            </a:r>
            <a:r>
              <a:rPr lang="en-US" dirty="0" err="1"/>
              <a:t>duces</a:t>
            </a:r>
            <a:r>
              <a:rPr lang="en-US" dirty="0"/>
              <a:t> </a:t>
            </a:r>
            <a:r>
              <a:rPr lang="en-US" dirty="0" err="1"/>
              <a:t>tecum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Trial</a:t>
            </a:r>
          </a:p>
          <a:p>
            <a:pPr>
              <a:lnSpc>
                <a:spcPct val="90000"/>
              </a:lnSpc>
            </a:pPr>
            <a:r>
              <a:rPr lang="en-US" dirty="0"/>
              <a:t>Post-trial: appeal and collection of the judgment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84321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Malpractice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Professional liability causes of action:</a:t>
            </a:r>
          </a:p>
          <a:p>
            <a:pPr lvl="1"/>
            <a:r>
              <a:rPr lang="en-US" dirty="0"/>
              <a:t>Breach of contract</a:t>
            </a:r>
          </a:p>
          <a:p>
            <a:pPr lvl="1"/>
            <a:r>
              <a:rPr lang="en-US" dirty="0"/>
              <a:t>Tort</a:t>
            </a:r>
          </a:p>
          <a:p>
            <a:pPr lvl="2"/>
            <a:r>
              <a:rPr lang="en-US" dirty="0"/>
              <a:t>Intentional tort</a:t>
            </a:r>
          </a:p>
          <a:p>
            <a:pPr lvl="2"/>
            <a:r>
              <a:rPr lang="en-US" dirty="0"/>
              <a:t>Negligence</a:t>
            </a:r>
          </a:p>
          <a:p>
            <a:r>
              <a:rPr lang="en-US" dirty="0"/>
              <a:t>Medical malpractice refers to professional liability of healthcare providers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31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Physician-Patient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Physician-patient relationship is based on a contract</a:t>
            </a:r>
          </a:p>
          <a:p>
            <a:pPr lvl="1"/>
            <a:r>
              <a:rPr lang="en-US" sz="3200" dirty="0"/>
              <a:t>Express</a:t>
            </a:r>
          </a:p>
          <a:p>
            <a:pPr lvl="1"/>
            <a:r>
              <a:rPr lang="en-US" sz="3200" dirty="0"/>
              <a:t>Implied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/>
              <a:t>Cause of action is breach of contract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3771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+mn-lt"/>
              </a:rPr>
              <a:t>Medical Malpractice Stemming From Negligence Torts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/>
              <a:t>Types of negligence</a:t>
            </a:r>
          </a:p>
          <a:p>
            <a:pPr lvl="1"/>
            <a:r>
              <a:rPr lang="en-US" sz="2400" dirty="0"/>
              <a:t>Nonfeasance</a:t>
            </a:r>
          </a:p>
          <a:p>
            <a:pPr lvl="1"/>
            <a:r>
              <a:rPr lang="en-US" sz="2400" dirty="0"/>
              <a:t>Malfeasance</a:t>
            </a:r>
          </a:p>
          <a:p>
            <a:pPr lvl="1"/>
            <a:r>
              <a:rPr lang="en-US" sz="2400" dirty="0"/>
              <a:t>Misfeasance</a:t>
            </a:r>
          </a:p>
          <a:p>
            <a:r>
              <a:rPr lang="en-US" sz="3000" dirty="0"/>
              <a:t>Elements of negligence</a:t>
            </a:r>
          </a:p>
          <a:p>
            <a:pPr lvl="1"/>
            <a:r>
              <a:rPr lang="en-US" sz="2400" dirty="0"/>
              <a:t>Duty to meet a standard of care</a:t>
            </a:r>
          </a:p>
          <a:p>
            <a:pPr lvl="1"/>
            <a:r>
              <a:rPr lang="en-US" sz="2400" dirty="0"/>
              <a:t>Breach</a:t>
            </a:r>
          </a:p>
          <a:p>
            <a:pPr lvl="1"/>
            <a:r>
              <a:rPr lang="en-US" sz="2400" dirty="0"/>
              <a:t>Causation</a:t>
            </a:r>
          </a:p>
          <a:p>
            <a:pPr lvl="1"/>
            <a:r>
              <a:rPr lang="en-US" sz="2400" dirty="0" smtClean="0"/>
              <a:t>Injury or Harm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08821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Health Information Management Technology: An Applied Approach&amp;quot;&quot;/&gt;&lt;property id=&quot;20307&quot; value=&quot;256&quot;/&gt;&lt;/object&gt;&lt;object type=&quot;3&quot; unique_id=&quot;13759&quot;&gt;&lt;property id=&quot;20148&quot; value=&quot;5&quot;/&gt;&lt;property id=&quot;20300&quot; value=&quot;Slide 2 - &amp;quot;Basic Legal Concepts&amp;quot;&quot;/&gt;&lt;property id=&quot;20307&quot; value=&quot;258&quot;/&gt;&lt;/object&gt;&lt;object type=&quot;3&quot; unique_id=&quot;13760&quot;&gt;&lt;property id=&quot;20148&quot; value=&quot;5&quot;/&gt;&lt;property id=&quot;20300&quot; value=&quot;Slide 3 - &amp;quot;US Legal System&amp;quot;&quot;/&gt;&lt;property id=&quot;20307&quot; value=&quot;259&quot;/&gt;&lt;/object&gt;&lt;object type=&quot;3&quot; unique_id=&quot;13761&quot;&gt;&lt;property id=&quot;20148&quot; value=&quot;5&quot;/&gt;&lt;property id=&quot;20300&quot; value=&quot;Slide 4 - &amp;quot;US Legal System&amp;quot;&quot;/&gt;&lt;property id=&quot;20307&quot; value=&quot;260&quot;/&gt;&lt;/object&gt;&lt;object type=&quot;3&quot; unique_id=&quot;13762&quot;&gt;&lt;property id=&quot;20148&quot; value=&quot;5&quot;/&gt;&lt;property id=&quot;20300&quot; value=&quot;Slide 5 - &amp;quot;US Legal Process&amp;quot;&quot;/&gt;&lt;property id=&quot;20307&quot; value=&quot;261&quot;/&gt;&lt;/object&gt;&lt;object type=&quot;3&quot; unique_id=&quot;13763&quot;&gt;&lt;property id=&quot;20148&quot; value=&quot;5&quot;/&gt;&lt;property id=&quot;20300&quot; value=&quot;Slide 6 - &amp;quot;US Legal Process&amp;quot;&quot;/&gt;&lt;property id=&quot;20307&quot; value=&quot;262&quot;/&gt;&lt;/object&gt;&lt;object type=&quot;3&quot; unique_id=&quot;13764&quot;&gt;&lt;property id=&quot;20148&quot; value=&quot;5&quot;/&gt;&lt;property id=&quot;20300&quot; value=&quot;Slide 7 - &amp;quot;Medical Malpractice&amp;quot;&quot;/&gt;&lt;property id=&quot;20307&quot; value=&quot;263&quot;/&gt;&lt;/object&gt;&lt;object type=&quot;3&quot; unique_id=&quot;13765&quot;&gt;&lt;property id=&quot;20148&quot; value=&quot;5&quot;/&gt;&lt;property id=&quot;20300&quot; value=&quot;Slide 8 - &amp;quot;Physician-Patient Relationship&amp;quot;&quot;/&gt;&lt;property id=&quot;20307&quot; value=&quot;264&quot;/&gt;&lt;/object&gt;&lt;object type=&quot;3&quot; unique_id=&quot;13766&quot;&gt;&lt;property id=&quot;20148&quot; value=&quot;5&quot;/&gt;&lt;property id=&quot;20300&quot; value=&quot;Slide 9 - &amp;quot;Medical Malpractice Stemming From Negligence Torts&amp;quot;&quot;/&gt;&lt;property id=&quot;20307&quot; value=&quot;265&quot;/&gt;&lt;/object&gt;&lt;object type=&quot;3&quot; unique_id=&quot;13767&quot;&gt;&lt;property id=&quot;20148&quot; value=&quot;5&quot;/&gt;&lt;property id=&quot;20300&quot; value=&quot;Slide 10 - &amp;quot;Patient Rights and Healthcare Decisions&amp;quot;&quot;/&gt;&lt;property id=&quot;20307&quot; value=&quot;266&quot;/&gt;&lt;/object&gt;&lt;object type=&quot;3&quot; unique_id=&quot;13768&quot;&gt;&lt;property id=&quot;20148&quot; value=&quot;5&quot;/&gt;&lt;property id=&quot;20300&quot; value=&quot;Slide 11 - &amp;quot;Legal Issues in Health Information Management&amp;quot;&quot;/&gt;&lt;property id=&quot;20307&quot; value=&quot;267&quot;/&gt;&lt;/object&gt;&lt;object type=&quot;3&quot; unique_id=&quot;13769&quot;&gt;&lt;property id=&quot;20148&quot; value=&quot;5&quot;/&gt;&lt;property id=&quot;20300&quot; value=&quot;Slide 12 - &amp;quot;Compilation and Maintenance of the Health Record&amp;quot;&quot;/&gt;&lt;property id=&quot;20307&quot; value=&quot;268&quot;/&gt;&lt;/object&gt;&lt;object type=&quot;3&quot; unique_id=&quot;13770&quot;&gt;&lt;property id=&quot;20148&quot; value=&quot;5&quot;/&gt;&lt;property id=&quot;20300&quot; value=&quot;Slide 13 - &amp;quot;Compilation and Maintenance of the Health Record&amp;quot;&quot;/&gt;&lt;property id=&quot;20307&quot; value=&quot;269&quot;/&gt;&lt;/object&gt;&lt;object type=&quot;3&quot; unique_id=&quot;13771&quot;&gt;&lt;property id=&quot;20148&quot; value=&quot;5&quot;/&gt;&lt;property id=&quot;20300&quot; value=&quot;Slide 14 - &amp;quot;Compilation and Maintenance of the Health Record&amp;quot;&quot;/&gt;&lt;property id=&quot;20307&quot; value=&quot;284&quot;/&gt;&lt;/object&gt;&lt;object type=&quot;3&quot; unique_id=&quot;13772&quot;&gt;&lt;property id=&quot;20148&quot; value=&quot;5&quot;/&gt;&lt;property id=&quot;20300&quot; value=&quot;Slide 15 - &amp;quot;Compilation and Maintenance of the Health Record&amp;quot;&quot;/&gt;&lt;property id=&quot;20307&quot; value=&quot;270&quot;/&gt;&lt;/object&gt;&lt;object type=&quot;3&quot; unique_id=&quot;13773&quot;&gt;&lt;property id=&quot;20148&quot; value=&quot;5&quot;/&gt;&lt;property id=&quot;20300&quot; value=&quot;Slide 16 - &amp;quot;Ownership and Control of the &amp;#x0D;&amp;#x0A;Health Record&amp;quot;&quot;/&gt;&lt;property id=&quot;20307&quot; value=&quot;271&quot;/&gt;&lt;/object&gt;&lt;object type=&quot;3&quot; unique_id=&quot;13774&quot;&gt;&lt;property id=&quot;20148&quot; value=&quot;5&quot;/&gt;&lt;property id=&quot;20300&quot; value=&quot;Slide 17 - &amp;quot;State Laws Involving Use and Disclosure&amp;quot;&quot;/&gt;&lt;property id=&quot;20307&quot; value=&quot;272&quot;/&gt;&lt;/object&gt;&lt;object type=&quot;3&quot; unique_id=&quot;13775&quot;&gt;&lt;property id=&quot;20148&quot; value=&quot;5&quot;/&gt;&lt;property id=&quot;20300&quot; value=&quot;Slide 18 - &amp;quot;Health Information in Judicial Proceedings&amp;quot;&quot;/&gt;&lt;property id=&quot;20307&quot; value=&quot;273&quot;/&gt;&lt;/object&gt;&lt;object type=&quot;3&quot; unique_id=&quot;13776&quot;&gt;&lt;property id=&quot;20148&quot; value=&quot;5&quot;/&gt;&lt;property id=&quot;20300&quot; value=&quot;Slide 19 - &amp;quot;Legal Health Record&amp;quot;&quot;/&gt;&lt;property id=&quot;20307&quot; value=&quot;274&quot;/&gt;&lt;/object&gt;&lt;object type=&quot;3&quot; unique_id=&quot;13777&quot;&gt;&lt;property id=&quot;20148&quot; value=&quot;5&quot;/&gt;&lt;property id=&quot;20300&quot; value=&quot;Slide 20 - &amp;quot;Legal Health Record&amp;quot;&quot;/&gt;&lt;property id=&quot;20307&quot; value=&quot;275&quot;/&gt;&lt;/object&gt;&lt;object type=&quot;3&quot; unique_id=&quot;13778&quot;&gt;&lt;property id=&quot;20148&quot; value=&quot;5&quot;/&gt;&lt;property id=&quot;20300&quot; value=&quot;Slide 21 - &amp;quot;Retention of Health Records&amp;quot;&quot;/&gt;&lt;property id=&quot;20307&quot; value=&quot;276&quot;/&gt;&lt;/object&gt;&lt;object type=&quot;3&quot; unique_id=&quot;13779&quot;&gt;&lt;property id=&quot;20148&quot; value=&quot;5&quot;/&gt;&lt;property id=&quot;20300&quot; value=&quot;Slide 22 - &amp;quot;AHIMA Retention Guidelines&amp;quot;&quot;/&gt;&lt;property id=&quot;20307&quot; value=&quot;277&quot;/&gt;&lt;/object&gt;&lt;object type=&quot;3&quot; unique_id=&quot;13780&quot;&gt;&lt;property id=&quot;20148&quot; value=&quot;5&quot;/&gt;&lt;property id=&quot;20300&quot; value=&quot;Slide 23 - &amp;quot;AHIMA Retention Guidelines (continued)&amp;quot;&quot;/&gt;&lt;property id=&quot;20307&quot; value=&quot;278&quot;/&gt;&lt;/object&gt;&lt;object type=&quot;3&quot; unique_id=&quot;13781&quot;&gt;&lt;property id=&quot;20148&quot; value=&quot;5&quot;/&gt;&lt;property id=&quot;20300&quot; value=&quot;Slide 24 - &amp;quot;Record Destruction&amp;quot;&quot;/&gt;&lt;property id=&quot;20307&quot; value=&quot;279&quot;/&gt;&lt;/object&gt;&lt;object type=&quot;3&quot; unique_id=&quot;13782&quot;&gt;&lt;property id=&quot;20148&quot; value=&quot;5&quot;/&gt;&lt;property id=&quot;20300&quot; value=&quot;Slide 25 - &amp;quot;Record Destruction&amp;quot;&quot;/&gt;&lt;property id=&quot;20307&quot; value=&quot;280&quot;/&gt;&lt;/object&gt;&lt;object type=&quot;3&quot; unique_id=&quot;13783&quot;&gt;&lt;property id=&quot;20148&quot; value=&quot;5&quot;/&gt;&lt;property id=&quot;20300&quot; value=&quot;Slide 26 - &amp;quot;Record Destruction Considerations for Electronic Information&amp;quot;&quot;/&gt;&lt;property id=&quot;20307&quot; value=&quot;281&quot;/&gt;&lt;/object&gt;&lt;object type=&quot;3&quot; unique_id=&quot;13784&quot;&gt;&lt;property id=&quot;20148&quot; value=&quot;5&quot;/&gt;&lt;property id=&quot;20300&quot; value=&quot;Slide 27 - &amp;quot;Medical Staff Appointments and Privileges&amp;quot;&quot;/&gt;&lt;property id=&quot;20307&quot; value=&quot;282&quot;/&gt;&lt;/object&gt;&lt;object type=&quot;3&quot; unique_id=&quot;13785&quot;&gt;&lt;property id=&quot;20148&quot; value=&quot;5&quot;/&gt;&lt;property id=&quot;20300&quot; value=&quot;Slide 28 - &amp;quot;Licensure, Certification and Accreditation&amp;quot;&quot;/&gt;&lt;property id=&quot;20307&quot; value=&quot;28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972</Words>
  <Application>Microsoft Office PowerPoint</Application>
  <PresentationFormat>On-screen Show (4:3)</PresentationFormat>
  <Paragraphs>163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Health Information Management Technology: An Applied Approach</vt:lpstr>
      <vt:lpstr>Basic Legal Concepts</vt:lpstr>
      <vt:lpstr>US Legal System</vt:lpstr>
      <vt:lpstr>US Legal System</vt:lpstr>
      <vt:lpstr>US Legal Process</vt:lpstr>
      <vt:lpstr>US Legal Process</vt:lpstr>
      <vt:lpstr>Medical Malpractice</vt:lpstr>
      <vt:lpstr>Physician-Patient Relationship</vt:lpstr>
      <vt:lpstr>Medical Malpractice Stemming From Negligence Torts</vt:lpstr>
      <vt:lpstr>Patient Rights and Healthcare Decisions</vt:lpstr>
      <vt:lpstr>Legal Issues in Health Information Management</vt:lpstr>
      <vt:lpstr>Compilation and Maintenance of the Health Record</vt:lpstr>
      <vt:lpstr>Compilation and Maintenance of the Health Record</vt:lpstr>
      <vt:lpstr>Compilation and Maintenance of the Health Record</vt:lpstr>
      <vt:lpstr>Compilation and Maintenance of the Health Record</vt:lpstr>
      <vt:lpstr>Ownership and Control of the  Health Record</vt:lpstr>
      <vt:lpstr>State Laws Involving Use and Disclosure</vt:lpstr>
      <vt:lpstr>Health Information in Judicial Proceedings</vt:lpstr>
      <vt:lpstr>Legal Health Record</vt:lpstr>
      <vt:lpstr>Legal Health Record</vt:lpstr>
      <vt:lpstr>Retention of Health Records</vt:lpstr>
      <vt:lpstr>AHIMA Retention Guidelines</vt:lpstr>
      <vt:lpstr>AHIMA Retention Guidelines (continued)</vt:lpstr>
      <vt:lpstr>Record Destruction</vt:lpstr>
      <vt:lpstr>Record Destruction</vt:lpstr>
      <vt:lpstr>Record Destruction Considerations for Electronic Information</vt:lpstr>
      <vt:lpstr>Medical Staff Appointments and Privileges</vt:lpstr>
      <vt:lpstr>Licensure, Certification, and Accreditation</vt:lpstr>
    </vt:vector>
  </TitlesOfParts>
  <Company>AHIMA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Marketing Fax</dc:creator>
  <cp:lastModifiedBy>Megan Grennan</cp:lastModifiedBy>
  <cp:revision>18</cp:revision>
  <cp:lastPrinted>2016-05-19T16:27:24Z</cp:lastPrinted>
  <dcterms:created xsi:type="dcterms:W3CDTF">2014-01-24T02:38:46Z</dcterms:created>
  <dcterms:modified xsi:type="dcterms:W3CDTF">2016-07-12T18:02:36Z</dcterms:modified>
</cp:coreProperties>
</file>