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7"/>
  </p:notesMasterIdLst>
  <p:sldIdLst>
    <p:sldId id="264" r:id="rId2"/>
    <p:sldId id="267" r:id="rId3"/>
    <p:sldId id="523" r:id="rId4"/>
    <p:sldId id="330" r:id="rId5"/>
    <p:sldId id="270" r:id="rId6"/>
    <p:sldId id="524" r:id="rId7"/>
    <p:sldId id="363" r:id="rId8"/>
    <p:sldId id="335" r:id="rId9"/>
    <p:sldId id="521" r:id="rId10"/>
    <p:sldId id="369" r:id="rId11"/>
    <p:sldId id="368" r:id="rId12"/>
    <p:sldId id="348" r:id="rId13"/>
    <p:sldId id="452" r:id="rId14"/>
    <p:sldId id="299" r:id="rId15"/>
    <p:sldId id="361" r:id="rId16"/>
    <p:sldId id="344" r:id="rId17"/>
    <p:sldId id="300" r:id="rId18"/>
    <p:sldId id="453" r:id="rId19"/>
    <p:sldId id="345" r:id="rId20"/>
    <p:sldId id="475" r:id="rId21"/>
    <p:sldId id="525" r:id="rId22"/>
    <p:sldId id="526" r:id="rId23"/>
    <p:sldId id="291" r:id="rId24"/>
    <p:sldId id="272" r:id="rId25"/>
    <p:sldId id="464" r:id="rId26"/>
    <p:sldId id="465" r:id="rId27"/>
    <p:sldId id="467" r:id="rId28"/>
    <p:sldId id="468" r:id="rId29"/>
    <p:sldId id="469" r:id="rId30"/>
    <p:sldId id="470" r:id="rId31"/>
    <p:sldId id="471" r:id="rId32"/>
    <p:sldId id="472" r:id="rId33"/>
    <p:sldId id="473" r:id="rId34"/>
    <p:sldId id="474" r:id="rId35"/>
    <p:sldId id="303" r:id="rId36"/>
    <p:sldId id="379" r:id="rId37"/>
    <p:sldId id="347" r:id="rId38"/>
    <p:sldId id="346" r:id="rId39"/>
    <p:sldId id="306" r:id="rId40"/>
    <p:sldId id="351" r:id="rId41"/>
    <p:sldId id="380" r:id="rId42"/>
    <p:sldId id="353" r:id="rId43"/>
    <p:sldId id="314" r:id="rId44"/>
    <p:sldId id="354" r:id="rId45"/>
    <p:sldId id="316" r:id="rId46"/>
    <p:sldId id="383" r:id="rId47"/>
    <p:sldId id="317" r:id="rId48"/>
    <p:sldId id="384" r:id="rId49"/>
    <p:sldId id="355" r:id="rId50"/>
    <p:sldId id="494" r:id="rId51"/>
    <p:sldId id="495" r:id="rId52"/>
    <p:sldId id="496" r:id="rId53"/>
    <p:sldId id="497" r:id="rId54"/>
    <p:sldId id="498" r:id="rId55"/>
    <p:sldId id="499" r:id="rId56"/>
    <p:sldId id="500" r:id="rId57"/>
    <p:sldId id="501" r:id="rId58"/>
    <p:sldId id="502" r:id="rId59"/>
    <p:sldId id="505" r:id="rId60"/>
    <p:sldId id="506" r:id="rId61"/>
    <p:sldId id="486" r:id="rId62"/>
    <p:sldId id="343" r:id="rId63"/>
    <p:sldId id="488" r:id="rId64"/>
    <p:sldId id="527" r:id="rId65"/>
    <p:sldId id="487" r:id="rId66"/>
    <p:sldId id="476" r:id="rId67"/>
    <p:sldId id="477" r:id="rId68"/>
    <p:sldId id="478" r:id="rId69"/>
    <p:sldId id="479" r:id="rId70"/>
    <p:sldId id="480" r:id="rId71"/>
    <p:sldId id="481" r:id="rId72"/>
    <p:sldId id="482" r:id="rId73"/>
    <p:sldId id="483" r:id="rId74"/>
    <p:sldId id="484" r:id="rId75"/>
    <p:sldId id="485" r:id="rId76"/>
    <p:sldId id="419" r:id="rId77"/>
    <p:sldId id="529" r:id="rId78"/>
    <p:sldId id="420" r:id="rId79"/>
    <p:sldId id="421" r:id="rId80"/>
    <p:sldId id="570" r:id="rId81"/>
    <p:sldId id="359" r:id="rId82"/>
    <p:sldId id="434" r:id="rId83"/>
    <p:sldId id="532" r:id="rId84"/>
    <p:sldId id="437" r:id="rId85"/>
    <p:sldId id="517" r:id="rId86"/>
    <p:sldId id="439" r:id="rId87"/>
    <p:sldId id="440" r:id="rId88"/>
    <p:sldId id="441" r:id="rId89"/>
    <p:sldId id="445" r:id="rId90"/>
    <p:sldId id="535" r:id="rId91"/>
    <p:sldId id="449" r:id="rId92"/>
    <p:sldId id="536" r:id="rId93"/>
    <p:sldId id="450" r:id="rId94"/>
    <p:sldId id="537" r:id="rId95"/>
    <p:sldId id="539" r:id="rId96"/>
    <p:sldId id="503" r:id="rId97"/>
    <p:sldId id="454" r:id="rId98"/>
    <p:sldId id="520" r:id="rId99"/>
    <p:sldId id="455" r:id="rId100"/>
    <p:sldId id="493" r:id="rId101"/>
    <p:sldId id="460" r:id="rId102"/>
    <p:sldId id="462" r:id="rId103"/>
    <p:sldId id="504" r:id="rId104"/>
    <p:sldId id="463" r:id="rId105"/>
    <p:sldId id="541" r:id="rId106"/>
    <p:sldId id="544" r:id="rId107"/>
    <p:sldId id="545" r:id="rId108"/>
    <p:sldId id="546" r:id="rId109"/>
    <p:sldId id="549" r:id="rId110"/>
    <p:sldId id="552" r:id="rId111"/>
    <p:sldId id="553" r:id="rId112"/>
    <p:sldId id="554" r:id="rId113"/>
    <p:sldId id="562" r:id="rId114"/>
    <p:sldId id="563" r:id="rId115"/>
    <p:sldId id="508" r:id="rId116"/>
    <p:sldId id="522" r:id="rId117"/>
    <p:sldId id="564" r:id="rId118"/>
    <p:sldId id="509" r:id="rId119"/>
    <p:sldId id="565" r:id="rId120"/>
    <p:sldId id="391" r:id="rId121"/>
    <p:sldId id="566" r:id="rId122"/>
    <p:sldId id="567" r:id="rId123"/>
    <p:sldId id="568" r:id="rId124"/>
    <p:sldId id="569" r:id="rId125"/>
    <p:sldId id="510" r:id="rId1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presProps" Target="pres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theme" Target="theme/theme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990F6B-9A20-4AEF-BF60-5AB45D8D89EE}" type="datetimeFigureOut">
              <a:rPr lang="en-US" smtClean="0"/>
              <a:t>4/30/2020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835FA-7FB4-4A47-9223-D6F068E0BADE}" type="slidenum">
              <a:rPr lang="en-US" smtClean="0"/>
              <a:t>‹#›</a:t>
            </a:fld>
            <a:endParaRPr lang="en-US"/>
          </a:p>
        </p:txBody>
      </p:sp>
    </p:spTree>
    <p:extLst>
      <p:ext uri="{BB962C8B-B14F-4D97-AF65-F5344CB8AC3E}">
        <p14:creationId xmlns:p14="http://schemas.microsoft.com/office/powerpoint/2010/main" val="2987459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5E5CCB-195E-C74A-BB28-A15C794C9D52}" type="slidenum">
              <a:rPr lang="en-US" smtClean="0"/>
              <a:t>24</a:t>
            </a:fld>
            <a:endParaRPr lang="en-US"/>
          </a:p>
        </p:txBody>
      </p:sp>
    </p:spTree>
    <p:extLst>
      <p:ext uri="{BB962C8B-B14F-4D97-AF65-F5344CB8AC3E}">
        <p14:creationId xmlns:p14="http://schemas.microsoft.com/office/powerpoint/2010/main" val="11433118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16484-7E83-4C1F-9A37-134BDD797F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2C2707-DBAB-4B08-8C56-9179A8FBFC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9290AE-7651-49A1-AC39-C3FDBA7A6D23}"/>
              </a:ext>
            </a:extLst>
          </p:cNvPr>
          <p:cNvSpPr>
            <a:spLocks noGrp="1"/>
          </p:cNvSpPr>
          <p:nvPr>
            <p:ph type="dt" sz="half" idx="10"/>
          </p:nvPr>
        </p:nvSpPr>
        <p:spPr/>
        <p:txBody>
          <a:bodyPr/>
          <a:lstStyle/>
          <a:p>
            <a:fld id="{3729BA05-A07C-45EE-A5E5-F63A2B3A1EA3}" type="datetimeFigureOut">
              <a:rPr lang="en-US" smtClean="0"/>
              <a:t>4/30/2020</a:t>
            </a:fld>
            <a:endParaRPr lang="en-US"/>
          </a:p>
        </p:txBody>
      </p:sp>
      <p:sp>
        <p:nvSpPr>
          <p:cNvPr id="5" name="Footer Placeholder 4">
            <a:extLst>
              <a:ext uri="{FF2B5EF4-FFF2-40B4-BE49-F238E27FC236}">
                <a16:creationId xmlns:a16="http://schemas.microsoft.com/office/drawing/2014/main" id="{71B9F2C2-5D14-450B-ABDA-CEA5B4B67F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D815C6-1E08-4703-BFAD-D43E952C34F8}"/>
              </a:ext>
            </a:extLst>
          </p:cNvPr>
          <p:cNvSpPr>
            <a:spLocks noGrp="1"/>
          </p:cNvSpPr>
          <p:nvPr>
            <p:ph type="sldNum" sz="quarter" idx="12"/>
          </p:nvPr>
        </p:nvSpPr>
        <p:spPr/>
        <p:txBody>
          <a:bodyPr/>
          <a:lstStyle/>
          <a:p>
            <a:fld id="{0F1D7456-70CC-4AC6-8E8D-261B54CE95E1}" type="slidenum">
              <a:rPr lang="en-US" smtClean="0"/>
              <a:t>‹#›</a:t>
            </a:fld>
            <a:endParaRPr lang="en-US"/>
          </a:p>
        </p:txBody>
      </p:sp>
    </p:spTree>
    <p:extLst>
      <p:ext uri="{BB962C8B-B14F-4D97-AF65-F5344CB8AC3E}">
        <p14:creationId xmlns:p14="http://schemas.microsoft.com/office/powerpoint/2010/main" val="86541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4B7772-7035-4D3F-B801-40553A3FB68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F8AB622-2DA8-4E16-9165-0B79F4617D03}"/>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F6AC7E-18AF-439F-BE3A-30E38C46648A}"/>
              </a:ext>
            </a:extLst>
          </p:cNvPr>
          <p:cNvSpPr>
            <a:spLocks noGrp="1"/>
          </p:cNvSpPr>
          <p:nvPr>
            <p:ph type="dt" sz="half" idx="10"/>
          </p:nvPr>
        </p:nvSpPr>
        <p:spPr/>
        <p:txBody>
          <a:bodyPr/>
          <a:lstStyle/>
          <a:p>
            <a:fld id="{3729BA05-A07C-45EE-A5E5-F63A2B3A1EA3}" type="datetimeFigureOut">
              <a:rPr lang="en-US" smtClean="0"/>
              <a:t>4/30/2020</a:t>
            </a:fld>
            <a:endParaRPr lang="en-US"/>
          </a:p>
        </p:txBody>
      </p:sp>
      <p:sp>
        <p:nvSpPr>
          <p:cNvPr id="5" name="Footer Placeholder 4">
            <a:extLst>
              <a:ext uri="{FF2B5EF4-FFF2-40B4-BE49-F238E27FC236}">
                <a16:creationId xmlns:a16="http://schemas.microsoft.com/office/drawing/2014/main" id="{91464BE2-657A-457F-BB6D-946B17F0E0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C1E693-CC3D-41F8-9178-D41673A10A10}"/>
              </a:ext>
            </a:extLst>
          </p:cNvPr>
          <p:cNvSpPr>
            <a:spLocks noGrp="1"/>
          </p:cNvSpPr>
          <p:nvPr>
            <p:ph type="sldNum" sz="quarter" idx="12"/>
          </p:nvPr>
        </p:nvSpPr>
        <p:spPr/>
        <p:txBody>
          <a:bodyPr/>
          <a:lstStyle/>
          <a:p>
            <a:fld id="{0F1D7456-70CC-4AC6-8E8D-261B54CE95E1}" type="slidenum">
              <a:rPr lang="en-US" smtClean="0"/>
              <a:t>‹#›</a:t>
            </a:fld>
            <a:endParaRPr lang="en-US"/>
          </a:p>
        </p:txBody>
      </p:sp>
    </p:spTree>
    <p:extLst>
      <p:ext uri="{BB962C8B-B14F-4D97-AF65-F5344CB8AC3E}">
        <p14:creationId xmlns:p14="http://schemas.microsoft.com/office/powerpoint/2010/main" val="355948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39F0B9-E364-4F5F-AF11-70DEEA87ADB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A09FF8-B32C-42C9-B239-56E2DBE5F30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35C68B-5F4E-4E35-BC6B-DA09D3A102BE}"/>
              </a:ext>
            </a:extLst>
          </p:cNvPr>
          <p:cNvSpPr>
            <a:spLocks noGrp="1"/>
          </p:cNvSpPr>
          <p:nvPr>
            <p:ph type="dt" sz="half" idx="10"/>
          </p:nvPr>
        </p:nvSpPr>
        <p:spPr/>
        <p:txBody>
          <a:bodyPr/>
          <a:lstStyle/>
          <a:p>
            <a:fld id="{3729BA05-A07C-45EE-A5E5-F63A2B3A1EA3}" type="datetimeFigureOut">
              <a:rPr lang="en-US" smtClean="0"/>
              <a:t>4/30/2020</a:t>
            </a:fld>
            <a:endParaRPr lang="en-US"/>
          </a:p>
        </p:txBody>
      </p:sp>
      <p:sp>
        <p:nvSpPr>
          <p:cNvPr id="5" name="Footer Placeholder 4">
            <a:extLst>
              <a:ext uri="{FF2B5EF4-FFF2-40B4-BE49-F238E27FC236}">
                <a16:creationId xmlns:a16="http://schemas.microsoft.com/office/drawing/2014/main" id="{808B06C7-53FD-4EEC-8EE8-0616F093FF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FC1114-FC4B-471F-BB22-0F33391F7A23}"/>
              </a:ext>
            </a:extLst>
          </p:cNvPr>
          <p:cNvSpPr>
            <a:spLocks noGrp="1"/>
          </p:cNvSpPr>
          <p:nvPr>
            <p:ph type="sldNum" sz="quarter" idx="12"/>
          </p:nvPr>
        </p:nvSpPr>
        <p:spPr/>
        <p:txBody>
          <a:bodyPr/>
          <a:lstStyle/>
          <a:p>
            <a:fld id="{0F1D7456-70CC-4AC6-8E8D-261B54CE95E1}" type="slidenum">
              <a:rPr lang="en-US" smtClean="0"/>
              <a:t>‹#›</a:t>
            </a:fld>
            <a:endParaRPr lang="en-US"/>
          </a:p>
        </p:txBody>
      </p:sp>
    </p:spTree>
    <p:extLst>
      <p:ext uri="{BB962C8B-B14F-4D97-AF65-F5344CB8AC3E}">
        <p14:creationId xmlns:p14="http://schemas.microsoft.com/office/powerpoint/2010/main" val="4849488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609600" y="83890"/>
            <a:ext cx="10972800" cy="1144872"/>
          </a:xfrm>
        </p:spPr>
        <p:txBody>
          <a:bodyPr/>
          <a:lstStyle/>
          <a:p>
            <a:r>
              <a:rPr lang="en-US" dirty="0"/>
              <a:t>Click to edit Master title style</a:t>
            </a:r>
          </a:p>
        </p:txBody>
      </p:sp>
      <p:sp>
        <p:nvSpPr>
          <p:cNvPr id="6"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solidFill>
                  <a:prstClr val="white"/>
                </a:solidFill>
              </a:rPr>
              <a:pPr/>
              <a:t>4/30/2020</a:t>
            </a:fld>
            <a:endParaRPr lang="en-US" dirty="0">
              <a:solidFill>
                <a:prstClr val="white"/>
              </a:solidFill>
            </a:endParaRPr>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7" name="Picture Placeholder 6"/>
          <p:cNvSpPr>
            <a:spLocks noGrp="1"/>
          </p:cNvSpPr>
          <p:nvPr>
            <p:ph type="pic" sz="quarter" idx="13"/>
          </p:nvPr>
        </p:nvSpPr>
        <p:spPr>
          <a:xfrm>
            <a:off x="609600" y="1600201"/>
            <a:ext cx="10972800" cy="1403059"/>
          </a:xfrm>
        </p:spPr>
        <p:txBody>
          <a:bodyPr/>
          <a:lstStyle/>
          <a:p>
            <a:endParaRPr lang="en-IN" dirty="0"/>
          </a:p>
        </p:txBody>
      </p:sp>
      <p:sp>
        <p:nvSpPr>
          <p:cNvPr id="3" name="Content Placeholder 2"/>
          <p:cNvSpPr>
            <a:spLocks noGrp="1"/>
          </p:cNvSpPr>
          <p:nvPr>
            <p:ph sz="quarter" idx="14"/>
          </p:nvPr>
        </p:nvSpPr>
        <p:spPr>
          <a:xfrm>
            <a:off x="609600" y="3262734"/>
            <a:ext cx="10972800" cy="15944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Tree>
    <p:extLst>
      <p:ext uri="{BB962C8B-B14F-4D97-AF65-F5344CB8AC3E}">
        <p14:creationId xmlns:p14="http://schemas.microsoft.com/office/powerpoint/2010/main" val="3923494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125292" y="6172201"/>
            <a:ext cx="11460480" cy="235463"/>
          </a:xfrm>
        </p:spPr>
        <p:txBody>
          <a:bodyPr/>
          <a:lstStyle/>
          <a:p>
            <a:endParaRPr lang="en-US" dirty="0">
              <a:solidFill>
                <a:prstClr val="black"/>
              </a:solidFill>
            </a:endParaRPr>
          </a:p>
        </p:txBody>
      </p:sp>
      <p:sp>
        <p:nvSpPr>
          <p:cNvPr id="9" name="Date Placeholder 3"/>
          <p:cNvSpPr>
            <a:spLocks noGrp="1"/>
          </p:cNvSpPr>
          <p:nvPr>
            <p:ph type="dt" sz="half" idx="10"/>
          </p:nvPr>
        </p:nvSpPr>
        <p:spPr>
          <a:xfrm>
            <a:off x="8447617" y="113072"/>
            <a:ext cx="2844800" cy="182880"/>
          </a:xfrm>
        </p:spPr>
        <p:txBody>
          <a:bodyPr/>
          <a:lstStyle/>
          <a:p>
            <a:fld id="{A9DF6EFB-3F44-496C-A842-1E0B3D3B975A}" type="datetimeFigureOut">
              <a:rPr lang="en-US" smtClean="0">
                <a:solidFill>
                  <a:prstClr val="white"/>
                </a:solidFill>
              </a:rPr>
              <a:pPr/>
              <a:t>4/30/2020</a:t>
            </a:fld>
            <a:endParaRPr lang="en-US" dirty="0">
              <a:solidFill>
                <a:prstClr val="white"/>
              </a:solidFill>
            </a:endParaRPr>
          </a:p>
        </p:txBody>
      </p:sp>
      <p:sp>
        <p:nvSpPr>
          <p:cNvPr id="10" name="Slide Number Placeholder 5"/>
          <p:cNvSpPr>
            <a:spLocks noGrp="1"/>
          </p:cNvSpPr>
          <p:nvPr>
            <p:ph type="sldNum" sz="quarter" idx="12"/>
          </p:nvPr>
        </p:nvSpPr>
        <p:spPr>
          <a:xfrm>
            <a:off x="11292417" y="113072"/>
            <a:ext cx="735711" cy="182880"/>
          </a:xfrm>
        </p:spPr>
        <p:txBody>
          <a:bodyPr/>
          <a:lstStyle/>
          <a:p>
            <a:fld id="{200B2350-5261-4F5C-9DF5-EF0D264FC8D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327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82788-96C6-4710-A761-738347A164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2E2A96-2F8C-430F-9218-0E78ACA72D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BE8D2-6133-4E89-AED0-3AFCDF974149}"/>
              </a:ext>
            </a:extLst>
          </p:cNvPr>
          <p:cNvSpPr>
            <a:spLocks noGrp="1"/>
          </p:cNvSpPr>
          <p:nvPr>
            <p:ph type="dt" sz="half" idx="10"/>
          </p:nvPr>
        </p:nvSpPr>
        <p:spPr/>
        <p:txBody>
          <a:bodyPr/>
          <a:lstStyle/>
          <a:p>
            <a:fld id="{3729BA05-A07C-45EE-A5E5-F63A2B3A1EA3}" type="datetimeFigureOut">
              <a:rPr lang="en-US" smtClean="0"/>
              <a:t>4/30/2020</a:t>
            </a:fld>
            <a:endParaRPr lang="en-US"/>
          </a:p>
        </p:txBody>
      </p:sp>
      <p:sp>
        <p:nvSpPr>
          <p:cNvPr id="5" name="Footer Placeholder 4">
            <a:extLst>
              <a:ext uri="{FF2B5EF4-FFF2-40B4-BE49-F238E27FC236}">
                <a16:creationId xmlns:a16="http://schemas.microsoft.com/office/drawing/2014/main" id="{6F476B13-B49D-4E87-BB8B-471E00D1DDA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47BDEC-B944-4F32-B038-C0F12FA92744}"/>
              </a:ext>
            </a:extLst>
          </p:cNvPr>
          <p:cNvSpPr>
            <a:spLocks noGrp="1"/>
          </p:cNvSpPr>
          <p:nvPr>
            <p:ph type="sldNum" sz="quarter" idx="12"/>
          </p:nvPr>
        </p:nvSpPr>
        <p:spPr/>
        <p:txBody>
          <a:bodyPr/>
          <a:lstStyle/>
          <a:p>
            <a:fld id="{0F1D7456-70CC-4AC6-8E8D-261B54CE95E1}" type="slidenum">
              <a:rPr lang="en-US" smtClean="0"/>
              <a:t>‹#›</a:t>
            </a:fld>
            <a:endParaRPr lang="en-US"/>
          </a:p>
        </p:txBody>
      </p:sp>
    </p:spTree>
    <p:extLst>
      <p:ext uri="{BB962C8B-B14F-4D97-AF65-F5344CB8AC3E}">
        <p14:creationId xmlns:p14="http://schemas.microsoft.com/office/powerpoint/2010/main" val="2575624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DF631-D6FA-48A6-A7F1-21E0B011C9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56217A-A1F7-45CB-BB8B-BD0BCF5150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AD2AC05-FAFA-4F82-BCFC-4B5A105A750F}"/>
              </a:ext>
            </a:extLst>
          </p:cNvPr>
          <p:cNvSpPr>
            <a:spLocks noGrp="1"/>
          </p:cNvSpPr>
          <p:nvPr>
            <p:ph type="dt" sz="half" idx="10"/>
          </p:nvPr>
        </p:nvSpPr>
        <p:spPr/>
        <p:txBody>
          <a:bodyPr/>
          <a:lstStyle/>
          <a:p>
            <a:fld id="{3729BA05-A07C-45EE-A5E5-F63A2B3A1EA3}" type="datetimeFigureOut">
              <a:rPr lang="en-US" smtClean="0"/>
              <a:t>4/30/2020</a:t>
            </a:fld>
            <a:endParaRPr lang="en-US"/>
          </a:p>
        </p:txBody>
      </p:sp>
      <p:sp>
        <p:nvSpPr>
          <p:cNvPr id="5" name="Footer Placeholder 4">
            <a:extLst>
              <a:ext uri="{FF2B5EF4-FFF2-40B4-BE49-F238E27FC236}">
                <a16:creationId xmlns:a16="http://schemas.microsoft.com/office/drawing/2014/main" id="{CE09A5FD-765B-4B97-A885-134F36A17B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FF340-DC91-439C-99D4-EB25E7EBE247}"/>
              </a:ext>
            </a:extLst>
          </p:cNvPr>
          <p:cNvSpPr>
            <a:spLocks noGrp="1"/>
          </p:cNvSpPr>
          <p:nvPr>
            <p:ph type="sldNum" sz="quarter" idx="12"/>
          </p:nvPr>
        </p:nvSpPr>
        <p:spPr/>
        <p:txBody>
          <a:bodyPr/>
          <a:lstStyle/>
          <a:p>
            <a:fld id="{0F1D7456-70CC-4AC6-8E8D-261B54CE95E1}" type="slidenum">
              <a:rPr lang="en-US" smtClean="0"/>
              <a:t>‹#›</a:t>
            </a:fld>
            <a:endParaRPr lang="en-US"/>
          </a:p>
        </p:txBody>
      </p:sp>
    </p:spTree>
    <p:extLst>
      <p:ext uri="{BB962C8B-B14F-4D97-AF65-F5344CB8AC3E}">
        <p14:creationId xmlns:p14="http://schemas.microsoft.com/office/powerpoint/2010/main" val="15559711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6898C-DE08-4ADE-A5F1-A809408CAC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3A1BA5F-6AD6-4FB6-9AD7-DE507A8EB70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E6E21-52CD-46B5-8204-C957CB05B87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9820FE-00A8-4AAF-B3A6-119FC035132D}"/>
              </a:ext>
            </a:extLst>
          </p:cNvPr>
          <p:cNvSpPr>
            <a:spLocks noGrp="1"/>
          </p:cNvSpPr>
          <p:nvPr>
            <p:ph type="dt" sz="half" idx="10"/>
          </p:nvPr>
        </p:nvSpPr>
        <p:spPr/>
        <p:txBody>
          <a:bodyPr/>
          <a:lstStyle/>
          <a:p>
            <a:fld id="{3729BA05-A07C-45EE-A5E5-F63A2B3A1EA3}" type="datetimeFigureOut">
              <a:rPr lang="en-US" smtClean="0"/>
              <a:t>4/30/2020</a:t>
            </a:fld>
            <a:endParaRPr lang="en-US"/>
          </a:p>
        </p:txBody>
      </p:sp>
      <p:sp>
        <p:nvSpPr>
          <p:cNvPr id="6" name="Footer Placeholder 5">
            <a:extLst>
              <a:ext uri="{FF2B5EF4-FFF2-40B4-BE49-F238E27FC236}">
                <a16:creationId xmlns:a16="http://schemas.microsoft.com/office/drawing/2014/main" id="{5745B235-8547-4600-A5DB-31D5DB4B52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DFE13F-ADB5-47B3-B4AB-8E40BF02B7F0}"/>
              </a:ext>
            </a:extLst>
          </p:cNvPr>
          <p:cNvSpPr>
            <a:spLocks noGrp="1"/>
          </p:cNvSpPr>
          <p:nvPr>
            <p:ph type="sldNum" sz="quarter" idx="12"/>
          </p:nvPr>
        </p:nvSpPr>
        <p:spPr/>
        <p:txBody>
          <a:bodyPr/>
          <a:lstStyle/>
          <a:p>
            <a:fld id="{0F1D7456-70CC-4AC6-8E8D-261B54CE95E1}" type="slidenum">
              <a:rPr lang="en-US" smtClean="0"/>
              <a:t>‹#›</a:t>
            </a:fld>
            <a:endParaRPr lang="en-US"/>
          </a:p>
        </p:txBody>
      </p:sp>
    </p:spTree>
    <p:extLst>
      <p:ext uri="{BB962C8B-B14F-4D97-AF65-F5344CB8AC3E}">
        <p14:creationId xmlns:p14="http://schemas.microsoft.com/office/powerpoint/2010/main" val="356318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4571A-AFB6-4E7D-B180-AAAB50A4AD5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9286EE9-4961-46E5-B0D4-FB145A6E0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219017D-FFDE-41EB-980F-3296D81A137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6AD4DE1-B2B2-4977-8710-2C3345CB4B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E6F91E5-B67F-48BA-AAAE-6DF2AB4D91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404F9F-5D85-402D-992A-8B1EC0A780C0}"/>
              </a:ext>
            </a:extLst>
          </p:cNvPr>
          <p:cNvSpPr>
            <a:spLocks noGrp="1"/>
          </p:cNvSpPr>
          <p:nvPr>
            <p:ph type="dt" sz="half" idx="10"/>
          </p:nvPr>
        </p:nvSpPr>
        <p:spPr/>
        <p:txBody>
          <a:bodyPr/>
          <a:lstStyle/>
          <a:p>
            <a:fld id="{3729BA05-A07C-45EE-A5E5-F63A2B3A1EA3}" type="datetimeFigureOut">
              <a:rPr lang="en-US" smtClean="0"/>
              <a:t>4/30/2020</a:t>
            </a:fld>
            <a:endParaRPr lang="en-US"/>
          </a:p>
        </p:txBody>
      </p:sp>
      <p:sp>
        <p:nvSpPr>
          <p:cNvPr id="8" name="Footer Placeholder 7">
            <a:extLst>
              <a:ext uri="{FF2B5EF4-FFF2-40B4-BE49-F238E27FC236}">
                <a16:creationId xmlns:a16="http://schemas.microsoft.com/office/drawing/2014/main" id="{8C9E7A73-9005-4FD6-8C21-F48F03FEC54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A5A9BD-6795-4D16-9CB4-250DF6E2E626}"/>
              </a:ext>
            </a:extLst>
          </p:cNvPr>
          <p:cNvSpPr>
            <a:spLocks noGrp="1"/>
          </p:cNvSpPr>
          <p:nvPr>
            <p:ph type="sldNum" sz="quarter" idx="12"/>
          </p:nvPr>
        </p:nvSpPr>
        <p:spPr/>
        <p:txBody>
          <a:bodyPr/>
          <a:lstStyle/>
          <a:p>
            <a:fld id="{0F1D7456-70CC-4AC6-8E8D-261B54CE95E1}" type="slidenum">
              <a:rPr lang="en-US" smtClean="0"/>
              <a:t>‹#›</a:t>
            </a:fld>
            <a:endParaRPr lang="en-US"/>
          </a:p>
        </p:txBody>
      </p:sp>
    </p:spTree>
    <p:extLst>
      <p:ext uri="{BB962C8B-B14F-4D97-AF65-F5344CB8AC3E}">
        <p14:creationId xmlns:p14="http://schemas.microsoft.com/office/powerpoint/2010/main" val="3269627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15B0D-2A85-4DD6-9A09-9C864AF63B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EA7F14-AD1F-402E-8449-FF580DBB2854}"/>
              </a:ext>
            </a:extLst>
          </p:cNvPr>
          <p:cNvSpPr>
            <a:spLocks noGrp="1"/>
          </p:cNvSpPr>
          <p:nvPr>
            <p:ph type="dt" sz="half" idx="10"/>
          </p:nvPr>
        </p:nvSpPr>
        <p:spPr/>
        <p:txBody>
          <a:bodyPr/>
          <a:lstStyle/>
          <a:p>
            <a:fld id="{3729BA05-A07C-45EE-A5E5-F63A2B3A1EA3}" type="datetimeFigureOut">
              <a:rPr lang="en-US" smtClean="0"/>
              <a:t>4/30/2020</a:t>
            </a:fld>
            <a:endParaRPr lang="en-US"/>
          </a:p>
        </p:txBody>
      </p:sp>
      <p:sp>
        <p:nvSpPr>
          <p:cNvPr id="4" name="Footer Placeholder 3">
            <a:extLst>
              <a:ext uri="{FF2B5EF4-FFF2-40B4-BE49-F238E27FC236}">
                <a16:creationId xmlns:a16="http://schemas.microsoft.com/office/drawing/2014/main" id="{A7B924D0-3BE2-49B4-93D3-683A45F060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50B987-C568-4392-BE36-BEA9575F6DB7}"/>
              </a:ext>
            </a:extLst>
          </p:cNvPr>
          <p:cNvSpPr>
            <a:spLocks noGrp="1"/>
          </p:cNvSpPr>
          <p:nvPr>
            <p:ph type="sldNum" sz="quarter" idx="12"/>
          </p:nvPr>
        </p:nvSpPr>
        <p:spPr/>
        <p:txBody>
          <a:bodyPr/>
          <a:lstStyle/>
          <a:p>
            <a:fld id="{0F1D7456-70CC-4AC6-8E8D-261B54CE95E1}" type="slidenum">
              <a:rPr lang="en-US" smtClean="0"/>
              <a:t>‹#›</a:t>
            </a:fld>
            <a:endParaRPr lang="en-US"/>
          </a:p>
        </p:txBody>
      </p:sp>
    </p:spTree>
    <p:extLst>
      <p:ext uri="{BB962C8B-B14F-4D97-AF65-F5344CB8AC3E}">
        <p14:creationId xmlns:p14="http://schemas.microsoft.com/office/powerpoint/2010/main" val="2862001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A557EF-CFB8-45F2-85BE-37DDFA1BBD1D}"/>
              </a:ext>
            </a:extLst>
          </p:cNvPr>
          <p:cNvSpPr>
            <a:spLocks noGrp="1"/>
          </p:cNvSpPr>
          <p:nvPr>
            <p:ph type="dt" sz="half" idx="10"/>
          </p:nvPr>
        </p:nvSpPr>
        <p:spPr/>
        <p:txBody>
          <a:bodyPr/>
          <a:lstStyle/>
          <a:p>
            <a:fld id="{3729BA05-A07C-45EE-A5E5-F63A2B3A1EA3}" type="datetimeFigureOut">
              <a:rPr lang="en-US" smtClean="0"/>
              <a:t>4/30/2020</a:t>
            </a:fld>
            <a:endParaRPr lang="en-US"/>
          </a:p>
        </p:txBody>
      </p:sp>
      <p:sp>
        <p:nvSpPr>
          <p:cNvPr id="3" name="Footer Placeholder 2">
            <a:extLst>
              <a:ext uri="{FF2B5EF4-FFF2-40B4-BE49-F238E27FC236}">
                <a16:creationId xmlns:a16="http://schemas.microsoft.com/office/drawing/2014/main" id="{C563DC4A-C94A-4EBC-BDAA-079772BAE69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5DBD4F-1982-4B66-ABF2-DC897B303ADE}"/>
              </a:ext>
            </a:extLst>
          </p:cNvPr>
          <p:cNvSpPr>
            <a:spLocks noGrp="1"/>
          </p:cNvSpPr>
          <p:nvPr>
            <p:ph type="sldNum" sz="quarter" idx="12"/>
          </p:nvPr>
        </p:nvSpPr>
        <p:spPr/>
        <p:txBody>
          <a:bodyPr/>
          <a:lstStyle/>
          <a:p>
            <a:fld id="{0F1D7456-70CC-4AC6-8E8D-261B54CE95E1}" type="slidenum">
              <a:rPr lang="en-US" smtClean="0"/>
              <a:t>‹#›</a:t>
            </a:fld>
            <a:endParaRPr lang="en-US"/>
          </a:p>
        </p:txBody>
      </p:sp>
    </p:spTree>
    <p:extLst>
      <p:ext uri="{BB962C8B-B14F-4D97-AF65-F5344CB8AC3E}">
        <p14:creationId xmlns:p14="http://schemas.microsoft.com/office/powerpoint/2010/main" val="37203525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BAC3B-B056-434F-87C2-1ACD752D3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A8DB67D-E58A-4C8C-94B5-D0E917A5E2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A0FAEE9-1F66-4ADE-9484-AE2C30A5E3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488A76-457E-429E-9582-DDB27BCE36A9}"/>
              </a:ext>
            </a:extLst>
          </p:cNvPr>
          <p:cNvSpPr>
            <a:spLocks noGrp="1"/>
          </p:cNvSpPr>
          <p:nvPr>
            <p:ph type="dt" sz="half" idx="10"/>
          </p:nvPr>
        </p:nvSpPr>
        <p:spPr/>
        <p:txBody>
          <a:bodyPr/>
          <a:lstStyle/>
          <a:p>
            <a:fld id="{3729BA05-A07C-45EE-A5E5-F63A2B3A1EA3}" type="datetimeFigureOut">
              <a:rPr lang="en-US" smtClean="0"/>
              <a:t>4/30/2020</a:t>
            </a:fld>
            <a:endParaRPr lang="en-US"/>
          </a:p>
        </p:txBody>
      </p:sp>
      <p:sp>
        <p:nvSpPr>
          <p:cNvPr id="6" name="Footer Placeholder 5">
            <a:extLst>
              <a:ext uri="{FF2B5EF4-FFF2-40B4-BE49-F238E27FC236}">
                <a16:creationId xmlns:a16="http://schemas.microsoft.com/office/drawing/2014/main" id="{ED4F7BF5-DF62-423B-933F-89F6F2515E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313EA17-A4FD-4939-A66B-5E2FEB731909}"/>
              </a:ext>
            </a:extLst>
          </p:cNvPr>
          <p:cNvSpPr>
            <a:spLocks noGrp="1"/>
          </p:cNvSpPr>
          <p:nvPr>
            <p:ph type="sldNum" sz="quarter" idx="12"/>
          </p:nvPr>
        </p:nvSpPr>
        <p:spPr/>
        <p:txBody>
          <a:bodyPr/>
          <a:lstStyle/>
          <a:p>
            <a:fld id="{0F1D7456-70CC-4AC6-8E8D-261B54CE95E1}" type="slidenum">
              <a:rPr lang="en-US" smtClean="0"/>
              <a:t>‹#›</a:t>
            </a:fld>
            <a:endParaRPr lang="en-US"/>
          </a:p>
        </p:txBody>
      </p:sp>
    </p:spTree>
    <p:extLst>
      <p:ext uri="{BB962C8B-B14F-4D97-AF65-F5344CB8AC3E}">
        <p14:creationId xmlns:p14="http://schemas.microsoft.com/office/powerpoint/2010/main" val="3160676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5E4EFF-A7F0-41A5-B5D1-0026157E25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F3EB76F-4D05-456D-AB1E-6FFED2C6B1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8A83A0-263C-42E0-BFD3-1D2C6ECB46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4407DDE-C4CF-42EA-9258-062E7429FFBA}"/>
              </a:ext>
            </a:extLst>
          </p:cNvPr>
          <p:cNvSpPr>
            <a:spLocks noGrp="1"/>
          </p:cNvSpPr>
          <p:nvPr>
            <p:ph type="dt" sz="half" idx="10"/>
          </p:nvPr>
        </p:nvSpPr>
        <p:spPr/>
        <p:txBody>
          <a:bodyPr/>
          <a:lstStyle/>
          <a:p>
            <a:fld id="{3729BA05-A07C-45EE-A5E5-F63A2B3A1EA3}" type="datetimeFigureOut">
              <a:rPr lang="en-US" smtClean="0"/>
              <a:t>4/30/2020</a:t>
            </a:fld>
            <a:endParaRPr lang="en-US"/>
          </a:p>
        </p:txBody>
      </p:sp>
      <p:sp>
        <p:nvSpPr>
          <p:cNvPr id="6" name="Footer Placeholder 5">
            <a:extLst>
              <a:ext uri="{FF2B5EF4-FFF2-40B4-BE49-F238E27FC236}">
                <a16:creationId xmlns:a16="http://schemas.microsoft.com/office/drawing/2014/main" id="{F002AE5A-6609-4EB1-8FA1-B272CBD9349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01038C-57EC-40D6-BAE1-18646264E0E0}"/>
              </a:ext>
            </a:extLst>
          </p:cNvPr>
          <p:cNvSpPr>
            <a:spLocks noGrp="1"/>
          </p:cNvSpPr>
          <p:nvPr>
            <p:ph type="sldNum" sz="quarter" idx="12"/>
          </p:nvPr>
        </p:nvSpPr>
        <p:spPr/>
        <p:txBody>
          <a:bodyPr/>
          <a:lstStyle/>
          <a:p>
            <a:fld id="{0F1D7456-70CC-4AC6-8E8D-261B54CE95E1}" type="slidenum">
              <a:rPr lang="en-US" smtClean="0"/>
              <a:t>‹#›</a:t>
            </a:fld>
            <a:endParaRPr lang="en-US"/>
          </a:p>
        </p:txBody>
      </p:sp>
    </p:spTree>
    <p:extLst>
      <p:ext uri="{BB962C8B-B14F-4D97-AF65-F5344CB8AC3E}">
        <p14:creationId xmlns:p14="http://schemas.microsoft.com/office/powerpoint/2010/main" val="1773722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B813793-C7A4-4BC4-918C-81A10BBD86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B7DA6FC-9AC2-4D58-9A9A-F8E2B89150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281791-9F7C-478E-AB8A-A3ED4711DCA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29BA05-A07C-45EE-A5E5-F63A2B3A1EA3}" type="datetimeFigureOut">
              <a:rPr lang="en-US" smtClean="0"/>
              <a:t>4/30/2020</a:t>
            </a:fld>
            <a:endParaRPr lang="en-US"/>
          </a:p>
        </p:txBody>
      </p:sp>
      <p:sp>
        <p:nvSpPr>
          <p:cNvPr id="5" name="Footer Placeholder 4">
            <a:extLst>
              <a:ext uri="{FF2B5EF4-FFF2-40B4-BE49-F238E27FC236}">
                <a16:creationId xmlns:a16="http://schemas.microsoft.com/office/drawing/2014/main" id="{B429DF7B-E04E-44E2-9CBF-DC83192B99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7C4696-5B56-46C9-8052-1AF9ECF37A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1D7456-70CC-4AC6-8E8D-261B54CE95E1}" type="slidenum">
              <a:rPr lang="en-US" smtClean="0"/>
              <a:t>‹#›</a:t>
            </a:fld>
            <a:endParaRPr lang="en-US"/>
          </a:p>
        </p:txBody>
      </p:sp>
    </p:spTree>
    <p:extLst>
      <p:ext uri="{BB962C8B-B14F-4D97-AF65-F5344CB8AC3E}">
        <p14:creationId xmlns:p14="http://schemas.microsoft.com/office/powerpoint/2010/main" val="1345280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Structure of the Skeletal Muscle Fiber</a:t>
            </a:r>
          </a:p>
        </p:txBody>
      </p:sp>
      <p:sp>
        <p:nvSpPr>
          <p:cNvPr id="3" name="Content Placeholder 2"/>
          <p:cNvSpPr>
            <a:spLocks noGrp="1"/>
          </p:cNvSpPr>
          <p:nvPr>
            <p:ph idx="1"/>
          </p:nvPr>
        </p:nvSpPr>
        <p:spPr/>
        <p:txBody>
          <a:bodyPr/>
          <a:lstStyle/>
          <a:p>
            <a:r>
              <a:rPr lang="en-US" sz="2600" dirty="0"/>
              <a:t>The </a:t>
            </a:r>
            <a:r>
              <a:rPr lang="en-US" sz="2600" b="1" dirty="0"/>
              <a:t>myofibrils</a:t>
            </a:r>
            <a:r>
              <a:rPr lang="en-US" sz="2600" dirty="0"/>
              <a:t>, the most </a:t>
            </a:r>
            <a:r>
              <a:rPr lang="en-US" sz="2600" u="sng" dirty="0"/>
              <a:t>abundant</a:t>
            </a:r>
            <a:r>
              <a:rPr lang="en-US" sz="2600" dirty="0"/>
              <a:t> organelle, are made up of mostly </a:t>
            </a:r>
            <a:r>
              <a:rPr lang="en-US" sz="2600" i="1" dirty="0"/>
              <a:t>contractile</a:t>
            </a:r>
            <a:r>
              <a:rPr lang="en-US" sz="2600" dirty="0"/>
              <a:t> </a:t>
            </a:r>
            <a:r>
              <a:rPr lang="en-US" sz="2600" i="1" dirty="0"/>
              <a:t>proteins</a:t>
            </a:r>
            <a:endParaRPr lang="en-US" sz="2600" dirty="0"/>
          </a:p>
          <a:p>
            <a:r>
              <a:rPr lang="en-US" sz="2600" dirty="0"/>
              <a:t>The </a:t>
            </a:r>
            <a:r>
              <a:rPr lang="en-US" sz="2600" b="1" dirty="0"/>
              <a:t>sarcoplasmic</a:t>
            </a:r>
            <a:r>
              <a:rPr lang="en-US" sz="2600" dirty="0"/>
              <a:t> </a:t>
            </a:r>
            <a:br>
              <a:rPr lang="en-US" sz="2600" dirty="0"/>
            </a:br>
            <a:r>
              <a:rPr lang="en-US" sz="2600" b="1" dirty="0"/>
              <a:t>reticulum</a:t>
            </a:r>
            <a:r>
              <a:rPr lang="en-US" sz="2600" dirty="0"/>
              <a:t> (</a:t>
            </a:r>
            <a:r>
              <a:rPr lang="en-US" sz="2600" b="1" dirty="0"/>
              <a:t>SR</a:t>
            </a:r>
            <a:r>
              <a:rPr lang="en-US" sz="2600" dirty="0"/>
              <a:t>) surrounds </a:t>
            </a:r>
            <a:br>
              <a:rPr lang="en-US" sz="2600" dirty="0"/>
            </a:br>
            <a:r>
              <a:rPr lang="en-US" sz="2600" dirty="0"/>
              <a:t>the myofibrils and stores </a:t>
            </a:r>
            <a:br>
              <a:rPr lang="en-US" sz="2600" dirty="0"/>
            </a:br>
            <a:r>
              <a:rPr lang="en-US" sz="2600" dirty="0"/>
              <a:t>and releases </a:t>
            </a:r>
            <a:r>
              <a:rPr lang="en-US" sz="2600" b="1" dirty="0"/>
              <a:t>calcium</a:t>
            </a:r>
            <a:r>
              <a:rPr lang="en-US" sz="2600" dirty="0"/>
              <a:t> </a:t>
            </a:r>
            <a:r>
              <a:rPr lang="en-US" sz="2600" b="1" dirty="0"/>
              <a:t>ions,</a:t>
            </a:r>
          </a:p>
          <a:p>
            <a:pPr marL="0" indent="0">
              <a:buNone/>
            </a:pPr>
            <a:r>
              <a:rPr lang="en-US" sz="2600" dirty="0"/>
              <a:t>activities vital to muscle</a:t>
            </a:r>
          </a:p>
          <a:p>
            <a:pPr marL="0" indent="0">
              <a:buNone/>
            </a:pPr>
            <a:r>
              <a:rPr lang="en-US" sz="2600" dirty="0"/>
              <a:t>contraction and relaxation                                                           </a:t>
            </a:r>
          </a:p>
        </p:txBody>
      </p:sp>
      <p:sp>
        <p:nvSpPr>
          <p:cNvPr id="5" name="Footer Placeholder 4"/>
          <p:cNvSpPr>
            <a:spLocks noGrp="1"/>
          </p:cNvSpPr>
          <p:nvPr>
            <p:ph type="ftr" sz="quarter" idx="11"/>
          </p:nvPr>
        </p:nvSpPr>
        <p:spPr/>
        <p:txBody>
          <a:bodyPr/>
          <a:lstStyle/>
          <a:p>
            <a:r>
              <a:rPr lang="en-US"/>
              <a:t>© 2016 Pearson Education, Inc.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2855554"/>
            <a:ext cx="4388873" cy="229148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Sources of Energy for Muscle Contraction</a:t>
            </a:r>
            <a:endParaRPr lang="en-US" dirty="0"/>
          </a:p>
        </p:txBody>
      </p:sp>
      <p:sp>
        <p:nvSpPr>
          <p:cNvPr id="3" name="Content Placeholder 2"/>
          <p:cNvSpPr>
            <a:spLocks noGrp="1"/>
          </p:cNvSpPr>
          <p:nvPr>
            <p:ph idx="1"/>
          </p:nvPr>
        </p:nvSpPr>
        <p:spPr/>
        <p:txBody>
          <a:bodyPr/>
          <a:lstStyle/>
          <a:p>
            <a:r>
              <a:rPr lang="en-US" dirty="0"/>
              <a:t>The required ATP is generated by:</a:t>
            </a:r>
          </a:p>
          <a:p>
            <a:pPr lvl="1"/>
            <a:r>
              <a:rPr lang="en-US" dirty="0"/>
              <a:t>Immediate cytosolic reactions </a:t>
            </a:r>
          </a:p>
          <a:p>
            <a:pPr lvl="1"/>
            <a:r>
              <a:rPr lang="en-US" b="1" dirty="0"/>
              <a:t>Glycolytic</a:t>
            </a:r>
            <a:r>
              <a:rPr lang="en-US" dirty="0"/>
              <a:t> </a:t>
            </a:r>
            <a:r>
              <a:rPr lang="en-US" b="1" dirty="0"/>
              <a:t>catabolism</a:t>
            </a:r>
            <a:r>
              <a:rPr lang="en-US" dirty="0"/>
              <a:t> in the </a:t>
            </a:r>
            <a:r>
              <a:rPr lang="en-US" i="1" dirty="0"/>
              <a:t>cytosol</a:t>
            </a:r>
            <a:r>
              <a:rPr lang="en-US" dirty="0"/>
              <a:t> </a:t>
            </a:r>
          </a:p>
          <a:p>
            <a:pPr lvl="1"/>
            <a:r>
              <a:rPr lang="en-US" b="1" dirty="0"/>
              <a:t>Oxidative</a:t>
            </a:r>
            <a:r>
              <a:rPr lang="en-US" dirty="0"/>
              <a:t> </a:t>
            </a:r>
            <a:r>
              <a:rPr lang="en-US" b="1" dirty="0"/>
              <a:t>catabolism</a:t>
            </a:r>
            <a:r>
              <a:rPr lang="en-US" dirty="0"/>
              <a:t> in the </a:t>
            </a:r>
            <a:r>
              <a:rPr lang="en-US" i="1" dirty="0"/>
              <a:t>mitochondria</a:t>
            </a:r>
            <a:r>
              <a:rPr lang="en-US" dirty="0"/>
              <a:t> </a:t>
            </a:r>
          </a:p>
          <a:p>
            <a:pPr lvl="1"/>
            <a:r>
              <a:rPr lang="en-US" i="1" dirty="0"/>
              <a:t>All</a:t>
            </a:r>
            <a:r>
              <a:rPr lang="en-US" dirty="0"/>
              <a:t> </a:t>
            </a:r>
            <a:r>
              <a:rPr lang="en-US" i="1" dirty="0"/>
              <a:t>three</a:t>
            </a:r>
            <a:r>
              <a:rPr lang="en-US" dirty="0"/>
              <a:t> </a:t>
            </a:r>
            <a:r>
              <a:rPr lang="en-US" i="1" dirty="0"/>
              <a:t>processes</a:t>
            </a:r>
            <a:r>
              <a:rPr lang="en-US" dirty="0"/>
              <a:t> may occur </a:t>
            </a:r>
            <a:r>
              <a:rPr lang="en-US" u="sng" dirty="0"/>
              <a:t>simultaneously</a:t>
            </a:r>
            <a:r>
              <a:rPr lang="en-US" dirty="0"/>
              <a:t> in muscle fibers during contractions, but they are used in </a:t>
            </a:r>
            <a:r>
              <a:rPr lang="en-US" i="1" dirty="0"/>
              <a:t>different</a:t>
            </a:r>
            <a:r>
              <a:rPr lang="en-US" dirty="0"/>
              <a:t> </a:t>
            </a:r>
            <a:r>
              <a:rPr lang="en-US" i="1" dirty="0"/>
              <a:t>proportions</a:t>
            </a:r>
            <a:r>
              <a:rPr lang="en-US" dirty="0"/>
              <a:t>, depending on the resources and needs of the cells</a:t>
            </a:r>
          </a:p>
        </p:txBody>
      </p:sp>
      <p:sp>
        <p:nvSpPr>
          <p:cNvPr id="5" name="Footer Placeholder 4"/>
          <p:cNvSpPr>
            <a:spLocks noGrp="1"/>
          </p:cNvSpPr>
          <p:nvPr>
            <p:ph type="ftr" sz="quarter" idx="11"/>
          </p:nvPr>
        </p:nvSpPr>
        <p:spPr/>
        <p:txBody>
          <a:bodyPr/>
          <a:lstStyle/>
          <a:p>
            <a:r>
              <a:rPr lang="en-US"/>
              <a:t>© 2016 Pearson Education, Inc.</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Tanning and a </a:t>
            </a:r>
            <a:br>
              <a:rPr lang="en-US" dirty="0"/>
            </a:br>
            <a:r>
              <a:rPr lang="en-US" dirty="0"/>
              <a:t>“Healthy Tan”</a:t>
            </a:r>
          </a:p>
        </p:txBody>
      </p:sp>
      <p:sp>
        <p:nvSpPr>
          <p:cNvPr id="5" name="Content Placeholder 4"/>
          <p:cNvSpPr>
            <a:spLocks noGrp="1"/>
          </p:cNvSpPr>
          <p:nvPr>
            <p:ph idx="1"/>
          </p:nvPr>
        </p:nvSpPr>
        <p:spPr/>
        <p:txBody>
          <a:bodyPr>
            <a:normAutofit fontScale="92500" lnSpcReduction="20000"/>
          </a:bodyPr>
          <a:lstStyle/>
          <a:p>
            <a:r>
              <a:rPr lang="en-US" dirty="0"/>
              <a:t>Tanning – $5-billion-a-year business in United States alone; number of salons has soared from 10,000 to 50,000 in last decade; promotes notion of “healthy tan”</a:t>
            </a:r>
          </a:p>
          <a:p>
            <a:r>
              <a:rPr lang="en-US" dirty="0"/>
              <a:t>THERE IS </a:t>
            </a:r>
            <a:r>
              <a:rPr lang="en-US" u="sng" dirty="0"/>
              <a:t>NO</a:t>
            </a:r>
            <a:r>
              <a:rPr lang="en-US" dirty="0"/>
              <a:t> </a:t>
            </a:r>
            <a:r>
              <a:rPr lang="en-US" u="sng" dirty="0"/>
              <a:t>SUCH</a:t>
            </a:r>
            <a:r>
              <a:rPr lang="en-US" dirty="0"/>
              <a:t> </a:t>
            </a:r>
            <a:r>
              <a:rPr lang="en-US" u="sng" dirty="0"/>
              <a:t>THING</a:t>
            </a:r>
            <a:r>
              <a:rPr lang="en-US" dirty="0"/>
              <a:t> AS A HEALTHY TAN!</a:t>
            </a:r>
          </a:p>
          <a:p>
            <a:r>
              <a:rPr lang="en-US" dirty="0"/>
              <a:t>Two types of UV rays reach earth’s surface, UVA and UVB; (UVA rays are linked with tanning and UVB rays associated with producing sunburn)</a:t>
            </a:r>
          </a:p>
          <a:p>
            <a:r>
              <a:rPr lang="en-US" dirty="0"/>
              <a:t>Mechanism of increased melanin production is the same for BOTH types of rays-oxidative damage to existing melanin and DNA damage to melanocytes that can lead to skin cancer; UVA </a:t>
            </a:r>
            <a:r>
              <a:rPr lang="en-US" i="1" dirty="0"/>
              <a:t>ages</a:t>
            </a:r>
            <a:r>
              <a:rPr lang="en-US" dirty="0"/>
              <a:t> </a:t>
            </a:r>
            <a:r>
              <a:rPr lang="en-US" i="1" dirty="0"/>
              <a:t>skin</a:t>
            </a:r>
            <a:r>
              <a:rPr lang="en-US" dirty="0"/>
              <a:t> at a </a:t>
            </a:r>
            <a:r>
              <a:rPr lang="en-US" u="sng" dirty="0"/>
              <a:t>much</a:t>
            </a:r>
            <a:r>
              <a:rPr lang="en-US" dirty="0"/>
              <a:t> </a:t>
            </a:r>
            <a:r>
              <a:rPr lang="en-US" i="1" dirty="0"/>
              <a:t>faster</a:t>
            </a:r>
            <a:r>
              <a:rPr lang="en-US" dirty="0"/>
              <a:t> </a:t>
            </a:r>
            <a:r>
              <a:rPr lang="en-US" i="1" dirty="0"/>
              <a:t>rate</a:t>
            </a:r>
          </a:p>
          <a:p>
            <a:r>
              <a:rPr lang="en-US" dirty="0"/>
              <a:t>ANY amount of tanning </a:t>
            </a:r>
            <a:r>
              <a:rPr lang="en-US" i="1" dirty="0"/>
              <a:t>damages</a:t>
            </a:r>
            <a:r>
              <a:rPr lang="en-US" dirty="0"/>
              <a:t> </a:t>
            </a:r>
            <a:r>
              <a:rPr lang="en-US" i="1" dirty="0"/>
              <a:t>melanocytes</a:t>
            </a:r>
            <a:r>
              <a:rPr lang="en-US" dirty="0"/>
              <a:t> </a:t>
            </a:r>
            <a:r>
              <a:rPr lang="en-US" i="1" dirty="0"/>
              <a:t>and</a:t>
            </a:r>
            <a:r>
              <a:rPr lang="en-US" dirty="0"/>
              <a:t> </a:t>
            </a:r>
            <a:r>
              <a:rPr lang="en-US" i="1" dirty="0"/>
              <a:t>other</a:t>
            </a:r>
            <a:r>
              <a:rPr lang="en-US" dirty="0"/>
              <a:t> </a:t>
            </a:r>
            <a:r>
              <a:rPr lang="en-US" i="1" dirty="0"/>
              <a:t>skin</a:t>
            </a:r>
            <a:r>
              <a:rPr lang="en-US" dirty="0"/>
              <a:t> </a:t>
            </a:r>
            <a:r>
              <a:rPr lang="en-US" i="1" dirty="0"/>
              <a:t>elements</a:t>
            </a:r>
            <a:r>
              <a:rPr lang="en-US" dirty="0"/>
              <a:t>, </a:t>
            </a:r>
            <a:r>
              <a:rPr lang="en-US" i="1" dirty="0"/>
              <a:t>ages</a:t>
            </a:r>
            <a:r>
              <a:rPr lang="en-US" dirty="0"/>
              <a:t> </a:t>
            </a:r>
            <a:r>
              <a:rPr lang="en-US" i="1" dirty="0"/>
              <a:t>skin</a:t>
            </a:r>
            <a:r>
              <a:rPr lang="en-US" dirty="0"/>
              <a:t> </a:t>
            </a:r>
            <a:r>
              <a:rPr lang="en-US" i="1" dirty="0"/>
              <a:t>prematurely</a:t>
            </a:r>
            <a:r>
              <a:rPr lang="en-US" dirty="0"/>
              <a:t>, and </a:t>
            </a:r>
            <a:r>
              <a:rPr lang="en-US" i="1" dirty="0"/>
              <a:t>increases</a:t>
            </a:r>
            <a:r>
              <a:rPr lang="en-US" dirty="0"/>
              <a:t> </a:t>
            </a:r>
            <a:r>
              <a:rPr lang="en-US" i="1" dirty="0"/>
              <a:t>risk</a:t>
            </a:r>
            <a:r>
              <a:rPr lang="en-US" dirty="0"/>
              <a:t> </a:t>
            </a:r>
            <a:r>
              <a:rPr lang="en-US" i="1" dirty="0"/>
              <a:t>of</a:t>
            </a:r>
            <a:r>
              <a:rPr lang="en-US" dirty="0"/>
              <a:t> </a:t>
            </a:r>
            <a:r>
              <a:rPr lang="en-US" i="1" dirty="0"/>
              <a:t>skin</a:t>
            </a:r>
            <a:r>
              <a:rPr lang="en-US" dirty="0"/>
              <a:t> </a:t>
            </a:r>
            <a:r>
              <a:rPr lang="en-US" i="1" dirty="0"/>
              <a:t>cancer</a:t>
            </a:r>
          </a:p>
        </p:txBody>
      </p:sp>
      <p:sp>
        <p:nvSpPr>
          <p:cNvPr id="3" name="Footer Placeholder 2"/>
          <p:cNvSpPr>
            <a:spLocks noGrp="1"/>
          </p:cNvSpPr>
          <p:nvPr>
            <p:ph type="ftr" sz="quarter" idx="11"/>
          </p:nvPr>
        </p:nvSpPr>
        <p:spPr/>
        <p:txBody>
          <a:bodyPr/>
          <a:lstStyle/>
          <a:p>
            <a:r>
              <a:rPr lang="en-US"/>
              <a:t>© 2016 Pearson Education, Inc.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7261" y="352521"/>
            <a:ext cx="1176942" cy="1338167"/>
          </a:xfrm>
          <a:prstGeom prst="rect">
            <a:avLst/>
          </a:prstGeom>
        </p:spPr>
      </p:pic>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 Color as a </a:t>
            </a:r>
            <a:br>
              <a:rPr lang="en-US" dirty="0"/>
            </a:br>
            <a:r>
              <a:rPr lang="en-US" dirty="0"/>
              <a:t>Diagnostic Tool</a:t>
            </a:r>
          </a:p>
        </p:txBody>
      </p:sp>
      <p:sp>
        <p:nvSpPr>
          <p:cNvPr id="3" name="Content Placeholder 2"/>
          <p:cNvSpPr>
            <a:spLocks noGrp="1"/>
          </p:cNvSpPr>
          <p:nvPr>
            <p:ph idx="1"/>
          </p:nvPr>
        </p:nvSpPr>
        <p:spPr/>
        <p:txBody>
          <a:bodyPr>
            <a:normAutofit fontScale="92500" lnSpcReduction="20000"/>
          </a:bodyPr>
          <a:lstStyle/>
          <a:p>
            <a:pPr marL="0" indent="0">
              <a:buNone/>
            </a:pPr>
            <a:r>
              <a:rPr lang="en-US" dirty="0"/>
              <a:t>The color resulting from hemoglobin also depends on how much oxygen is bound to it.</a:t>
            </a:r>
          </a:p>
          <a:p>
            <a:r>
              <a:rPr lang="en-US" dirty="0"/>
              <a:t>When high amounts are bound, its iron becomes more oxidized and assumes a brighter red color</a:t>
            </a:r>
          </a:p>
          <a:p>
            <a:r>
              <a:rPr lang="en-US" dirty="0"/>
              <a:t>When extremely low amounts of oxygen are bound to hemoglobin, it turns dark reddish-purple. Then skin takes on a faint bluish color known as </a:t>
            </a:r>
            <a:r>
              <a:rPr lang="en-US" b="1" dirty="0"/>
              <a:t>cyanosis</a:t>
            </a:r>
            <a:r>
              <a:rPr lang="en-US" dirty="0"/>
              <a:t>. </a:t>
            </a:r>
          </a:p>
          <a:p>
            <a:r>
              <a:rPr lang="en-US" dirty="0"/>
              <a:t>Skin may appear cyanotic when an individual has breathing difficulties, when hemoglobin and red blood cell levels are too low, or when hemoglobin is unable to bind to oxygen. </a:t>
            </a:r>
          </a:p>
          <a:p>
            <a:r>
              <a:rPr lang="en-US" b="1" dirty="0"/>
              <a:t>Cyanosis is a sign that the person IS IN TROUBLE AND NEEDS IMMEDIATE ASSISTANCE</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Hair</a:t>
            </a:r>
            <a:endParaRPr lang="en-US" dirty="0"/>
          </a:p>
        </p:txBody>
      </p:sp>
      <p:sp>
        <p:nvSpPr>
          <p:cNvPr id="3" name="Content Placeholder 2"/>
          <p:cNvSpPr>
            <a:spLocks noGrp="1"/>
          </p:cNvSpPr>
          <p:nvPr>
            <p:ph idx="1"/>
          </p:nvPr>
        </p:nvSpPr>
        <p:spPr/>
        <p:txBody>
          <a:bodyPr/>
          <a:lstStyle/>
          <a:p>
            <a:pPr marL="0" indent="0">
              <a:buNone/>
            </a:pPr>
            <a:r>
              <a:rPr lang="en-US" b="1" dirty="0"/>
              <a:t>Accessory</a:t>
            </a:r>
            <a:r>
              <a:rPr lang="en-US" dirty="0"/>
              <a:t> </a:t>
            </a:r>
            <a:r>
              <a:rPr lang="en-US" b="1" dirty="0"/>
              <a:t>structures</a:t>
            </a:r>
            <a:r>
              <a:rPr lang="en-US" dirty="0"/>
              <a:t> or </a:t>
            </a:r>
            <a:r>
              <a:rPr lang="en-US" b="1" dirty="0"/>
              <a:t>appendages</a:t>
            </a:r>
            <a:r>
              <a:rPr lang="en-US" dirty="0"/>
              <a:t> of integument include </a:t>
            </a:r>
            <a:r>
              <a:rPr lang="en-US" i="1" dirty="0"/>
              <a:t>hair</a:t>
            </a:r>
            <a:r>
              <a:rPr lang="en-US" dirty="0"/>
              <a:t>, </a:t>
            </a:r>
            <a:r>
              <a:rPr lang="en-US" i="1" dirty="0"/>
              <a:t>nails</a:t>
            </a:r>
            <a:r>
              <a:rPr lang="en-US" dirty="0"/>
              <a:t>, and </a:t>
            </a:r>
            <a:r>
              <a:rPr lang="en-US" i="1" dirty="0"/>
              <a:t>glands</a:t>
            </a:r>
            <a:r>
              <a:rPr lang="en-US" dirty="0"/>
              <a:t>; derived from epithelium; assist in overall function of integumentary system:</a:t>
            </a:r>
          </a:p>
          <a:p>
            <a:pPr lvl="0"/>
            <a:r>
              <a:rPr lang="en-US" sz="2600" b="1" dirty="0"/>
              <a:t>Hair</a:t>
            </a:r>
            <a:r>
              <a:rPr lang="en-US" sz="2600" dirty="0"/>
              <a:t> (</a:t>
            </a:r>
            <a:r>
              <a:rPr lang="en-US" sz="2600" b="1" dirty="0"/>
              <a:t>pili</a:t>
            </a:r>
            <a:r>
              <a:rPr lang="en-US" sz="2600" dirty="0"/>
              <a:t>) – small filamentous structures that project from surface of skin over entire body except in regions with thick skin, lips, and parts of external genitalia</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Hair</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952" y="1256938"/>
            <a:ext cx="7626096" cy="4960770"/>
          </a:xfrm>
          <a:prstGeom prst="rect">
            <a:avLst/>
          </a:prstGeom>
        </p:spPr>
      </p:pic>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Hair</a:t>
            </a:r>
            <a:endParaRPr lang="en-US" dirty="0"/>
          </a:p>
        </p:txBody>
      </p:sp>
      <p:sp>
        <p:nvSpPr>
          <p:cNvPr id="3" name="Content Placeholder 2"/>
          <p:cNvSpPr>
            <a:spLocks noGrp="1"/>
          </p:cNvSpPr>
          <p:nvPr>
            <p:ph idx="1"/>
          </p:nvPr>
        </p:nvSpPr>
        <p:spPr/>
        <p:txBody>
          <a:bodyPr>
            <a:normAutofit/>
          </a:bodyPr>
          <a:lstStyle/>
          <a:p>
            <a:pPr lvl="0"/>
            <a:r>
              <a:rPr lang="en-US" dirty="0"/>
              <a:t>Hair – too sparse in humans to play a significant role in thermoregulation, as it does in other mammals:</a:t>
            </a:r>
          </a:p>
          <a:p>
            <a:pPr lvl="1"/>
            <a:r>
              <a:rPr lang="en-US" dirty="0"/>
              <a:t>Does provide </a:t>
            </a:r>
            <a:r>
              <a:rPr lang="en-US" i="1" dirty="0"/>
              <a:t>protection</a:t>
            </a:r>
            <a:r>
              <a:rPr lang="en-US" dirty="0"/>
              <a:t> by preventing substances and organisms from external environment from </a:t>
            </a:r>
            <a:r>
              <a:rPr lang="en-US" i="1" dirty="0"/>
              <a:t>entering</a:t>
            </a:r>
            <a:r>
              <a:rPr lang="en-US" dirty="0"/>
              <a:t> </a:t>
            </a:r>
            <a:r>
              <a:rPr lang="en-US" i="1" dirty="0"/>
              <a:t>eyes</a:t>
            </a:r>
            <a:r>
              <a:rPr lang="en-US" dirty="0"/>
              <a:t> and </a:t>
            </a:r>
            <a:r>
              <a:rPr lang="en-US" i="1" dirty="0"/>
              <a:t>nose</a:t>
            </a:r>
          </a:p>
          <a:p>
            <a:pPr lvl="1"/>
            <a:r>
              <a:rPr lang="en-US" dirty="0"/>
              <a:t>On head, protects underlying skin of scalp from </a:t>
            </a:r>
            <a:r>
              <a:rPr lang="en-US" i="1" dirty="0"/>
              <a:t>UV</a:t>
            </a:r>
            <a:r>
              <a:rPr lang="en-US" dirty="0"/>
              <a:t> </a:t>
            </a:r>
            <a:r>
              <a:rPr lang="en-US" i="1" dirty="0"/>
              <a:t>radiation</a:t>
            </a:r>
            <a:r>
              <a:rPr lang="en-US" dirty="0"/>
              <a:t> and </a:t>
            </a:r>
            <a:r>
              <a:rPr lang="en-US" i="1" dirty="0"/>
              <a:t>mechanical</a:t>
            </a:r>
            <a:r>
              <a:rPr lang="en-US" dirty="0"/>
              <a:t> </a:t>
            </a:r>
            <a:r>
              <a:rPr lang="en-US" i="1" dirty="0"/>
              <a:t>trauma</a:t>
            </a:r>
          </a:p>
          <a:p>
            <a:pPr lvl="1"/>
            <a:r>
              <a:rPr lang="en-US" dirty="0"/>
              <a:t>Hairs also participate in sensation because they are associated with small sensory neurons that help them sense the environment. </a:t>
            </a:r>
          </a:p>
          <a:p>
            <a:pPr lvl="1"/>
            <a:r>
              <a:rPr lang="en-US" i="1" dirty="0"/>
              <a:t>Hair is derived from epidermis, and so consists of stratified squamous keratinized epithelial cells.</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2504879"/>
            <a:ext cx="2867643" cy="3761778"/>
          </a:xfrm>
          <a:prstGeom prst="rect">
            <a:avLst/>
          </a:prstGeom>
        </p:spPr>
      </p:pic>
      <p:sp>
        <p:nvSpPr>
          <p:cNvPr id="2" name="Title 1"/>
          <p:cNvSpPr>
            <a:spLocks noGrp="1"/>
          </p:cNvSpPr>
          <p:nvPr>
            <p:ph type="title"/>
          </p:nvPr>
        </p:nvSpPr>
        <p:spPr/>
        <p:txBody>
          <a:bodyPr/>
          <a:lstStyle/>
          <a:p>
            <a:r>
              <a:rPr lang="en-US"/>
              <a:t>Hair Structure</a:t>
            </a:r>
            <a:endParaRPr lang="en-US" dirty="0"/>
          </a:p>
        </p:txBody>
      </p:sp>
      <p:sp>
        <p:nvSpPr>
          <p:cNvPr id="3" name="Content Placeholder 2"/>
          <p:cNvSpPr>
            <a:spLocks noGrp="1"/>
          </p:cNvSpPr>
          <p:nvPr>
            <p:ph idx="1"/>
          </p:nvPr>
        </p:nvSpPr>
        <p:spPr/>
        <p:txBody>
          <a:bodyPr/>
          <a:lstStyle/>
          <a:p>
            <a:pPr lvl="0"/>
            <a:r>
              <a:rPr lang="en-US" b="1" dirty="0"/>
              <a:t>Hair</a:t>
            </a:r>
            <a:r>
              <a:rPr lang="en-US" dirty="0"/>
              <a:t> – composed of two main parts; </a:t>
            </a:r>
            <a:r>
              <a:rPr lang="en-US" b="1" dirty="0"/>
              <a:t>shaft</a:t>
            </a:r>
            <a:r>
              <a:rPr lang="en-US" dirty="0"/>
              <a:t> and </a:t>
            </a:r>
            <a:r>
              <a:rPr lang="en-US" b="1" dirty="0"/>
              <a:t>root</a:t>
            </a:r>
            <a:r>
              <a:rPr lang="en-US" dirty="0"/>
              <a:t>; both composed of columns of  </a:t>
            </a:r>
            <a:r>
              <a:rPr lang="en-US" i="1" dirty="0"/>
              <a:t>keratinized</a:t>
            </a:r>
            <a:r>
              <a:rPr lang="en-US" dirty="0"/>
              <a:t> </a:t>
            </a:r>
            <a:r>
              <a:rPr lang="en-US" i="1" dirty="0"/>
              <a:t>epithelial</a:t>
            </a:r>
            <a:r>
              <a:rPr lang="en-US" dirty="0"/>
              <a:t> </a:t>
            </a:r>
            <a:r>
              <a:rPr lang="en-US" i="1" dirty="0"/>
              <a:t>cells</a:t>
            </a:r>
            <a:r>
              <a:rPr lang="en-US" dirty="0"/>
              <a:t> in various stages of development</a:t>
            </a:r>
          </a:p>
          <a:p>
            <a:pPr lvl="1"/>
            <a:r>
              <a:rPr lang="en-US" b="1" dirty="0"/>
              <a:t>Shaft</a:t>
            </a:r>
          </a:p>
          <a:p>
            <a:pPr lvl="2"/>
            <a:r>
              <a:rPr lang="en-US" dirty="0"/>
              <a:t>Portion of hair that </a:t>
            </a:r>
            <a:r>
              <a:rPr lang="en-US" i="1" dirty="0"/>
              <a:t>projects</a:t>
            </a:r>
            <a:r>
              <a:rPr lang="en-US" dirty="0"/>
              <a:t> from </a:t>
            </a:r>
            <a:br>
              <a:rPr lang="en-US" dirty="0"/>
            </a:br>
            <a:r>
              <a:rPr lang="en-US" dirty="0"/>
              <a:t>skin’s surface</a:t>
            </a:r>
          </a:p>
          <a:p>
            <a:pPr lvl="2"/>
            <a:r>
              <a:rPr lang="en-US" sz="3200" b="1" dirty="0"/>
              <a:t>Cells in shaft are dead/</a:t>
            </a:r>
            <a:br>
              <a:rPr lang="en-US" sz="3200" b="1" dirty="0"/>
            </a:br>
            <a:r>
              <a:rPr lang="en-US" sz="3200" b="1" i="1" dirty="0"/>
              <a:t>completed</a:t>
            </a:r>
            <a:r>
              <a:rPr lang="en-US" sz="3200" b="1" dirty="0"/>
              <a:t> </a:t>
            </a:r>
            <a:r>
              <a:rPr lang="en-US" sz="3200" b="1" i="1" dirty="0"/>
              <a:t>keratinization</a:t>
            </a:r>
            <a:r>
              <a:rPr lang="en-US" sz="3200" b="1" dirty="0"/>
              <a:t> </a:t>
            </a:r>
            <a:r>
              <a:rPr lang="en-US" sz="3200" b="1" i="1" dirty="0"/>
              <a:t>process</a:t>
            </a:r>
          </a:p>
        </p:txBody>
      </p:sp>
      <p:sp>
        <p:nvSpPr>
          <p:cNvPr id="5" name="Footer Placeholder 4"/>
          <p:cNvSpPr>
            <a:spLocks noGrp="1"/>
          </p:cNvSpPr>
          <p:nvPr>
            <p:ph type="ftr" sz="quarter" idx="11"/>
          </p:nvPr>
        </p:nvSpPr>
        <p:spPr/>
        <p:txBody>
          <a:bodyPr/>
          <a:lstStyle/>
          <a:p>
            <a:r>
              <a:rPr lang="en-US"/>
              <a:t>© 2016 Pearson Education, Inc.</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Hair Structure</a:t>
            </a:r>
            <a:endParaRPr lang="en-US" dirty="0"/>
          </a:p>
        </p:txBody>
      </p:sp>
      <p:sp>
        <p:nvSpPr>
          <p:cNvPr id="3" name="Content Placeholder 2"/>
          <p:cNvSpPr>
            <a:spLocks noGrp="1"/>
          </p:cNvSpPr>
          <p:nvPr>
            <p:ph idx="1"/>
          </p:nvPr>
        </p:nvSpPr>
        <p:spPr/>
        <p:txBody>
          <a:bodyPr/>
          <a:lstStyle/>
          <a:p>
            <a:r>
              <a:rPr lang="en-US" b="1" dirty="0"/>
              <a:t>Hair structure</a:t>
            </a:r>
            <a:r>
              <a:rPr lang="en-US" dirty="0"/>
              <a:t> (continued):</a:t>
            </a:r>
          </a:p>
          <a:p>
            <a:pPr lvl="1"/>
            <a:r>
              <a:rPr lang="en-US" dirty="0"/>
              <a:t>Surrounding epithelial root sheath is a </a:t>
            </a:r>
            <a:r>
              <a:rPr lang="en-US" b="1" dirty="0"/>
              <a:t>dermal</a:t>
            </a:r>
            <a:r>
              <a:rPr lang="en-US" dirty="0"/>
              <a:t> </a:t>
            </a:r>
            <a:r>
              <a:rPr lang="en-US" b="1" dirty="0"/>
              <a:t>root</a:t>
            </a:r>
            <a:r>
              <a:rPr lang="en-US" dirty="0"/>
              <a:t> </a:t>
            </a:r>
            <a:r>
              <a:rPr lang="en-US" b="1" dirty="0"/>
              <a:t>sheath</a:t>
            </a:r>
            <a:r>
              <a:rPr lang="en-US" dirty="0"/>
              <a:t>; consists of connective tissue; supports follicle and keeps it separate from dermis</a:t>
            </a:r>
          </a:p>
          <a:p>
            <a:pPr lvl="2"/>
            <a:r>
              <a:rPr lang="en-US" dirty="0"/>
              <a:t>Small bands of </a:t>
            </a:r>
            <a:r>
              <a:rPr lang="en-US" i="1" dirty="0"/>
              <a:t>smooth</a:t>
            </a:r>
            <a:r>
              <a:rPr lang="en-US" dirty="0"/>
              <a:t> </a:t>
            </a:r>
            <a:r>
              <a:rPr lang="en-US" i="1" dirty="0"/>
              <a:t>muscle</a:t>
            </a:r>
            <a:r>
              <a:rPr lang="en-US" dirty="0"/>
              <a:t> called </a:t>
            </a:r>
            <a:br>
              <a:rPr lang="en-US" dirty="0"/>
            </a:br>
            <a:r>
              <a:rPr lang="en-US" b="1" dirty="0" err="1"/>
              <a:t>arrector</a:t>
            </a:r>
            <a:r>
              <a:rPr lang="en-US" dirty="0"/>
              <a:t> </a:t>
            </a:r>
            <a:r>
              <a:rPr lang="en-US" b="1" dirty="0"/>
              <a:t>pili</a:t>
            </a:r>
            <a:r>
              <a:rPr lang="en-US" dirty="0"/>
              <a:t> </a:t>
            </a:r>
            <a:r>
              <a:rPr lang="en-US" b="1" dirty="0"/>
              <a:t>muscles</a:t>
            </a:r>
            <a:r>
              <a:rPr lang="en-US" dirty="0"/>
              <a:t> attach to dermal </a:t>
            </a:r>
            <a:br>
              <a:rPr lang="en-US" dirty="0"/>
            </a:br>
            <a:r>
              <a:rPr lang="en-US" dirty="0"/>
              <a:t>root sheath on one end and dermal </a:t>
            </a:r>
            <a:br>
              <a:rPr lang="en-US" dirty="0"/>
            </a:br>
            <a:r>
              <a:rPr lang="en-US" dirty="0"/>
              <a:t>papillary layer on the other</a:t>
            </a:r>
          </a:p>
          <a:p>
            <a:pPr lvl="2"/>
            <a:r>
              <a:rPr lang="en-US" i="1" dirty="0"/>
              <a:t>Contraction</a:t>
            </a:r>
            <a:r>
              <a:rPr lang="en-US" dirty="0"/>
              <a:t> of these tiny muscles causes </a:t>
            </a:r>
            <a:br>
              <a:rPr lang="en-US" dirty="0"/>
            </a:br>
            <a:r>
              <a:rPr lang="en-US" dirty="0"/>
              <a:t>hair to stand up (</a:t>
            </a:r>
            <a:r>
              <a:rPr lang="en-US" b="1" dirty="0" err="1"/>
              <a:t>piloerection</a:t>
            </a:r>
            <a:r>
              <a:rPr lang="en-US" dirty="0"/>
              <a:t>); gives skin </a:t>
            </a:r>
            <a:br>
              <a:rPr lang="en-US" dirty="0"/>
            </a:br>
            <a:r>
              <a:rPr lang="en-US" dirty="0"/>
              <a:t>a dimpled appearance, commonly called </a:t>
            </a:r>
            <a:br>
              <a:rPr lang="en-US" dirty="0"/>
            </a:br>
            <a:r>
              <a:rPr lang="en-US" dirty="0"/>
              <a:t>“</a:t>
            </a:r>
            <a:r>
              <a:rPr lang="en-US" b="1" dirty="0" err="1"/>
              <a:t>goosebumps</a:t>
            </a:r>
            <a:r>
              <a:rPr lang="en-US" dirty="0"/>
              <a:t>”</a:t>
            </a:r>
          </a:p>
        </p:txBody>
      </p:sp>
      <p:sp>
        <p:nvSpPr>
          <p:cNvPr id="5" name="Footer Placeholder 4"/>
          <p:cNvSpPr>
            <a:spLocks noGrp="1"/>
          </p:cNvSpPr>
          <p:nvPr>
            <p:ph type="ftr" sz="quarter" idx="11"/>
          </p:nvPr>
        </p:nvSpPr>
        <p:spPr/>
        <p:txBody>
          <a:bodyPr/>
          <a:lstStyle/>
          <a:p>
            <a:r>
              <a:rPr lang="en-US"/>
              <a:t>© 2016 Pearson Education, Inc.</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0049" y="3429001"/>
            <a:ext cx="2392874" cy="3138975"/>
          </a:xfrm>
          <a:prstGeom prst="rect">
            <a:avLst/>
          </a:prstGeom>
        </p:spPr>
      </p:pic>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Hair Growth</a:t>
            </a:r>
            <a:endParaRPr lang="en-US" dirty="0"/>
          </a:p>
        </p:txBody>
      </p:sp>
      <p:sp>
        <p:nvSpPr>
          <p:cNvPr id="3" name="Content Placeholder 2"/>
          <p:cNvSpPr>
            <a:spLocks noGrp="1"/>
          </p:cNvSpPr>
          <p:nvPr>
            <p:ph idx="1"/>
          </p:nvPr>
        </p:nvSpPr>
        <p:spPr>
          <a:xfrm>
            <a:off x="1981200" y="1600200"/>
            <a:ext cx="8229600" cy="4998563"/>
          </a:xfrm>
        </p:spPr>
        <p:txBody>
          <a:bodyPr>
            <a:normAutofit/>
          </a:bodyPr>
          <a:lstStyle/>
          <a:p>
            <a:pPr lvl="0"/>
            <a:r>
              <a:rPr lang="en-US" b="1" dirty="0"/>
              <a:t>Hair</a:t>
            </a:r>
            <a:r>
              <a:rPr lang="en-US" dirty="0"/>
              <a:t> </a:t>
            </a:r>
            <a:r>
              <a:rPr lang="en-US" b="1" dirty="0"/>
              <a:t>growth</a:t>
            </a:r>
            <a:r>
              <a:rPr lang="en-US" dirty="0"/>
              <a:t> averages between 1</a:t>
            </a:r>
            <a:r>
              <a:rPr lang="en-US" dirty="0">
                <a:sym typeface="Symbol"/>
              </a:rPr>
              <a:t></a:t>
            </a:r>
            <a:r>
              <a:rPr lang="en-US" dirty="0"/>
              <a:t>1.5 cm per month; </a:t>
            </a:r>
            <a:r>
              <a:rPr lang="en-US" i="1" dirty="0"/>
              <a:t>varies</a:t>
            </a:r>
            <a:r>
              <a:rPr lang="en-US" dirty="0"/>
              <a:t> </a:t>
            </a:r>
            <a:r>
              <a:rPr lang="en-US" i="1" dirty="0"/>
              <a:t>between</a:t>
            </a:r>
            <a:r>
              <a:rPr lang="en-US" dirty="0"/>
              <a:t> </a:t>
            </a:r>
            <a:r>
              <a:rPr lang="en-US" i="1" dirty="0"/>
              <a:t>individuals</a:t>
            </a:r>
            <a:r>
              <a:rPr lang="en-US" dirty="0"/>
              <a:t>; growth is </a:t>
            </a:r>
            <a:r>
              <a:rPr lang="en-US" u="sng" dirty="0"/>
              <a:t>not</a:t>
            </a:r>
            <a:r>
              <a:rPr lang="en-US" dirty="0"/>
              <a:t> </a:t>
            </a:r>
            <a:r>
              <a:rPr lang="en-US" i="1" dirty="0"/>
              <a:t>continuous</a:t>
            </a:r>
            <a:r>
              <a:rPr lang="en-US" dirty="0"/>
              <a:t> but occurs in a cycle with following </a:t>
            </a:r>
            <a:r>
              <a:rPr lang="en-US" i="1" dirty="0"/>
              <a:t>two</a:t>
            </a:r>
            <a:r>
              <a:rPr lang="en-US" dirty="0"/>
              <a:t> </a:t>
            </a:r>
            <a:r>
              <a:rPr lang="en-US" i="1" dirty="0"/>
              <a:t>main</a:t>
            </a:r>
            <a:r>
              <a:rPr lang="en-US" dirty="0"/>
              <a:t> </a:t>
            </a:r>
            <a:r>
              <a:rPr lang="en-US" i="1" dirty="0"/>
              <a:t>phases</a:t>
            </a:r>
            <a:r>
              <a:rPr lang="en-US" dirty="0"/>
              <a:t>:</a:t>
            </a:r>
          </a:p>
          <a:p>
            <a:pPr lvl="1"/>
            <a:r>
              <a:rPr lang="en-US" dirty="0"/>
              <a:t>During </a:t>
            </a:r>
            <a:r>
              <a:rPr lang="en-US" b="1" dirty="0"/>
              <a:t>growth</a:t>
            </a:r>
            <a:r>
              <a:rPr lang="en-US" dirty="0"/>
              <a:t> </a:t>
            </a:r>
            <a:r>
              <a:rPr lang="en-US" b="1" dirty="0"/>
              <a:t>stage</a:t>
            </a:r>
            <a:r>
              <a:rPr lang="en-US" dirty="0"/>
              <a:t>, </a:t>
            </a:r>
            <a:r>
              <a:rPr lang="en-US" i="1" dirty="0"/>
              <a:t>mitosis</a:t>
            </a:r>
            <a:r>
              <a:rPr lang="en-US" dirty="0"/>
              <a:t> occurs in matrix:</a:t>
            </a:r>
          </a:p>
          <a:p>
            <a:pPr lvl="2"/>
            <a:r>
              <a:rPr lang="en-US" dirty="0"/>
              <a:t>Cells divide and push cells above them farther away from blood supply where they keratinize and die</a:t>
            </a:r>
          </a:p>
          <a:p>
            <a:pPr lvl="2"/>
            <a:r>
              <a:rPr lang="en-US" dirty="0"/>
              <a:t>Stage varies in duration from a month to as long as six years; depends on location of hair</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Hair Growth</a:t>
            </a:r>
            <a:endParaRPr lang="en-US" dirty="0"/>
          </a:p>
        </p:txBody>
      </p:sp>
      <p:sp>
        <p:nvSpPr>
          <p:cNvPr id="3" name="Content Placeholder 2"/>
          <p:cNvSpPr>
            <a:spLocks noGrp="1"/>
          </p:cNvSpPr>
          <p:nvPr>
            <p:ph idx="1"/>
          </p:nvPr>
        </p:nvSpPr>
        <p:spPr>
          <a:xfrm>
            <a:off x="1981200" y="1600200"/>
            <a:ext cx="8229600" cy="4998563"/>
          </a:xfrm>
        </p:spPr>
        <p:txBody>
          <a:bodyPr>
            <a:normAutofit/>
          </a:bodyPr>
          <a:lstStyle/>
          <a:p>
            <a:pPr lvl="0"/>
            <a:r>
              <a:rPr lang="en-US" b="1" dirty="0"/>
              <a:t>Hair</a:t>
            </a:r>
            <a:r>
              <a:rPr lang="en-US" dirty="0"/>
              <a:t> </a:t>
            </a:r>
            <a:r>
              <a:rPr lang="en-US" b="1" dirty="0"/>
              <a:t>growth</a:t>
            </a:r>
            <a:r>
              <a:rPr lang="en-US" dirty="0"/>
              <a:t> (continued):</a:t>
            </a:r>
          </a:p>
          <a:p>
            <a:pPr lvl="1"/>
            <a:r>
              <a:rPr lang="en-US" dirty="0"/>
              <a:t>During </a:t>
            </a:r>
            <a:r>
              <a:rPr lang="en-US" b="1" dirty="0"/>
              <a:t>resting</a:t>
            </a:r>
            <a:r>
              <a:rPr lang="en-US" dirty="0"/>
              <a:t> </a:t>
            </a:r>
            <a:r>
              <a:rPr lang="en-US" b="1" dirty="0"/>
              <a:t>stage</a:t>
            </a:r>
            <a:r>
              <a:rPr lang="en-US" dirty="0"/>
              <a:t>, cells in matrix cease dividing and start to die:</a:t>
            </a:r>
            <a:endParaRPr lang="en-US" i="1" dirty="0"/>
          </a:p>
          <a:p>
            <a:pPr lvl="2"/>
            <a:r>
              <a:rPr lang="en-US" dirty="0"/>
              <a:t>Follicle shortens and hair is pushed toward surface where it remains </a:t>
            </a:r>
            <a:r>
              <a:rPr lang="en-US" i="1" dirty="0"/>
              <a:t>dormant</a:t>
            </a:r>
            <a:r>
              <a:rPr lang="en-US" dirty="0"/>
              <a:t> for one to several months</a:t>
            </a:r>
          </a:p>
          <a:p>
            <a:pPr lvl="2"/>
            <a:r>
              <a:rPr lang="en-US" i="1" dirty="0"/>
              <a:t>Falls</a:t>
            </a:r>
            <a:r>
              <a:rPr lang="en-US" dirty="0"/>
              <a:t> </a:t>
            </a:r>
            <a:r>
              <a:rPr lang="en-US" i="1" dirty="0"/>
              <a:t>out</a:t>
            </a:r>
            <a:r>
              <a:rPr lang="en-US" dirty="0"/>
              <a:t> on its own or is </a:t>
            </a:r>
            <a:r>
              <a:rPr lang="en-US" i="1" dirty="0"/>
              <a:t>pushed</a:t>
            </a:r>
            <a:r>
              <a:rPr lang="en-US" dirty="0"/>
              <a:t> </a:t>
            </a:r>
            <a:r>
              <a:rPr lang="en-US" i="1" dirty="0"/>
              <a:t>out</a:t>
            </a:r>
            <a:r>
              <a:rPr lang="en-US" dirty="0"/>
              <a:t> by a new hair in growth stage</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98733758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Hair Pigment and Texture</a:t>
            </a:r>
            <a:endParaRPr lang="en-US" dirty="0"/>
          </a:p>
        </p:txBody>
      </p:sp>
      <p:sp>
        <p:nvSpPr>
          <p:cNvPr id="3" name="Content Placeholder 2"/>
          <p:cNvSpPr>
            <a:spLocks noGrp="1"/>
          </p:cNvSpPr>
          <p:nvPr>
            <p:ph idx="1"/>
          </p:nvPr>
        </p:nvSpPr>
        <p:spPr/>
        <p:txBody>
          <a:bodyPr>
            <a:normAutofit/>
          </a:bodyPr>
          <a:lstStyle/>
          <a:p>
            <a:pPr lvl="0"/>
            <a:r>
              <a:rPr lang="en-US" dirty="0"/>
              <a:t>Hair color and texture (continued):</a:t>
            </a:r>
          </a:p>
          <a:p>
            <a:pPr lvl="1"/>
            <a:r>
              <a:rPr lang="en-US" dirty="0"/>
              <a:t>Hair color is largely determined by melanin </a:t>
            </a:r>
          </a:p>
          <a:p>
            <a:pPr lvl="1"/>
            <a:r>
              <a:rPr lang="en-US" dirty="0"/>
              <a:t>Melanocytes located in the matrix manufacture melanin that interacts with </a:t>
            </a:r>
            <a:r>
              <a:rPr lang="en-US" dirty="0" err="1"/>
              <a:t>keratinocyts</a:t>
            </a:r>
            <a:r>
              <a:rPr lang="en-US" dirty="0"/>
              <a:t> just as it does in the epidermis</a:t>
            </a:r>
          </a:p>
          <a:p>
            <a:pPr lvl="2"/>
            <a:r>
              <a:rPr lang="en-US" i="1" dirty="0"/>
              <a:t>Blond</a:t>
            </a:r>
            <a:r>
              <a:rPr lang="en-US" dirty="0"/>
              <a:t> </a:t>
            </a:r>
            <a:r>
              <a:rPr lang="en-US" i="1" dirty="0"/>
              <a:t>hair melanocytes produce</a:t>
            </a:r>
            <a:r>
              <a:rPr lang="en-US" dirty="0"/>
              <a:t> very </a:t>
            </a:r>
            <a:r>
              <a:rPr lang="en-US" u="sng" dirty="0"/>
              <a:t>little</a:t>
            </a:r>
            <a:r>
              <a:rPr lang="en-US" dirty="0"/>
              <a:t> melanin </a:t>
            </a:r>
          </a:p>
          <a:p>
            <a:pPr lvl="2"/>
            <a:r>
              <a:rPr lang="en-US" i="1" dirty="0"/>
              <a:t>Darker hair melanocytes produce more melanin </a:t>
            </a:r>
          </a:p>
          <a:p>
            <a:pPr lvl="2"/>
            <a:r>
              <a:rPr lang="en-US" i="1" dirty="0"/>
              <a:t>Red</a:t>
            </a:r>
            <a:r>
              <a:rPr lang="en-US" dirty="0"/>
              <a:t> </a:t>
            </a:r>
            <a:r>
              <a:rPr lang="en-US" i="1" dirty="0"/>
              <a:t>hair</a:t>
            </a:r>
            <a:r>
              <a:rPr lang="en-US" dirty="0"/>
              <a:t> has a special </a:t>
            </a:r>
            <a:r>
              <a:rPr lang="en-US" i="1" dirty="0"/>
              <a:t>reddish</a:t>
            </a:r>
            <a:r>
              <a:rPr lang="en-US" dirty="0"/>
              <a:t> </a:t>
            </a:r>
            <a:r>
              <a:rPr lang="en-US" i="1" dirty="0"/>
              <a:t>pigment</a:t>
            </a:r>
            <a:r>
              <a:rPr lang="en-US" dirty="0"/>
              <a:t> containing </a:t>
            </a:r>
            <a:r>
              <a:rPr lang="en-US" i="1" dirty="0"/>
              <a:t>iron</a:t>
            </a:r>
          </a:p>
          <a:p>
            <a:pPr lvl="1"/>
            <a:r>
              <a:rPr lang="en-US" dirty="0"/>
              <a:t>Melanocytes produce </a:t>
            </a:r>
            <a:r>
              <a:rPr lang="en-US" u="sng" dirty="0"/>
              <a:t>less</a:t>
            </a:r>
            <a:r>
              <a:rPr lang="en-US" dirty="0"/>
              <a:t> melanin with </a:t>
            </a:r>
            <a:r>
              <a:rPr lang="en-US" i="1" dirty="0"/>
              <a:t>aging</a:t>
            </a:r>
            <a:r>
              <a:rPr lang="en-US" dirty="0"/>
              <a:t> so hair eventually turns gray or white</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Immediate Sources of Energy for Muscle Contraction</a:t>
            </a:r>
            <a:endParaRPr lang="en-US" dirty="0"/>
          </a:p>
        </p:txBody>
      </p:sp>
      <p:sp>
        <p:nvSpPr>
          <p:cNvPr id="3" name="Content Placeholder 2"/>
          <p:cNvSpPr>
            <a:spLocks noGrp="1"/>
          </p:cNvSpPr>
          <p:nvPr>
            <p:ph idx="1"/>
          </p:nvPr>
        </p:nvSpPr>
        <p:spPr/>
        <p:txBody>
          <a:bodyPr>
            <a:normAutofit/>
          </a:bodyPr>
          <a:lstStyle/>
          <a:p>
            <a:r>
              <a:rPr lang="en-US" sz="2000" dirty="0"/>
              <a:t>When contraction begins, the main </a:t>
            </a:r>
            <a:r>
              <a:rPr lang="en-US" sz="2000" u="sng" dirty="0"/>
              <a:t>immediate</a:t>
            </a:r>
            <a:r>
              <a:rPr lang="en-US" sz="2000" dirty="0"/>
              <a:t> energy source of the muscle fiber is stored as ATP, this ATP is </a:t>
            </a:r>
            <a:r>
              <a:rPr lang="en-US" sz="2000" i="1" dirty="0"/>
              <a:t>rapidly</a:t>
            </a:r>
            <a:r>
              <a:rPr lang="en-US" sz="2000" dirty="0"/>
              <a:t> </a:t>
            </a:r>
            <a:r>
              <a:rPr lang="en-US" sz="2000" i="1" dirty="0"/>
              <a:t>consumed, but is regenerated almost immediately by a reaction using a molecule called  </a:t>
            </a:r>
            <a:r>
              <a:rPr lang="en-US" sz="2000" b="1" dirty="0" err="1"/>
              <a:t>creatine</a:t>
            </a:r>
            <a:r>
              <a:rPr lang="en-US" sz="2000" dirty="0"/>
              <a:t> </a:t>
            </a:r>
            <a:r>
              <a:rPr lang="en-US" sz="2000" b="1" dirty="0"/>
              <a:t>phosphate (CP). </a:t>
            </a:r>
            <a:r>
              <a:rPr lang="en-US" sz="2000" dirty="0"/>
              <a:t>CP is found primarily in muscle fibers</a:t>
            </a:r>
            <a:r>
              <a:rPr lang="en-US" sz="2000" b="1" dirty="0"/>
              <a:t> </a:t>
            </a:r>
            <a:r>
              <a:rPr lang="en-US" sz="2000" dirty="0"/>
              <a:t>and is 5–6 times </a:t>
            </a:r>
            <a:r>
              <a:rPr lang="en-US" sz="2000" i="1" dirty="0"/>
              <a:t>more abundant</a:t>
            </a:r>
            <a:r>
              <a:rPr lang="en-US" sz="2000" dirty="0"/>
              <a:t> than ATP in cytosol; ATP produced by </a:t>
            </a:r>
            <a:r>
              <a:rPr lang="en-US" sz="2000" dirty="0" err="1"/>
              <a:t>creatine</a:t>
            </a:r>
            <a:r>
              <a:rPr lang="en-US" sz="2000" dirty="0"/>
              <a:t> phosphate reaction provides the muscles with enough energy for about an additional 10 seconds of maximal muscle activity.</a:t>
            </a:r>
            <a:endParaRPr lang="en-US" sz="2000" i="1" dirty="0"/>
          </a:p>
        </p:txBody>
      </p:sp>
      <p:sp>
        <p:nvSpPr>
          <p:cNvPr id="5" name="Footer Placeholder 4"/>
          <p:cNvSpPr>
            <a:spLocks noGrp="1"/>
          </p:cNvSpPr>
          <p:nvPr>
            <p:ph type="ftr" sz="quarter" idx="11"/>
          </p:nvPr>
        </p:nvSpPr>
        <p:spPr/>
        <p:txBody>
          <a:bodyPr/>
          <a:lstStyle/>
          <a:p>
            <a:r>
              <a:rPr lang="en-US"/>
              <a:t>© 2016 Pearson Education, Inc.</a:t>
            </a:r>
          </a:p>
        </p:txBody>
      </p:sp>
      <p:sp>
        <p:nvSpPr>
          <p:cNvPr id="6" name="Content Placeholder 3"/>
          <p:cNvSpPr txBox="1">
            <a:spLocks/>
          </p:cNvSpPr>
          <p:nvPr/>
        </p:nvSpPr>
        <p:spPr>
          <a:xfrm>
            <a:off x="1762760" y="6225431"/>
            <a:ext cx="8229600" cy="371473"/>
          </a:xfrm>
          <a:prstGeom prst="rect">
            <a:avLst/>
          </a:prstGeom>
        </p:spPr>
        <p:txBody>
          <a:bodyPr vert="horz">
            <a:normAutofit/>
          </a:bodyPr>
          <a:lstStyle/>
          <a:p>
            <a:pPr marL="274320" indent="-274320">
              <a:spcBef>
                <a:spcPts val="600"/>
              </a:spcBef>
              <a:buClr>
                <a:schemeClr val="accent1"/>
              </a:buClr>
              <a:buSzPct val="76000"/>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760" y="3429000"/>
            <a:ext cx="7935211" cy="2796430"/>
          </a:xfrm>
          <a:prstGeom prst="rect">
            <a:avLst/>
          </a:prstGeom>
        </p:spPr>
      </p:pic>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Nails</a:t>
            </a:r>
            <a:endParaRPr lang="en-US" dirty="0"/>
          </a:p>
        </p:txBody>
      </p:sp>
      <p:sp>
        <p:nvSpPr>
          <p:cNvPr id="3" name="Content Placeholder 2"/>
          <p:cNvSpPr>
            <a:spLocks noGrp="1"/>
          </p:cNvSpPr>
          <p:nvPr>
            <p:ph idx="1"/>
          </p:nvPr>
        </p:nvSpPr>
        <p:spPr>
          <a:xfrm>
            <a:off x="1981200" y="1600200"/>
            <a:ext cx="8229601" cy="4998564"/>
          </a:xfrm>
        </p:spPr>
        <p:txBody>
          <a:bodyPr>
            <a:normAutofit/>
          </a:bodyPr>
          <a:lstStyle/>
          <a:p>
            <a:pPr lvl="0"/>
            <a:r>
              <a:rPr lang="en-US" sz="2400" dirty="0"/>
              <a:t>Nail growth occurs at nail matrix; actively dividing cells push those above them </a:t>
            </a:r>
            <a:r>
              <a:rPr lang="en-US" sz="2400" i="1" dirty="0"/>
              <a:t>distally</a:t>
            </a:r>
            <a:r>
              <a:rPr lang="en-US" sz="2400" dirty="0"/>
              <a:t>; keratinocytes making up a nail die and keratinize as they are pushed further from the blood supply, grow an average of </a:t>
            </a:r>
            <a:r>
              <a:rPr lang="en-US" sz="2400" i="1" dirty="0"/>
              <a:t>0.5</a:t>
            </a:r>
            <a:r>
              <a:rPr lang="en-US" sz="2400" dirty="0"/>
              <a:t> </a:t>
            </a:r>
            <a:r>
              <a:rPr lang="en-US" sz="2400" i="1" dirty="0"/>
              <a:t>mm</a:t>
            </a:r>
            <a:r>
              <a:rPr lang="en-US" sz="2400" dirty="0"/>
              <a:t> </a:t>
            </a:r>
            <a:r>
              <a:rPr lang="en-US" sz="2400" i="1" dirty="0"/>
              <a:t>per</a:t>
            </a:r>
            <a:r>
              <a:rPr lang="en-US" sz="2400" dirty="0"/>
              <a:t> </a:t>
            </a:r>
            <a:r>
              <a:rPr lang="en-US" sz="2400" i="1" dirty="0"/>
              <a:t>week</a:t>
            </a:r>
            <a:r>
              <a:rPr lang="en-US" sz="2400" dirty="0"/>
              <a:t>; toenails grow </a:t>
            </a:r>
            <a:r>
              <a:rPr lang="en-US" sz="2400" u="sng" dirty="0"/>
              <a:t>more</a:t>
            </a:r>
            <a:r>
              <a:rPr lang="en-US" sz="2400" dirty="0"/>
              <a:t> slowly</a:t>
            </a:r>
          </a:p>
          <a:p>
            <a:pPr lvl="0"/>
            <a:r>
              <a:rPr lang="en-US" sz="2400" dirty="0"/>
              <a:t>Nails do </a:t>
            </a:r>
            <a:r>
              <a:rPr lang="en-US" sz="2400" u="sng" dirty="0"/>
              <a:t>not</a:t>
            </a:r>
            <a:r>
              <a:rPr lang="en-US" sz="2400" dirty="0"/>
              <a:t> contain melanocytes; mostly </a:t>
            </a:r>
            <a:r>
              <a:rPr lang="en-US" sz="2400" i="1" dirty="0"/>
              <a:t>translucent</a:t>
            </a:r>
            <a:r>
              <a:rPr lang="en-US" sz="2400" dirty="0"/>
              <a:t> except at region called </a:t>
            </a:r>
            <a:r>
              <a:rPr lang="en-US" sz="2400" b="1" dirty="0" err="1"/>
              <a:t>lunula</a:t>
            </a:r>
            <a:r>
              <a:rPr lang="en-US" sz="2400" dirty="0"/>
              <a:t>; half-moon shaped region of proximal nail plate that represents an area of keratin </a:t>
            </a:r>
            <a:r>
              <a:rPr lang="en-US" sz="2400" i="1" dirty="0"/>
              <a:t>accumulation</a:t>
            </a:r>
            <a:r>
              <a:rPr lang="en-US" sz="2400" dirty="0"/>
              <a:t> </a:t>
            </a:r>
          </a:p>
          <a:p>
            <a:pPr lvl="0"/>
            <a:r>
              <a:rPr lang="en-US" sz="2400" dirty="0"/>
              <a:t>Primary function of nails – </a:t>
            </a:r>
            <a:r>
              <a:rPr lang="en-US" sz="2400" i="1" dirty="0"/>
              <a:t>protection</a:t>
            </a:r>
            <a:r>
              <a:rPr lang="en-US" sz="2400" dirty="0"/>
              <a:t> of underlying tissue (distal tips of the fingers and toes) from trauma; can be used as </a:t>
            </a:r>
            <a:r>
              <a:rPr lang="en-US" sz="2400" i="1" dirty="0"/>
              <a:t>tools</a:t>
            </a:r>
            <a:r>
              <a:rPr lang="en-US" sz="2400" dirty="0"/>
              <a:t>, enabling more precise gripping of items when picked up</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a:extLst>
              <a:ext uri="{28A0092B-C50C-407E-A947-70E740481C1C}">
                <a14:useLocalDpi xmlns:a14="http://schemas.microsoft.com/office/drawing/2010/main" val="0"/>
              </a:ext>
            </a:extLst>
          </a:blip>
          <a:srcRect r="6972"/>
          <a:stretch/>
        </p:blipFill>
        <p:spPr>
          <a:xfrm>
            <a:off x="5700230" y="3761839"/>
            <a:ext cx="4967771" cy="2791968"/>
          </a:xfrm>
          <a:prstGeom prst="rect">
            <a:avLst/>
          </a:prstGeom>
        </p:spPr>
      </p:pic>
      <p:sp>
        <p:nvSpPr>
          <p:cNvPr id="2" name="Title 1"/>
          <p:cNvSpPr>
            <a:spLocks noGrp="1"/>
          </p:cNvSpPr>
          <p:nvPr>
            <p:ph type="title"/>
          </p:nvPr>
        </p:nvSpPr>
        <p:spPr/>
        <p:txBody>
          <a:bodyPr/>
          <a:lstStyle/>
          <a:p>
            <a:r>
              <a:rPr lang="en-US"/>
              <a:t>Glands</a:t>
            </a:r>
            <a:endParaRPr lang="en-US" dirty="0"/>
          </a:p>
        </p:txBody>
      </p:sp>
      <p:sp>
        <p:nvSpPr>
          <p:cNvPr id="3" name="Content Placeholder 2"/>
          <p:cNvSpPr>
            <a:spLocks noGrp="1"/>
          </p:cNvSpPr>
          <p:nvPr>
            <p:ph idx="1"/>
          </p:nvPr>
        </p:nvSpPr>
        <p:spPr/>
        <p:txBody>
          <a:bodyPr/>
          <a:lstStyle/>
          <a:p>
            <a:pPr marL="0" indent="0">
              <a:buNone/>
            </a:pPr>
            <a:r>
              <a:rPr lang="en-US" dirty="0"/>
              <a:t>Skin contains two basic types of </a:t>
            </a:r>
            <a:r>
              <a:rPr lang="en-US" b="1" dirty="0"/>
              <a:t>glands</a:t>
            </a:r>
            <a:r>
              <a:rPr lang="en-US" dirty="0"/>
              <a:t>; both derived from epithelial cells in epidermis but located deeper in dermis</a:t>
            </a:r>
          </a:p>
          <a:p>
            <a:r>
              <a:rPr lang="en-US" sz="2600" b="1" dirty="0"/>
              <a:t>Sweat</a:t>
            </a:r>
            <a:r>
              <a:rPr lang="en-US" sz="2600" dirty="0"/>
              <a:t> (</a:t>
            </a:r>
            <a:r>
              <a:rPr lang="en-US" sz="2600" b="1" dirty="0"/>
              <a:t>sudoriferous</a:t>
            </a:r>
            <a:r>
              <a:rPr lang="en-US" sz="2600" dirty="0"/>
              <a:t>) </a:t>
            </a:r>
            <a:r>
              <a:rPr lang="en-US" sz="2600" b="1" dirty="0"/>
              <a:t>glands</a:t>
            </a:r>
            <a:r>
              <a:rPr lang="en-US" sz="2600" dirty="0"/>
              <a:t> that produce sweat</a:t>
            </a:r>
          </a:p>
          <a:p>
            <a:r>
              <a:rPr lang="en-US" sz="2600" b="1" dirty="0"/>
              <a:t>Sebaceous</a:t>
            </a:r>
            <a:r>
              <a:rPr lang="en-US" sz="2600" dirty="0"/>
              <a:t> </a:t>
            </a:r>
            <a:r>
              <a:rPr lang="en-US" sz="2600" b="1" dirty="0"/>
              <a:t>glands</a:t>
            </a:r>
            <a:r>
              <a:rPr lang="en-US" sz="2600" dirty="0"/>
              <a:t> that</a:t>
            </a:r>
            <a:br>
              <a:rPr lang="en-US" sz="2600" dirty="0"/>
            </a:br>
            <a:r>
              <a:rPr lang="en-US" sz="2600" dirty="0"/>
              <a:t> produce </a:t>
            </a:r>
            <a:r>
              <a:rPr lang="en-US" sz="2600" b="1" dirty="0"/>
              <a:t>sebum </a:t>
            </a:r>
            <a:r>
              <a:rPr lang="en-US" sz="2600" dirty="0"/>
              <a:t>or oil</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623975"/>
            <a:ext cx="8229600" cy="701731"/>
          </a:xfrm>
        </p:spPr>
        <p:txBody>
          <a:bodyPr>
            <a:spAutoFit/>
          </a:bodyPr>
          <a:lstStyle/>
          <a:p>
            <a:r>
              <a:rPr lang="en-US" dirty="0"/>
              <a:t>Glands </a:t>
            </a:r>
          </a:p>
        </p:txBody>
      </p:sp>
      <p:pic>
        <p:nvPicPr>
          <p:cNvPr id="5" name="Picture 4" descr="Sweat glands and sebaceous glands. Three diagrams show frontal sections of an eccrine sweat gland, an apocrine sweat gland, and a sebaceous gland. In diagram A, eccrine sweat gland, cells undergoing merocrine secretion surround a central structure, the duct, and numerous granules within the duct represent sweat. Another diagram shows sweat pores in the epidermis and sweat ducts below the surface. The eccrine and apocrine sweat glands are located in the dermis, and sebaceous glands are located on the dermal root sheath of the hair. In diagram B, apocrine sweat gland, cells undergoing merocrine secretion surround a cavity filled with apocrine sweat. In diagram C, sebaceous gland, a border of acini surrounds a cavity filled with sebum, and a rupturing cell inside the cavity undergoes holocrine secretio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9492" y="1612015"/>
            <a:ext cx="6993019" cy="4042044"/>
          </a:xfrm>
          <a:prstGeom prst="rect">
            <a:avLst/>
          </a:prstGeom>
        </p:spPr>
      </p:pic>
      <p:sp>
        <p:nvSpPr>
          <p:cNvPr id="4" name="Content Placeholder 3"/>
          <p:cNvSpPr>
            <a:spLocks noGrp="1"/>
          </p:cNvSpPr>
          <p:nvPr>
            <p:ph idx="1"/>
          </p:nvPr>
        </p:nvSpPr>
        <p:spPr>
          <a:xfrm>
            <a:off x="1981200" y="1359560"/>
            <a:ext cx="8229600" cy="5338420"/>
          </a:xfrm>
        </p:spPr>
        <p:txBody>
          <a:bodyPr/>
          <a:lstStyle/>
          <a:p>
            <a:endParaRPr lang="en-US" dirty="0"/>
          </a:p>
        </p:txBody>
      </p:sp>
    </p:spTree>
    <p:extLst>
      <p:ext uri="{BB962C8B-B14F-4D97-AF65-F5344CB8AC3E}">
        <p14:creationId xmlns:p14="http://schemas.microsoft.com/office/powerpoint/2010/main" val="68044835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Wounds</a:t>
            </a:r>
            <a:endParaRPr lang="en-US" dirty="0"/>
          </a:p>
        </p:txBody>
      </p:sp>
      <p:sp>
        <p:nvSpPr>
          <p:cNvPr id="3" name="Content Placeholder 2"/>
          <p:cNvSpPr>
            <a:spLocks noGrp="1"/>
          </p:cNvSpPr>
          <p:nvPr>
            <p:ph idx="1"/>
          </p:nvPr>
        </p:nvSpPr>
        <p:spPr/>
        <p:txBody>
          <a:bodyPr/>
          <a:lstStyle/>
          <a:p>
            <a:pPr lvl="0"/>
            <a:r>
              <a:rPr lang="en-US" b="1" dirty="0"/>
              <a:t>Wound</a:t>
            </a:r>
            <a:r>
              <a:rPr lang="en-US" dirty="0"/>
              <a:t> –defined as any </a:t>
            </a:r>
            <a:r>
              <a:rPr lang="en-US" i="1" dirty="0"/>
              <a:t>disruption</a:t>
            </a:r>
            <a:r>
              <a:rPr lang="en-US" dirty="0"/>
              <a:t> </a:t>
            </a:r>
            <a:r>
              <a:rPr lang="en-US" i="1" dirty="0"/>
              <a:t>in</a:t>
            </a:r>
            <a:r>
              <a:rPr lang="en-US" dirty="0"/>
              <a:t> </a:t>
            </a:r>
            <a:r>
              <a:rPr lang="en-US" i="1" dirty="0"/>
              <a:t>skin’s</a:t>
            </a:r>
            <a:r>
              <a:rPr lang="en-US" dirty="0"/>
              <a:t> </a:t>
            </a:r>
            <a:r>
              <a:rPr lang="en-US" i="1" dirty="0"/>
              <a:t>integrity</a:t>
            </a:r>
            <a:r>
              <a:rPr lang="en-US" dirty="0"/>
              <a:t>; Various forms: </a:t>
            </a:r>
          </a:p>
          <a:p>
            <a:pPr lvl="1"/>
            <a:r>
              <a:rPr lang="en-US" b="1" dirty="0"/>
              <a:t>Lacerations</a:t>
            </a:r>
            <a:r>
              <a:rPr lang="en-US" dirty="0"/>
              <a:t> (cuts) </a:t>
            </a:r>
          </a:p>
          <a:p>
            <a:pPr lvl="1"/>
            <a:r>
              <a:rPr lang="en-US" b="1" dirty="0"/>
              <a:t>Burns</a:t>
            </a:r>
          </a:p>
          <a:p>
            <a:pPr lvl="1"/>
            <a:r>
              <a:rPr lang="en-US" b="1" dirty="0"/>
              <a:t>Skin</a:t>
            </a:r>
            <a:r>
              <a:rPr lang="en-US" dirty="0"/>
              <a:t> </a:t>
            </a:r>
            <a:r>
              <a:rPr lang="en-US" b="1" dirty="0"/>
              <a:t>cancers</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Burns</a:t>
            </a:r>
            <a:endParaRPr lang="en-US" dirty="0"/>
          </a:p>
        </p:txBody>
      </p:sp>
      <p:sp>
        <p:nvSpPr>
          <p:cNvPr id="3" name="Content Placeholder 2"/>
          <p:cNvSpPr>
            <a:spLocks noGrp="1"/>
          </p:cNvSpPr>
          <p:nvPr>
            <p:ph idx="1"/>
          </p:nvPr>
        </p:nvSpPr>
        <p:spPr>
          <a:xfrm>
            <a:off x="1981200" y="1600200"/>
            <a:ext cx="5887070" cy="4868780"/>
          </a:xfrm>
        </p:spPr>
        <p:txBody>
          <a:bodyPr>
            <a:normAutofit/>
          </a:bodyPr>
          <a:lstStyle/>
          <a:p>
            <a:pPr marL="0" indent="0">
              <a:buNone/>
            </a:pPr>
            <a:r>
              <a:rPr lang="en-US" b="1" dirty="0"/>
              <a:t>Burn</a:t>
            </a:r>
            <a:r>
              <a:rPr lang="en-US" dirty="0"/>
              <a:t> – wound caused by agents such as </a:t>
            </a:r>
            <a:r>
              <a:rPr lang="en-US" i="1" dirty="0"/>
              <a:t>heat</a:t>
            </a:r>
            <a:r>
              <a:rPr lang="en-US" dirty="0"/>
              <a:t>, </a:t>
            </a:r>
            <a:r>
              <a:rPr lang="en-US" i="1" dirty="0"/>
              <a:t>extreme</a:t>
            </a:r>
            <a:r>
              <a:rPr lang="en-US" dirty="0"/>
              <a:t> </a:t>
            </a:r>
            <a:r>
              <a:rPr lang="en-US" i="1" dirty="0"/>
              <a:t>cold</a:t>
            </a:r>
            <a:r>
              <a:rPr lang="en-US" dirty="0"/>
              <a:t>, </a:t>
            </a:r>
            <a:r>
              <a:rPr lang="en-US" i="1" dirty="0"/>
              <a:t>electricity</a:t>
            </a:r>
            <a:r>
              <a:rPr lang="en-US" dirty="0"/>
              <a:t>, </a:t>
            </a:r>
            <a:r>
              <a:rPr lang="en-US" i="1" dirty="0"/>
              <a:t>chemicals</a:t>
            </a:r>
            <a:r>
              <a:rPr lang="en-US" dirty="0"/>
              <a:t>, and </a:t>
            </a:r>
            <a:r>
              <a:rPr lang="en-US" i="1" dirty="0"/>
              <a:t>radiation</a:t>
            </a:r>
            <a:r>
              <a:rPr lang="en-US" dirty="0"/>
              <a:t>; grouped into three classes according to </a:t>
            </a:r>
            <a:r>
              <a:rPr lang="en-US" i="1" dirty="0"/>
              <a:t>extent</a:t>
            </a:r>
            <a:r>
              <a:rPr lang="en-US" dirty="0"/>
              <a:t> and </a:t>
            </a:r>
            <a:r>
              <a:rPr lang="en-US" i="1" dirty="0"/>
              <a:t>depth</a:t>
            </a:r>
            <a:r>
              <a:rPr lang="en-US" dirty="0"/>
              <a:t> of tissue damage:</a:t>
            </a:r>
          </a:p>
          <a:p>
            <a:pPr lvl="0"/>
            <a:r>
              <a:rPr lang="en-US" b="1" dirty="0"/>
              <a:t>First-degree</a:t>
            </a:r>
            <a:r>
              <a:rPr lang="en-US" dirty="0"/>
              <a:t> </a:t>
            </a:r>
            <a:r>
              <a:rPr lang="en-US" b="1" dirty="0"/>
              <a:t>burns</a:t>
            </a:r>
            <a:r>
              <a:rPr lang="en-US" dirty="0"/>
              <a:t> (</a:t>
            </a:r>
            <a:r>
              <a:rPr lang="en-US" b="1" dirty="0"/>
              <a:t>superficial</a:t>
            </a:r>
            <a:r>
              <a:rPr lang="en-US" dirty="0"/>
              <a:t> </a:t>
            </a:r>
            <a:r>
              <a:rPr lang="en-US" b="1" dirty="0"/>
              <a:t>burns</a:t>
            </a:r>
            <a:r>
              <a:rPr lang="en-US" dirty="0"/>
              <a:t>) </a:t>
            </a:r>
          </a:p>
          <a:p>
            <a:pPr lvl="1"/>
            <a:r>
              <a:rPr lang="en-US" dirty="0"/>
              <a:t>Most minor, </a:t>
            </a:r>
            <a:r>
              <a:rPr lang="en-US" u="sng" dirty="0"/>
              <a:t>only</a:t>
            </a:r>
            <a:r>
              <a:rPr lang="en-US" dirty="0"/>
              <a:t> </a:t>
            </a:r>
            <a:r>
              <a:rPr lang="en-US" i="1" dirty="0"/>
              <a:t>damage</a:t>
            </a:r>
            <a:r>
              <a:rPr lang="en-US" dirty="0"/>
              <a:t> </a:t>
            </a:r>
            <a:r>
              <a:rPr lang="en-US" i="1" dirty="0"/>
              <a:t>epidermis</a:t>
            </a:r>
          </a:p>
          <a:p>
            <a:pPr lvl="1"/>
            <a:r>
              <a:rPr lang="en-US" dirty="0"/>
              <a:t>Skin may develop </a:t>
            </a:r>
            <a:r>
              <a:rPr lang="en-US" b="1" dirty="0"/>
              <a:t>erythema</a:t>
            </a:r>
            <a:r>
              <a:rPr lang="en-US" dirty="0"/>
              <a:t> (red appearance) and some mild pain </a:t>
            </a:r>
            <a:r>
              <a:rPr lang="en-US" u="sng" dirty="0"/>
              <a:t>without</a:t>
            </a:r>
            <a:r>
              <a:rPr lang="en-US" dirty="0"/>
              <a:t> any </a:t>
            </a:r>
            <a:r>
              <a:rPr lang="en-US" i="1" dirty="0"/>
              <a:t>permanent</a:t>
            </a:r>
            <a:r>
              <a:rPr lang="en-US" dirty="0"/>
              <a:t> </a:t>
            </a:r>
            <a:r>
              <a:rPr lang="en-US" i="1" dirty="0"/>
              <a:t>damage</a:t>
            </a:r>
          </a:p>
        </p:txBody>
      </p:sp>
      <p:sp>
        <p:nvSpPr>
          <p:cNvPr id="5" name="Footer Placeholder 4"/>
          <p:cNvSpPr>
            <a:spLocks noGrp="1"/>
          </p:cNvSpPr>
          <p:nvPr>
            <p:ph type="ftr" sz="quarter" idx="11"/>
          </p:nvPr>
        </p:nvSpPr>
        <p:spPr/>
        <p:txBody>
          <a:bodyPr/>
          <a:lstStyle/>
          <a:p>
            <a:r>
              <a:rPr lang="en-US"/>
              <a:t>© 2016 Pearson Education, Inc.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8271" y="1600200"/>
            <a:ext cx="2682649" cy="4817818"/>
          </a:xfrm>
          <a:prstGeom prst="rect">
            <a:avLst/>
          </a:prstGeom>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Burns</a:t>
            </a:r>
            <a:endParaRPr lang="en-US" dirty="0"/>
          </a:p>
        </p:txBody>
      </p:sp>
      <p:sp>
        <p:nvSpPr>
          <p:cNvPr id="3" name="Content Placeholder 2"/>
          <p:cNvSpPr>
            <a:spLocks noGrp="1"/>
          </p:cNvSpPr>
          <p:nvPr>
            <p:ph idx="1"/>
          </p:nvPr>
        </p:nvSpPr>
        <p:spPr>
          <a:xfrm>
            <a:off x="1981200" y="1600200"/>
            <a:ext cx="5791200" cy="4868780"/>
          </a:xfrm>
        </p:spPr>
        <p:txBody>
          <a:bodyPr/>
          <a:lstStyle/>
          <a:p>
            <a:pPr marL="0" indent="0">
              <a:buNone/>
            </a:pPr>
            <a:r>
              <a:rPr lang="en-US" b="1" dirty="0"/>
              <a:t>Burns</a:t>
            </a:r>
            <a:r>
              <a:rPr lang="en-US" dirty="0"/>
              <a:t> (continued):</a:t>
            </a:r>
          </a:p>
          <a:p>
            <a:pPr lvl="0"/>
            <a:r>
              <a:rPr lang="en-US" b="1" dirty="0"/>
              <a:t>Second-degree</a:t>
            </a:r>
            <a:r>
              <a:rPr lang="en-US" dirty="0"/>
              <a:t> </a:t>
            </a:r>
            <a:r>
              <a:rPr lang="en-US" b="1" dirty="0"/>
              <a:t>burns</a:t>
            </a:r>
            <a:r>
              <a:rPr lang="en-US" dirty="0"/>
              <a:t> (</a:t>
            </a:r>
            <a:r>
              <a:rPr lang="en-US" b="1" dirty="0"/>
              <a:t>partial</a:t>
            </a:r>
            <a:r>
              <a:rPr lang="en-US" dirty="0"/>
              <a:t> </a:t>
            </a:r>
            <a:r>
              <a:rPr lang="en-US" b="1" dirty="0"/>
              <a:t>thickness</a:t>
            </a:r>
            <a:r>
              <a:rPr lang="en-US" dirty="0"/>
              <a:t> </a:t>
            </a:r>
            <a:r>
              <a:rPr lang="en-US" b="1" dirty="0"/>
              <a:t>burns</a:t>
            </a:r>
            <a:r>
              <a:rPr lang="en-US" dirty="0"/>
              <a:t>) </a:t>
            </a:r>
          </a:p>
          <a:p>
            <a:pPr lvl="1"/>
            <a:r>
              <a:rPr lang="en-US" dirty="0"/>
              <a:t>Involve epidermis and </a:t>
            </a:r>
            <a:r>
              <a:rPr lang="en-US" i="1" dirty="0"/>
              <a:t>part or all of dermis</a:t>
            </a:r>
          </a:p>
          <a:p>
            <a:pPr lvl="1"/>
            <a:r>
              <a:rPr lang="en-US" dirty="0"/>
              <a:t>Result in significant pain, blistering, and possibly </a:t>
            </a:r>
            <a:r>
              <a:rPr lang="en-US" i="1" dirty="0"/>
              <a:t>scarring</a:t>
            </a:r>
          </a:p>
        </p:txBody>
      </p:sp>
      <p:sp>
        <p:nvSpPr>
          <p:cNvPr id="6" name="Footer Placeholder 5"/>
          <p:cNvSpPr>
            <a:spLocks noGrp="1"/>
          </p:cNvSpPr>
          <p:nvPr>
            <p:ph type="ftr" sz="quarter" idx="11"/>
          </p:nvPr>
        </p:nvSpPr>
        <p:spPr/>
        <p:txBody>
          <a:bodyPr/>
          <a:lstStyle/>
          <a:p>
            <a:r>
              <a:rPr lang="en-US"/>
              <a:t>© 2016 Pearson Education, Inc.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17719" y="1478386"/>
            <a:ext cx="2766060" cy="4828032"/>
          </a:xfrm>
          <a:prstGeom prst="rect">
            <a:avLst/>
          </a:prstGeom>
        </p:spPr>
      </p:pic>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Burns</a:t>
            </a:r>
            <a:endParaRPr lang="en-US" dirty="0"/>
          </a:p>
        </p:txBody>
      </p:sp>
      <p:sp>
        <p:nvSpPr>
          <p:cNvPr id="3" name="Content Placeholder 2"/>
          <p:cNvSpPr>
            <a:spLocks noGrp="1"/>
          </p:cNvSpPr>
          <p:nvPr>
            <p:ph idx="1"/>
          </p:nvPr>
        </p:nvSpPr>
        <p:spPr>
          <a:xfrm>
            <a:off x="1981201" y="1600200"/>
            <a:ext cx="5688861" cy="4868780"/>
          </a:xfrm>
        </p:spPr>
        <p:txBody>
          <a:bodyPr>
            <a:normAutofit/>
          </a:bodyPr>
          <a:lstStyle/>
          <a:p>
            <a:pPr marL="0" indent="0">
              <a:buNone/>
            </a:pPr>
            <a:r>
              <a:rPr lang="en-US" b="1" dirty="0"/>
              <a:t>Burns</a:t>
            </a:r>
            <a:r>
              <a:rPr lang="en-US" dirty="0"/>
              <a:t> (continued):</a:t>
            </a:r>
          </a:p>
          <a:p>
            <a:pPr lvl="0"/>
            <a:r>
              <a:rPr lang="en-US" sz="2600" b="1" dirty="0"/>
              <a:t>Third-degree</a:t>
            </a:r>
            <a:r>
              <a:rPr lang="en-US" sz="2600" dirty="0"/>
              <a:t> </a:t>
            </a:r>
            <a:r>
              <a:rPr lang="en-US" sz="2600" b="1" dirty="0"/>
              <a:t>burns</a:t>
            </a:r>
            <a:r>
              <a:rPr lang="en-US" sz="2600" dirty="0"/>
              <a:t> (</a:t>
            </a:r>
            <a:r>
              <a:rPr lang="en-US" sz="2600" b="1" dirty="0"/>
              <a:t>full</a:t>
            </a:r>
            <a:r>
              <a:rPr lang="en-US" sz="2600" dirty="0"/>
              <a:t> </a:t>
            </a:r>
            <a:r>
              <a:rPr lang="en-US" sz="2600" b="1" dirty="0"/>
              <a:t>thickness</a:t>
            </a:r>
            <a:r>
              <a:rPr lang="en-US" sz="2600" dirty="0"/>
              <a:t> </a:t>
            </a:r>
            <a:r>
              <a:rPr lang="en-US" sz="2600" b="1" dirty="0"/>
              <a:t>burns</a:t>
            </a:r>
            <a:r>
              <a:rPr lang="en-US" sz="2600" dirty="0"/>
              <a:t>)</a:t>
            </a:r>
          </a:p>
          <a:p>
            <a:pPr lvl="1"/>
            <a:r>
              <a:rPr lang="en-US" u="sng" dirty="0"/>
              <a:t>Most</a:t>
            </a:r>
            <a:r>
              <a:rPr lang="en-US" dirty="0"/>
              <a:t> damaging burns</a:t>
            </a:r>
          </a:p>
          <a:p>
            <a:pPr lvl="1"/>
            <a:r>
              <a:rPr lang="en-US" dirty="0"/>
              <a:t>Involve </a:t>
            </a:r>
            <a:r>
              <a:rPr lang="en-US" i="1" dirty="0"/>
              <a:t>epidermis</a:t>
            </a:r>
            <a:r>
              <a:rPr lang="en-US" dirty="0"/>
              <a:t>, </a:t>
            </a:r>
            <a:r>
              <a:rPr lang="en-US" i="1" dirty="0"/>
              <a:t>dermis</a:t>
            </a:r>
            <a:r>
              <a:rPr lang="en-US" dirty="0"/>
              <a:t>, </a:t>
            </a:r>
            <a:r>
              <a:rPr lang="en-US" i="1" dirty="0"/>
              <a:t>hypodermis</a:t>
            </a:r>
            <a:r>
              <a:rPr lang="en-US" dirty="0"/>
              <a:t>; potentially </a:t>
            </a:r>
            <a:r>
              <a:rPr lang="en-US" u="sng" dirty="0"/>
              <a:t>even</a:t>
            </a:r>
            <a:r>
              <a:rPr lang="en-US" dirty="0"/>
              <a:t> </a:t>
            </a:r>
            <a:r>
              <a:rPr lang="en-US" i="1" dirty="0"/>
              <a:t>deeper</a:t>
            </a:r>
            <a:r>
              <a:rPr lang="en-US" dirty="0"/>
              <a:t> </a:t>
            </a:r>
            <a:r>
              <a:rPr lang="en-US" i="1" dirty="0"/>
              <a:t>tissue</a:t>
            </a:r>
            <a:r>
              <a:rPr lang="en-US" dirty="0"/>
              <a:t>, like muscle or bone</a:t>
            </a:r>
          </a:p>
          <a:p>
            <a:pPr lvl="1"/>
            <a:r>
              <a:rPr lang="en-US" u="sng" dirty="0"/>
              <a:t>Not</a:t>
            </a:r>
            <a:r>
              <a:rPr lang="en-US" dirty="0"/>
              <a:t> </a:t>
            </a:r>
            <a:r>
              <a:rPr lang="en-US" i="1" dirty="0"/>
              <a:t>generally</a:t>
            </a:r>
            <a:r>
              <a:rPr lang="en-US" dirty="0"/>
              <a:t> </a:t>
            </a:r>
            <a:r>
              <a:rPr lang="en-US" i="1" dirty="0"/>
              <a:t>painful</a:t>
            </a:r>
            <a:r>
              <a:rPr lang="en-US" dirty="0"/>
              <a:t> at first because nerves are destroyed </a:t>
            </a:r>
            <a:r>
              <a:rPr lang="en-US" u="sng" dirty="0"/>
              <a:t>too</a:t>
            </a:r>
          </a:p>
        </p:txBody>
      </p:sp>
      <p:sp>
        <p:nvSpPr>
          <p:cNvPr id="6" name="Footer Placeholder 5"/>
          <p:cNvSpPr>
            <a:spLocks noGrp="1"/>
          </p:cNvSpPr>
          <p:nvPr>
            <p:ph type="ftr" sz="quarter" idx="11"/>
          </p:nvPr>
        </p:nvSpPr>
        <p:spPr/>
        <p:txBody>
          <a:bodyPr/>
          <a:lstStyle/>
          <a:p>
            <a:r>
              <a:rPr lang="en-US"/>
              <a:t>© 2016 Pearson Education, Inc.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0061" y="1594184"/>
            <a:ext cx="2889504" cy="4828032"/>
          </a:xfrm>
          <a:prstGeom prst="rect">
            <a:avLst/>
          </a:prstGeom>
        </p:spPr>
      </p:pic>
    </p:spTree>
    <p:extLst>
      <p:ext uri="{BB962C8B-B14F-4D97-AF65-F5344CB8AC3E}">
        <p14:creationId xmlns:p14="http://schemas.microsoft.com/office/powerpoint/2010/main" val="115089028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Burns</a:t>
            </a:r>
            <a:endParaRPr lang="en-US" dirty="0"/>
          </a:p>
        </p:txBody>
      </p:sp>
      <p:sp>
        <p:nvSpPr>
          <p:cNvPr id="3" name="Content Placeholder 2"/>
          <p:cNvSpPr>
            <a:spLocks noGrp="1"/>
          </p:cNvSpPr>
          <p:nvPr>
            <p:ph idx="1"/>
          </p:nvPr>
        </p:nvSpPr>
        <p:spPr>
          <a:xfrm>
            <a:off x="1981200" y="1600200"/>
            <a:ext cx="5791200" cy="4868780"/>
          </a:xfrm>
        </p:spPr>
        <p:txBody>
          <a:bodyPr>
            <a:normAutofit/>
          </a:bodyPr>
          <a:lstStyle/>
          <a:p>
            <a:pPr marL="0" indent="0">
              <a:buNone/>
            </a:pPr>
            <a:r>
              <a:rPr lang="en-US" sz="3000" b="1" dirty="0"/>
              <a:t>Burns</a:t>
            </a:r>
            <a:r>
              <a:rPr lang="en-US" sz="3000" dirty="0"/>
              <a:t> (continued):</a:t>
            </a:r>
          </a:p>
          <a:p>
            <a:pPr lvl="0"/>
            <a:r>
              <a:rPr lang="en-US" b="1" dirty="0"/>
              <a:t>Third-degree</a:t>
            </a:r>
            <a:r>
              <a:rPr lang="en-US" dirty="0"/>
              <a:t> </a:t>
            </a:r>
            <a:r>
              <a:rPr lang="en-US" b="1" dirty="0"/>
              <a:t>burns</a:t>
            </a:r>
            <a:r>
              <a:rPr lang="en-US" dirty="0"/>
              <a:t> (</a:t>
            </a:r>
            <a:r>
              <a:rPr lang="en-US" b="1" dirty="0"/>
              <a:t>full</a:t>
            </a:r>
            <a:r>
              <a:rPr lang="en-US" dirty="0"/>
              <a:t> </a:t>
            </a:r>
            <a:r>
              <a:rPr lang="en-US" b="1" dirty="0"/>
              <a:t>thickness</a:t>
            </a:r>
            <a:r>
              <a:rPr lang="en-US" dirty="0"/>
              <a:t> </a:t>
            </a:r>
            <a:r>
              <a:rPr lang="en-US" b="1" dirty="0"/>
              <a:t>burns</a:t>
            </a:r>
            <a:r>
              <a:rPr lang="en-US" dirty="0"/>
              <a:t>) (continued):</a:t>
            </a:r>
          </a:p>
          <a:p>
            <a:pPr lvl="1"/>
            <a:r>
              <a:rPr lang="en-US" dirty="0"/>
              <a:t>Typically result in </a:t>
            </a:r>
            <a:r>
              <a:rPr lang="en-US" i="1" dirty="0"/>
              <a:t>major</a:t>
            </a:r>
            <a:r>
              <a:rPr lang="en-US" dirty="0"/>
              <a:t> </a:t>
            </a:r>
            <a:r>
              <a:rPr lang="en-US" i="1" dirty="0"/>
              <a:t>tissue</a:t>
            </a:r>
            <a:r>
              <a:rPr lang="en-US" dirty="0"/>
              <a:t> </a:t>
            </a:r>
            <a:r>
              <a:rPr lang="en-US" i="1" dirty="0"/>
              <a:t>damage</a:t>
            </a:r>
            <a:r>
              <a:rPr lang="en-US" dirty="0"/>
              <a:t> and significant scarring with </a:t>
            </a:r>
            <a:r>
              <a:rPr lang="en-US" i="1" dirty="0"/>
              <a:t>loss</a:t>
            </a:r>
            <a:r>
              <a:rPr lang="en-US" dirty="0"/>
              <a:t> </a:t>
            </a:r>
            <a:r>
              <a:rPr lang="en-US" i="1" dirty="0"/>
              <a:t>of</a:t>
            </a:r>
            <a:r>
              <a:rPr lang="en-US" dirty="0"/>
              <a:t> </a:t>
            </a:r>
            <a:r>
              <a:rPr lang="en-US" i="1" dirty="0"/>
              <a:t>hair</a:t>
            </a:r>
            <a:r>
              <a:rPr lang="en-US" dirty="0"/>
              <a:t> </a:t>
            </a:r>
            <a:r>
              <a:rPr lang="en-US" i="1" dirty="0"/>
              <a:t>follicles</a:t>
            </a:r>
            <a:r>
              <a:rPr lang="en-US" dirty="0"/>
              <a:t> and diminished or absent </a:t>
            </a:r>
            <a:r>
              <a:rPr lang="en-US" i="1" dirty="0"/>
              <a:t>keratin</a:t>
            </a:r>
            <a:r>
              <a:rPr lang="en-US" dirty="0"/>
              <a:t> </a:t>
            </a:r>
            <a:r>
              <a:rPr lang="en-US" i="1" dirty="0"/>
              <a:t>production</a:t>
            </a:r>
          </a:p>
          <a:p>
            <a:pPr lvl="1"/>
            <a:r>
              <a:rPr lang="en-US" dirty="0"/>
              <a:t>Often problems with </a:t>
            </a:r>
            <a:r>
              <a:rPr lang="en-US" b="1" dirty="0"/>
              <a:t>dehydration</a:t>
            </a:r>
            <a:r>
              <a:rPr lang="en-US" dirty="0"/>
              <a:t> due to </a:t>
            </a:r>
            <a:r>
              <a:rPr lang="en-US" i="1" dirty="0"/>
              <a:t>massive</a:t>
            </a:r>
            <a:r>
              <a:rPr lang="en-US" dirty="0"/>
              <a:t> </a:t>
            </a:r>
            <a:r>
              <a:rPr lang="en-US" i="1" dirty="0"/>
              <a:t>fluid</a:t>
            </a:r>
            <a:r>
              <a:rPr lang="en-US" dirty="0"/>
              <a:t> loss from swelling; also at great risk for </a:t>
            </a:r>
            <a:r>
              <a:rPr lang="en-US" b="1" dirty="0"/>
              <a:t>infection</a:t>
            </a:r>
          </a:p>
        </p:txBody>
      </p:sp>
      <p:sp>
        <p:nvSpPr>
          <p:cNvPr id="6" name="Footer Placeholder 5"/>
          <p:cNvSpPr>
            <a:spLocks noGrp="1"/>
          </p:cNvSpPr>
          <p:nvPr>
            <p:ph type="ftr" sz="quarter" idx="11"/>
          </p:nvPr>
        </p:nvSpPr>
        <p:spPr/>
        <p:txBody>
          <a:bodyPr/>
          <a:lstStyle/>
          <a:p>
            <a:r>
              <a:rPr lang="en-US"/>
              <a:t>© 2016 Pearson Education, Inc.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0061" y="1594184"/>
            <a:ext cx="2889504" cy="4828032"/>
          </a:xfrm>
          <a:prstGeom prst="rect">
            <a:avLst/>
          </a:prstGeom>
        </p:spPr>
      </p:pic>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Burns</a:t>
            </a:r>
            <a:endParaRPr lang="en-US" dirty="0"/>
          </a:p>
        </p:txBody>
      </p:sp>
      <p:sp>
        <p:nvSpPr>
          <p:cNvPr id="10" name="Content Placeholder 9"/>
          <p:cNvSpPr>
            <a:spLocks noGrp="1"/>
          </p:cNvSpPr>
          <p:nvPr>
            <p:ph idx="1"/>
          </p:nvPr>
        </p:nvSpPr>
        <p:spPr>
          <a:xfrm>
            <a:off x="1981201" y="1600200"/>
            <a:ext cx="4783015" cy="4718538"/>
          </a:xfrm>
        </p:spPr>
        <p:txBody>
          <a:bodyPr>
            <a:normAutofit/>
          </a:bodyPr>
          <a:lstStyle/>
          <a:p>
            <a:pPr marL="0" indent="0">
              <a:buNone/>
            </a:pPr>
            <a:r>
              <a:rPr lang="en-US" sz="2600" b="1" dirty="0"/>
              <a:t>Rule of nines</a:t>
            </a:r>
            <a:r>
              <a:rPr lang="en-US" sz="2600" dirty="0"/>
              <a:t> </a:t>
            </a:r>
          </a:p>
          <a:p>
            <a:pPr marL="365760" indent="-274320"/>
            <a:r>
              <a:rPr lang="en-US" sz="2400" dirty="0"/>
              <a:t>Body is divided into 11 areas each representing </a:t>
            </a:r>
            <a:r>
              <a:rPr lang="en-US" sz="2400" i="1" dirty="0"/>
              <a:t>9% of the total body surface area</a:t>
            </a:r>
          </a:p>
          <a:p>
            <a:pPr marL="365760" indent="-274320"/>
            <a:r>
              <a:rPr lang="en-US" sz="2400" dirty="0"/>
              <a:t>Useful clinical tool for grading </a:t>
            </a:r>
            <a:r>
              <a:rPr lang="en-US" sz="2400" i="1" dirty="0"/>
              <a:t>extent of burn</a:t>
            </a:r>
            <a:r>
              <a:rPr lang="en-US" sz="2400" dirty="0"/>
              <a:t>; severity and extent of burn is used to direct </a:t>
            </a:r>
            <a:r>
              <a:rPr lang="en-US" sz="2400" i="1" dirty="0"/>
              <a:t>treatment options</a:t>
            </a:r>
            <a:endParaRPr lang="en-US" sz="2400" dirty="0"/>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3726" y="1863943"/>
            <a:ext cx="3962212" cy="4090025"/>
          </a:xfrm>
          <a:prstGeom prst="rect">
            <a:avLst/>
          </a:prstGeom>
        </p:spPr>
      </p:pic>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Skin Cancer</a:t>
            </a:r>
            <a:endParaRPr lang="en-US" dirty="0"/>
          </a:p>
        </p:txBody>
      </p:sp>
      <p:sp>
        <p:nvSpPr>
          <p:cNvPr id="3" name="Content Placeholder 2"/>
          <p:cNvSpPr>
            <a:spLocks noGrp="1"/>
          </p:cNvSpPr>
          <p:nvPr>
            <p:ph idx="1"/>
          </p:nvPr>
        </p:nvSpPr>
        <p:spPr>
          <a:xfrm>
            <a:off x="1981200" y="1600199"/>
            <a:ext cx="8229600" cy="4998564"/>
          </a:xfrm>
        </p:spPr>
        <p:txBody>
          <a:bodyPr>
            <a:normAutofit/>
          </a:bodyPr>
          <a:lstStyle/>
          <a:p>
            <a:pPr lvl="0"/>
            <a:r>
              <a:rPr lang="en-US" b="1" dirty="0"/>
              <a:t>Cancer</a:t>
            </a:r>
            <a:r>
              <a:rPr lang="en-US" dirty="0"/>
              <a:t> – one of most common diseases in world; caused by </a:t>
            </a:r>
            <a:r>
              <a:rPr lang="en-US" i="1" dirty="0"/>
              <a:t>mutations</a:t>
            </a:r>
            <a:r>
              <a:rPr lang="en-US" dirty="0"/>
              <a:t> </a:t>
            </a:r>
            <a:r>
              <a:rPr lang="en-US" i="1" dirty="0"/>
              <a:t>in</a:t>
            </a:r>
            <a:r>
              <a:rPr lang="en-US" dirty="0"/>
              <a:t> </a:t>
            </a:r>
            <a:r>
              <a:rPr lang="en-US" i="1" dirty="0"/>
              <a:t>DNA</a:t>
            </a:r>
            <a:r>
              <a:rPr lang="en-US" dirty="0"/>
              <a:t> that induce a cell to </a:t>
            </a:r>
            <a:r>
              <a:rPr lang="en-US" i="1" dirty="0"/>
              <a:t>lose</a:t>
            </a:r>
            <a:r>
              <a:rPr lang="en-US" dirty="0"/>
              <a:t> </a:t>
            </a:r>
            <a:r>
              <a:rPr lang="en-US" i="1" dirty="0"/>
              <a:t>control</a:t>
            </a:r>
            <a:r>
              <a:rPr lang="en-US" dirty="0"/>
              <a:t> over its </a:t>
            </a:r>
            <a:r>
              <a:rPr lang="en-US" b="1" dirty="0"/>
              <a:t>cell</a:t>
            </a:r>
            <a:r>
              <a:rPr lang="en-US" dirty="0"/>
              <a:t> </a:t>
            </a:r>
            <a:r>
              <a:rPr lang="en-US" b="1" dirty="0"/>
              <a:t>cycle</a:t>
            </a:r>
            <a:r>
              <a:rPr lang="en-US" dirty="0"/>
              <a:t>:</a:t>
            </a:r>
          </a:p>
          <a:p>
            <a:pPr lvl="1"/>
            <a:r>
              <a:rPr lang="en-US" b="1" dirty="0"/>
              <a:t>Tumor- </a:t>
            </a:r>
            <a:r>
              <a:rPr lang="en-US" dirty="0"/>
              <a:t>cluster of undifferentiated cells</a:t>
            </a:r>
          </a:p>
          <a:p>
            <a:pPr lvl="1"/>
            <a:r>
              <a:rPr lang="en-US" dirty="0"/>
              <a:t>Cancerous tumors are characterized by their ability to </a:t>
            </a:r>
            <a:r>
              <a:rPr lang="en-US" b="1" dirty="0"/>
              <a:t>metastasize </a:t>
            </a:r>
            <a:r>
              <a:rPr lang="en-US" dirty="0"/>
              <a:t>(spread to other tissues through the cardiovascular or lymphatic system) </a:t>
            </a:r>
          </a:p>
          <a:p>
            <a:pPr lvl="1"/>
            <a:r>
              <a:rPr lang="en-US" dirty="0"/>
              <a:t>Tumors then grow in new areas, where the tumor cells alter the structure of a tissue and prevent it from functioning normally</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062" y="274638"/>
            <a:ext cx="7627938" cy="1143000"/>
          </a:xfrm>
        </p:spPr>
        <p:txBody>
          <a:bodyPr/>
          <a:lstStyle/>
          <a:p>
            <a:r>
              <a:rPr lang="en-US" dirty="0" err="1"/>
              <a:t>Creatine</a:t>
            </a:r>
            <a:r>
              <a:rPr lang="en-US" dirty="0"/>
              <a:t> Supplementation</a:t>
            </a:r>
          </a:p>
        </p:txBody>
      </p:sp>
      <p:sp>
        <p:nvSpPr>
          <p:cNvPr id="3" name="Content Placeholder 2"/>
          <p:cNvSpPr>
            <a:spLocks noGrp="1"/>
          </p:cNvSpPr>
          <p:nvPr>
            <p:ph idx="1"/>
          </p:nvPr>
        </p:nvSpPr>
        <p:spPr/>
        <p:txBody>
          <a:bodyPr/>
          <a:lstStyle/>
          <a:p>
            <a:r>
              <a:rPr lang="en-US" dirty="0"/>
              <a:t>Dietary supplement manufacturers market </a:t>
            </a:r>
            <a:r>
              <a:rPr lang="en-US" dirty="0" err="1"/>
              <a:t>creatine</a:t>
            </a:r>
            <a:r>
              <a:rPr lang="en-US" dirty="0"/>
              <a:t> supplements as a way to improve muscle strength and performance. The evidence to support these claims is mixed.</a:t>
            </a:r>
          </a:p>
          <a:p>
            <a:r>
              <a:rPr lang="en-US" dirty="0"/>
              <a:t>Research has demonstrated that supplementation with </a:t>
            </a:r>
            <a:r>
              <a:rPr lang="en-US" b="1" dirty="0" err="1"/>
              <a:t>creatine</a:t>
            </a:r>
            <a:r>
              <a:rPr lang="en-US" dirty="0"/>
              <a:t> does </a:t>
            </a:r>
            <a:r>
              <a:rPr lang="en-US" u="sng" dirty="0"/>
              <a:t>mildly</a:t>
            </a:r>
            <a:r>
              <a:rPr lang="en-US" dirty="0"/>
              <a:t> </a:t>
            </a:r>
            <a:r>
              <a:rPr lang="en-US" i="1" dirty="0"/>
              <a:t>improve</a:t>
            </a:r>
            <a:r>
              <a:rPr lang="en-US" dirty="0"/>
              <a:t> </a:t>
            </a:r>
            <a:r>
              <a:rPr lang="en-US" i="1" dirty="0"/>
              <a:t>performance</a:t>
            </a:r>
            <a:r>
              <a:rPr lang="en-US" dirty="0"/>
              <a:t> for activities that require </a:t>
            </a:r>
            <a:r>
              <a:rPr lang="en-US" i="1" dirty="0"/>
              <a:t>short</a:t>
            </a:r>
            <a:r>
              <a:rPr lang="en-US" dirty="0"/>
              <a:t> </a:t>
            </a:r>
            <a:r>
              <a:rPr lang="en-US" i="1" dirty="0"/>
              <a:t>bursts</a:t>
            </a:r>
            <a:r>
              <a:rPr lang="en-US" dirty="0"/>
              <a:t> of muscle activity </a:t>
            </a:r>
          </a:p>
          <a:p>
            <a:r>
              <a:rPr lang="en-US" dirty="0"/>
              <a:t>The effects on </a:t>
            </a:r>
            <a:r>
              <a:rPr lang="en-US" b="1" dirty="0"/>
              <a:t>endurance-type</a:t>
            </a:r>
            <a:r>
              <a:rPr lang="en-US" dirty="0"/>
              <a:t> </a:t>
            </a:r>
            <a:r>
              <a:rPr lang="en-US" b="1" dirty="0"/>
              <a:t>activities</a:t>
            </a:r>
            <a:r>
              <a:rPr lang="en-US" dirty="0"/>
              <a:t> are </a:t>
            </a:r>
            <a:r>
              <a:rPr lang="en-US" i="1" dirty="0"/>
              <a:t>minimal</a:t>
            </a:r>
            <a:r>
              <a:rPr lang="en-US" dirty="0"/>
              <a:t> </a:t>
            </a:r>
            <a:r>
              <a:rPr lang="en-US" i="1" dirty="0"/>
              <a:t>to</a:t>
            </a:r>
            <a:r>
              <a:rPr lang="en-US" dirty="0"/>
              <a:t> </a:t>
            </a:r>
            <a:r>
              <a:rPr lang="en-US" i="1" dirty="0"/>
              <a:t>nonexistent</a:t>
            </a:r>
          </a:p>
        </p:txBody>
      </p:sp>
      <p:sp>
        <p:nvSpPr>
          <p:cNvPr id="5" name="Footer Placeholder 4"/>
          <p:cNvSpPr>
            <a:spLocks noGrp="1"/>
          </p:cNvSpPr>
          <p:nvPr>
            <p:ph type="ftr" sz="quarter" idx="11"/>
          </p:nvPr>
        </p:nvSpPr>
        <p:spPr/>
        <p:txBody>
          <a:bodyPr/>
          <a:lstStyle/>
          <a:p>
            <a:r>
              <a:rPr lang="en-US"/>
              <a:t>© 2016 Pearson Education, Inc.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539" y="177054"/>
            <a:ext cx="1176942" cy="1338167"/>
          </a:xfrm>
          <a:prstGeom prst="rect">
            <a:avLst/>
          </a:prstGeom>
        </p:spPr>
      </p:pic>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0910" y="1333340"/>
            <a:ext cx="5167602" cy="5015614"/>
          </a:xfrm>
          <a:prstGeom prst="rect">
            <a:avLst/>
          </a:prstGeom>
        </p:spPr>
      </p:pic>
      <p:sp>
        <p:nvSpPr>
          <p:cNvPr id="2" name="Title 1"/>
          <p:cNvSpPr>
            <a:spLocks noGrp="1"/>
          </p:cNvSpPr>
          <p:nvPr>
            <p:ph type="title"/>
          </p:nvPr>
        </p:nvSpPr>
        <p:spPr>
          <a:xfrm>
            <a:off x="692426" y="7777"/>
            <a:ext cx="10515600" cy="1325563"/>
          </a:xfrm>
        </p:spPr>
        <p:txBody>
          <a:bodyPr/>
          <a:lstStyle/>
          <a:p>
            <a:r>
              <a:rPr lang="en-US" dirty="0"/>
              <a:t>FLASH BACK…………. Phases of the Cell Cycle</a:t>
            </a:r>
          </a:p>
        </p:txBody>
      </p:sp>
      <p:sp>
        <p:nvSpPr>
          <p:cNvPr id="3" name="Footer Placeholder 2"/>
          <p:cNvSpPr>
            <a:spLocks noGrp="1"/>
          </p:cNvSpPr>
          <p:nvPr>
            <p:ph type="ftr" sz="quarter" idx="11"/>
          </p:nvPr>
        </p:nvSpPr>
        <p:spPr/>
        <p:txBody>
          <a:bodyPr/>
          <a:lstStyle/>
          <a:p>
            <a:r>
              <a:rPr lang="en-US"/>
              <a:t>© 2016 Pearson Education, Inc.</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Skin Cancer</a:t>
            </a:r>
            <a:endParaRPr lang="en-US" dirty="0"/>
          </a:p>
        </p:txBody>
      </p:sp>
      <p:sp>
        <p:nvSpPr>
          <p:cNvPr id="3" name="Content Placeholder 2"/>
          <p:cNvSpPr>
            <a:spLocks noGrp="1"/>
          </p:cNvSpPr>
          <p:nvPr>
            <p:ph idx="1"/>
          </p:nvPr>
        </p:nvSpPr>
        <p:spPr/>
        <p:txBody>
          <a:bodyPr/>
          <a:lstStyle/>
          <a:p>
            <a:pPr lvl="0"/>
            <a:r>
              <a:rPr lang="en-US" dirty="0"/>
              <a:t>Three common cancers affect skin; linked to </a:t>
            </a:r>
            <a:r>
              <a:rPr lang="en-US" i="1" dirty="0"/>
              <a:t>UV</a:t>
            </a:r>
            <a:r>
              <a:rPr lang="en-US" dirty="0"/>
              <a:t> </a:t>
            </a:r>
            <a:r>
              <a:rPr lang="en-US" i="1" dirty="0"/>
              <a:t>radiation</a:t>
            </a:r>
            <a:r>
              <a:rPr lang="en-US" dirty="0"/>
              <a:t> </a:t>
            </a:r>
            <a:r>
              <a:rPr lang="en-US" i="1" dirty="0"/>
              <a:t>exposure</a:t>
            </a:r>
            <a:r>
              <a:rPr lang="en-US" dirty="0"/>
              <a:t>; other factors can play a role too: </a:t>
            </a:r>
          </a:p>
          <a:p>
            <a:pPr lvl="1"/>
            <a:r>
              <a:rPr lang="en-US" dirty="0"/>
              <a:t>Exposure to </a:t>
            </a:r>
            <a:r>
              <a:rPr lang="en-US" b="1" dirty="0"/>
              <a:t>carcinogens</a:t>
            </a:r>
            <a:r>
              <a:rPr lang="en-US" dirty="0"/>
              <a:t> (agents that induce cancer)</a:t>
            </a:r>
          </a:p>
          <a:p>
            <a:pPr lvl="1"/>
            <a:r>
              <a:rPr lang="en-US" dirty="0"/>
              <a:t>Exposure to other forms of </a:t>
            </a:r>
            <a:r>
              <a:rPr lang="en-US" b="1" dirty="0"/>
              <a:t>radiation</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Skin Cancer</a:t>
            </a:r>
            <a:endParaRPr lang="en-US" dirty="0"/>
          </a:p>
        </p:txBody>
      </p:sp>
      <p:sp>
        <p:nvSpPr>
          <p:cNvPr id="3" name="Content Placeholder 2"/>
          <p:cNvSpPr>
            <a:spLocks noGrp="1"/>
          </p:cNvSpPr>
          <p:nvPr>
            <p:ph idx="1"/>
          </p:nvPr>
        </p:nvSpPr>
        <p:spPr>
          <a:xfrm>
            <a:off x="1981200" y="1600201"/>
            <a:ext cx="8229600" cy="4706815"/>
          </a:xfrm>
        </p:spPr>
        <p:txBody>
          <a:bodyPr>
            <a:normAutofit/>
          </a:bodyPr>
          <a:lstStyle/>
          <a:p>
            <a:r>
              <a:rPr lang="en-US" b="1" dirty="0"/>
              <a:t>Basal</a:t>
            </a:r>
            <a:r>
              <a:rPr lang="en-US" dirty="0"/>
              <a:t> </a:t>
            </a:r>
            <a:r>
              <a:rPr lang="en-US" b="1" dirty="0"/>
              <a:t>cell</a:t>
            </a:r>
            <a:r>
              <a:rPr lang="en-US" dirty="0"/>
              <a:t> </a:t>
            </a:r>
            <a:r>
              <a:rPr lang="en-US" b="1" dirty="0"/>
              <a:t>carcinoma</a:t>
            </a:r>
          </a:p>
          <a:p>
            <a:pPr lvl="1"/>
            <a:r>
              <a:rPr lang="en-US" u="sng" dirty="0"/>
              <a:t>Most</a:t>
            </a:r>
            <a:r>
              <a:rPr lang="en-US" dirty="0"/>
              <a:t> </a:t>
            </a:r>
            <a:r>
              <a:rPr lang="en-US" i="1" dirty="0"/>
              <a:t>common</a:t>
            </a:r>
            <a:r>
              <a:rPr lang="en-US" dirty="0"/>
              <a:t> of </a:t>
            </a:r>
            <a:r>
              <a:rPr lang="en-US" u="sng" dirty="0"/>
              <a:t>all</a:t>
            </a:r>
            <a:r>
              <a:rPr lang="en-US" dirty="0"/>
              <a:t> cancers, including skin cancer</a:t>
            </a:r>
          </a:p>
          <a:p>
            <a:pPr lvl="1"/>
            <a:r>
              <a:rPr lang="en-US" dirty="0"/>
              <a:t>Arises from keratinocytes in stratum </a:t>
            </a:r>
            <a:r>
              <a:rPr lang="en-US" dirty="0" err="1"/>
              <a:t>basale</a:t>
            </a:r>
            <a:r>
              <a:rPr lang="en-US" dirty="0"/>
              <a:t> of epidermis</a:t>
            </a:r>
          </a:p>
          <a:p>
            <a:pPr lvl="1"/>
            <a:r>
              <a:rPr lang="en-US" dirty="0"/>
              <a:t>Typically found on skin that is </a:t>
            </a:r>
            <a:r>
              <a:rPr lang="en-US" i="1" dirty="0"/>
              <a:t>regularly</a:t>
            </a:r>
            <a:r>
              <a:rPr lang="en-US" dirty="0"/>
              <a:t> </a:t>
            </a:r>
            <a:r>
              <a:rPr lang="en-US" i="1" dirty="0"/>
              <a:t>exposed</a:t>
            </a:r>
            <a:r>
              <a:rPr lang="en-US" dirty="0"/>
              <a:t> to UV radiation</a:t>
            </a:r>
          </a:p>
          <a:p>
            <a:pPr lvl="1"/>
            <a:r>
              <a:rPr lang="en-US" dirty="0"/>
              <a:t>Generally forms a </a:t>
            </a:r>
            <a:r>
              <a:rPr lang="en-US" i="1" dirty="0"/>
              <a:t>nodule</a:t>
            </a:r>
            <a:r>
              <a:rPr lang="en-US" dirty="0"/>
              <a:t> with a </a:t>
            </a:r>
            <a:br>
              <a:rPr lang="en-US" dirty="0"/>
            </a:br>
            <a:r>
              <a:rPr lang="en-US" i="1" dirty="0"/>
              <a:t>central</a:t>
            </a:r>
            <a:r>
              <a:rPr lang="en-US" dirty="0"/>
              <a:t> </a:t>
            </a:r>
            <a:r>
              <a:rPr lang="en-US" i="1" dirty="0"/>
              <a:t>crater that ulcerates</a:t>
            </a:r>
          </a:p>
          <a:p>
            <a:pPr lvl="1"/>
            <a:r>
              <a:rPr lang="en-US" u="sng" dirty="0"/>
              <a:t>Generally does not</a:t>
            </a:r>
            <a:r>
              <a:rPr lang="en-US" dirty="0"/>
              <a:t> metastasize</a:t>
            </a:r>
            <a:endParaRPr lang="en-US" i="1" dirty="0"/>
          </a:p>
          <a:p>
            <a:pPr lvl="1"/>
            <a:r>
              <a:rPr lang="en-US" sz="2200" i="1" dirty="0"/>
              <a:t>Surgical removal usually resolves it completely</a:t>
            </a:r>
            <a:endParaRPr lang="en-US" sz="2200" dirty="0"/>
          </a:p>
        </p:txBody>
      </p:sp>
      <p:sp>
        <p:nvSpPr>
          <p:cNvPr id="6" name="Footer Placeholder 5"/>
          <p:cNvSpPr>
            <a:spLocks noGrp="1"/>
          </p:cNvSpPr>
          <p:nvPr>
            <p:ph type="ftr" sz="quarter" idx="11"/>
          </p:nvPr>
        </p:nvSpPr>
        <p:spPr/>
        <p:txBody>
          <a:bodyPr/>
          <a:lstStyle/>
          <a:p>
            <a:r>
              <a:rPr lang="en-US"/>
              <a:t>© 2016 Pearson Education, Inc.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2400" y="3953607"/>
            <a:ext cx="3243072" cy="1950720"/>
          </a:xfrm>
          <a:prstGeom prst="rect">
            <a:avLst/>
          </a:prstGeom>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Skin Cancer</a:t>
            </a:r>
            <a:endParaRPr lang="en-US" dirty="0"/>
          </a:p>
        </p:txBody>
      </p:sp>
      <p:sp>
        <p:nvSpPr>
          <p:cNvPr id="3" name="Content Placeholder 2"/>
          <p:cNvSpPr>
            <a:spLocks noGrp="1"/>
          </p:cNvSpPr>
          <p:nvPr>
            <p:ph idx="1"/>
          </p:nvPr>
        </p:nvSpPr>
        <p:spPr/>
        <p:txBody>
          <a:bodyPr/>
          <a:lstStyle/>
          <a:p>
            <a:r>
              <a:rPr lang="en-US" sz="2600" b="1" dirty="0"/>
              <a:t>Squamous</a:t>
            </a:r>
            <a:r>
              <a:rPr lang="en-US" sz="2600" dirty="0"/>
              <a:t> </a:t>
            </a:r>
            <a:r>
              <a:rPr lang="en-US" sz="2600" b="1" dirty="0"/>
              <a:t>cell</a:t>
            </a:r>
            <a:r>
              <a:rPr lang="en-US" sz="2600" dirty="0"/>
              <a:t> </a:t>
            </a:r>
            <a:r>
              <a:rPr lang="en-US" sz="2600" b="1" dirty="0"/>
              <a:t>carcinoma</a:t>
            </a:r>
          </a:p>
          <a:p>
            <a:pPr lvl="1"/>
            <a:r>
              <a:rPr lang="en-US" i="1" dirty="0"/>
              <a:t>Second</a:t>
            </a:r>
            <a:r>
              <a:rPr lang="en-US" dirty="0"/>
              <a:t> </a:t>
            </a:r>
            <a:r>
              <a:rPr lang="en-US" i="1" dirty="0"/>
              <a:t>most</a:t>
            </a:r>
            <a:r>
              <a:rPr lang="en-US" dirty="0"/>
              <a:t> </a:t>
            </a:r>
            <a:r>
              <a:rPr lang="en-US" i="1" dirty="0"/>
              <a:t>common</a:t>
            </a:r>
            <a:r>
              <a:rPr lang="en-US" dirty="0"/>
              <a:t> skin cancer</a:t>
            </a:r>
          </a:p>
          <a:p>
            <a:pPr lvl="1"/>
            <a:r>
              <a:rPr lang="en-US" dirty="0"/>
              <a:t>Cancer of keratinocytes of stratum </a:t>
            </a:r>
            <a:r>
              <a:rPr lang="en-US" dirty="0" err="1"/>
              <a:t>spinosum</a:t>
            </a:r>
            <a:endParaRPr lang="en-US" dirty="0"/>
          </a:p>
          <a:p>
            <a:pPr lvl="1"/>
            <a:r>
              <a:rPr lang="en-US" i="1" dirty="0"/>
              <a:t>Tends to form scaly</a:t>
            </a:r>
            <a:r>
              <a:rPr lang="en-US" dirty="0"/>
              <a:t> </a:t>
            </a:r>
            <a:r>
              <a:rPr lang="en-US" i="1" dirty="0"/>
              <a:t>plaques</a:t>
            </a:r>
            <a:r>
              <a:rPr lang="en-US" dirty="0"/>
              <a:t> that </a:t>
            </a:r>
            <a:r>
              <a:rPr lang="en-US" i="1" dirty="0"/>
              <a:t>ulcerate</a:t>
            </a:r>
            <a:r>
              <a:rPr lang="en-US" dirty="0"/>
              <a:t> or </a:t>
            </a:r>
            <a:r>
              <a:rPr lang="en-US" i="1" dirty="0"/>
              <a:t>bleed, most common </a:t>
            </a:r>
            <a:r>
              <a:rPr lang="en-US" dirty="0"/>
              <a:t>on head and neck</a:t>
            </a:r>
          </a:p>
          <a:p>
            <a:pPr lvl="1"/>
            <a:r>
              <a:rPr lang="en-US" u="sng" dirty="0"/>
              <a:t>More</a:t>
            </a:r>
            <a:r>
              <a:rPr lang="en-US" dirty="0"/>
              <a:t> likely to </a:t>
            </a:r>
            <a:br>
              <a:rPr lang="en-US" dirty="0"/>
            </a:br>
            <a:r>
              <a:rPr lang="en-US" dirty="0"/>
              <a:t>metastasize than basal cell</a:t>
            </a:r>
            <a:br>
              <a:rPr lang="en-US" dirty="0"/>
            </a:br>
            <a:r>
              <a:rPr lang="en-US" dirty="0"/>
              <a:t>carcinoma; </a:t>
            </a:r>
            <a:r>
              <a:rPr lang="en-US" i="1" dirty="0"/>
              <a:t>but typically can                                              still be managed with surgery                                               </a:t>
            </a:r>
            <a:endParaRPr lang="en-US" dirty="0"/>
          </a:p>
        </p:txBody>
      </p:sp>
      <p:sp>
        <p:nvSpPr>
          <p:cNvPr id="6" name="Footer Placeholder 5"/>
          <p:cNvSpPr>
            <a:spLocks noGrp="1"/>
          </p:cNvSpPr>
          <p:nvPr>
            <p:ph type="ftr" sz="quarter" idx="11"/>
          </p:nvPr>
        </p:nvSpPr>
        <p:spPr/>
        <p:txBody>
          <a:bodyPr/>
          <a:lstStyle/>
          <a:p>
            <a:r>
              <a:rPr lang="en-US"/>
              <a:t>© 2016 Pearson Education, Inc.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3439" y="4211556"/>
            <a:ext cx="3506138" cy="2257424"/>
          </a:xfrm>
          <a:prstGeom prst="rect">
            <a:avLst/>
          </a:prstGeom>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Skin Cancer</a:t>
            </a:r>
            <a:endParaRPr lang="en-US" dirty="0"/>
          </a:p>
        </p:txBody>
      </p:sp>
      <p:sp>
        <p:nvSpPr>
          <p:cNvPr id="3" name="Content Placeholder 2"/>
          <p:cNvSpPr>
            <a:spLocks noGrp="1"/>
          </p:cNvSpPr>
          <p:nvPr>
            <p:ph idx="1"/>
          </p:nvPr>
        </p:nvSpPr>
        <p:spPr>
          <a:xfrm>
            <a:off x="1981200" y="1600200"/>
            <a:ext cx="8229600" cy="4991100"/>
          </a:xfrm>
        </p:spPr>
        <p:txBody>
          <a:bodyPr>
            <a:normAutofit/>
          </a:bodyPr>
          <a:lstStyle/>
          <a:p>
            <a:r>
              <a:rPr lang="en-US" b="1" dirty="0"/>
              <a:t>Malignant</a:t>
            </a:r>
            <a:r>
              <a:rPr lang="en-US" dirty="0"/>
              <a:t> </a:t>
            </a:r>
            <a:r>
              <a:rPr lang="en-US" b="1" dirty="0"/>
              <a:t>melanoma</a:t>
            </a:r>
            <a:r>
              <a:rPr lang="en-US" dirty="0"/>
              <a:t> – cancer of melanocytes</a:t>
            </a:r>
          </a:p>
          <a:p>
            <a:pPr lvl="1"/>
            <a:r>
              <a:rPr lang="en-US" dirty="0"/>
              <a:t>MOST dangerous skin cancer</a:t>
            </a:r>
          </a:p>
          <a:p>
            <a:pPr lvl="1"/>
            <a:r>
              <a:rPr lang="en-US" dirty="0"/>
              <a:t>Early detection of melanoma is critical due to its tendency to metastasize</a:t>
            </a:r>
          </a:p>
          <a:p>
            <a:pPr lvl="1"/>
            <a:r>
              <a:rPr lang="en-US" dirty="0"/>
              <a:t>“Arms” of cancerous melanocytes extend down into dermis and access </a:t>
            </a:r>
            <a:r>
              <a:rPr lang="en-US" i="1" dirty="0"/>
              <a:t>dermal</a:t>
            </a:r>
            <a:r>
              <a:rPr lang="en-US" dirty="0"/>
              <a:t> </a:t>
            </a:r>
            <a:r>
              <a:rPr lang="en-US" i="1" dirty="0"/>
              <a:t>blood</a:t>
            </a:r>
            <a:r>
              <a:rPr lang="en-US" dirty="0"/>
              <a:t> </a:t>
            </a:r>
            <a:r>
              <a:rPr lang="en-US" i="1" dirty="0"/>
              <a:t>vessels</a:t>
            </a:r>
            <a:r>
              <a:rPr lang="en-US" dirty="0"/>
              <a:t>; enables cells to spread to other tissues via bloodstream</a:t>
            </a:r>
          </a:p>
          <a:p>
            <a:pPr lvl="1"/>
            <a:r>
              <a:rPr lang="en-US" dirty="0"/>
              <a:t>Treated with </a:t>
            </a:r>
            <a:r>
              <a:rPr lang="en-US" i="1" dirty="0"/>
              <a:t>surgical</a:t>
            </a:r>
            <a:r>
              <a:rPr lang="en-US" dirty="0"/>
              <a:t> </a:t>
            </a:r>
            <a:r>
              <a:rPr lang="en-US" i="1" dirty="0"/>
              <a:t>removal</a:t>
            </a:r>
            <a:r>
              <a:rPr lang="en-US" dirty="0"/>
              <a:t> and possibly other options such as </a:t>
            </a:r>
            <a:r>
              <a:rPr lang="en-US" i="1" dirty="0"/>
              <a:t>radiation</a:t>
            </a:r>
            <a:r>
              <a:rPr lang="en-US" dirty="0"/>
              <a:t> </a:t>
            </a:r>
            <a:r>
              <a:rPr lang="en-US" i="1" dirty="0"/>
              <a:t>therapy</a:t>
            </a:r>
            <a:r>
              <a:rPr lang="en-US" dirty="0"/>
              <a:t> and </a:t>
            </a:r>
            <a:r>
              <a:rPr lang="en-US" i="1" dirty="0"/>
              <a:t>chemotherapy</a:t>
            </a:r>
          </a:p>
          <a:p>
            <a:pPr lvl="1"/>
            <a:r>
              <a:rPr lang="en-US" b="1" dirty="0"/>
              <a:t>Prognosis</a:t>
            </a:r>
            <a:r>
              <a:rPr lang="en-US" dirty="0"/>
              <a:t> depends on size of the tumor, depth to which it extends into dermis, and whether it has metastasized to other tissues</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Skin Cancer</a:t>
            </a:r>
            <a:endParaRPr lang="en-US" dirty="0"/>
          </a:p>
        </p:txBody>
      </p:sp>
      <p:sp>
        <p:nvSpPr>
          <p:cNvPr id="3" name="Content Placeholder 2"/>
          <p:cNvSpPr>
            <a:spLocks noGrp="1"/>
          </p:cNvSpPr>
          <p:nvPr>
            <p:ph idx="1"/>
          </p:nvPr>
        </p:nvSpPr>
        <p:spPr/>
        <p:txBody>
          <a:bodyPr>
            <a:normAutofit/>
          </a:bodyPr>
          <a:lstStyle/>
          <a:p>
            <a:r>
              <a:rPr lang="en-US" sz="2600" b="1" dirty="0"/>
              <a:t>Malignant</a:t>
            </a:r>
            <a:r>
              <a:rPr lang="en-US" sz="2600" dirty="0"/>
              <a:t> </a:t>
            </a:r>
            <a:r>
              <a:rPr lang="en-US" sz="2600" b="1" dirty="0"/>
              <a:t>melanoma</a:t>
            </a:r>
            <a:r>
              <a:rPr lang="en-US" sz="2600" dirty="0"/>
              <a:t> can be distinguished from other skin cancers and normal moles using </a:t>
            </a:r>
            <a:r>
              <a:rPr lang="en-US" sz="2600" b="1" dirty="0"/>
              <a:t>ABCDE rule</a:t>
            </a:r>
            <a:r>
              <a:rPr lang="en-US" sz="2600" dirty="0"/>
              <a:t>:</a:t>
            </a:r>
          </a:p>
          <a:p>
            <a:pPr lvl="1"/>
            <a:r>
              <a:rPr lang="en-US" b="1" dirty="0"/>
              <a:t>(A)</a:t>
            </a:r>
            <a:r>
              <a:rPr lang="en-US" dirty="0"/>
              <a:t>: </a:t>
            </a:r>
            <a:r>
              <a:rPr lang="en-US" b="1" dirty="0"/>
              <a:t>A</a:t>
            </a:r>
            <a:r>
              <a:rPr lang="en-US" dirty="0"/>
              <a:t>symmetrical shape (two sides do not match)</a:t>
            </a:r>
          </a:p>
          <a:p>
            <a:pPr lvl="1"/>
            <a:r>
              <a:rPr lang="en-US" b="1" dirty="0"/>
              <a:t>(B)</a:t>
            </a:r>
            <a:r>
              <a:rPr lang="en-US" dirty="0"/>
              <a:t>: </a:t>
            </a:r>
            <a:r>
              <a:rPr lang="en-US" b="1" dirty="0"/>
              <a:t>B</a:t>
            </a:r>
            <a:r>
              <a:rPr lang="en-US" dirty="0"/>
              <a:t>order irregularity</a:t>
            </a:r>
          </a:p>
          <a:p>
            <a:pPr lvl="1"/>
            <a:r>
              <a:rPr lang="en-US" b="1" dirty="0"/>
              <a:t>(C)</a:t>
            </a:r>
            <a:r>
              <a:rPr lang="en-US" dirty="0"/>
              <a:t>: </a:t>
            </a:r>
            <a:r>
              <a:rPr lang="en-US" b="1" dirty="0"/>
              <a:t>C</a:t>
            </a:r>
            <a:r>
              <a:rPr lang="en-US" dirty="0"/>
              <a:t>olor, usually blue-black or a variety of colors</a:t>
            </a:r>
          </a:p>
          <a:p>
            <a:pPr lvl="1"/>
            <a:r>
              <a:rPr lang="en-US" b="1" dirty="0"/>
              <a:t>(D)</a:t>
            </a:r>
            <a:r>
              <a:rPr lang="en-US" dirty="0"/>
              <a:t>: </a:t>
            </a:r>
            <a:r>
              <a:rPr lang="en-US" b="1" dirty="0"/>
              <a:t>D</a:t>
            </a:r>
            <a:r>
              <a:rPr lang="en-US" dirty="0"/>
              <a:t>iameter generally larger </a:t>
            </a:r>
            <a:br>
              <a:rPr lang="en-US" dirty="0"/>
            </a:br>
            <a:r>
              <a:rPr lang="en-US" dirty="0"/>
              <a:t>than 6 mm (size of a pencil </a:t>
            </a:r>
            <a:br>
              <a:rPr lang="en-US" dirty="0"/>
            </a:br>
            <a:r>
              <a:rPr lang="en-US" dirty="0"/>
              <a:t>eraser)</a:t>
            </a:r>
          </a:p>
          <a:p>
            <a:pPr lvl="1"/>
            <a:r>
              <a:rPr lang="en-US" b="1" dirty="0"/>
              <a:t>(E):</a:t>
            </a:r>
            <a:r>
              <a:rPr lang="en-US" dirty="0"/>
              <a:t> </a:t>
            </a:r>
            <a:r>
              <a:rPr lang="en-US" b="1" dirty="0"/>
              <a:t>E</a:t>
            </a:r>
            <a:r>
              <a:rPr lang="en-US" dirty="0"/>
              <a:t>volving (changing) shape </a:t>
            </a:r>
            <a:br>
              <a:rPr lang="en-US" dirty="0"/>
            </a:br>
            <a:r>
              <a:rPr lang="en-US" dirty="0"/>
              <a:t>and size</a:t>
            </a:r>
          </a:p>
        </p:txBody>
      </p:sp>
      <p:sp>
        <p:nvSpPr>
          <p:cNvPr id="4" name="Footer Placeholder 3"/>
          <p:cNvSpPr>
            <a:spLocks noGrp="1"/>
          </p:cNvSpPr>
          <p:nvPr>
            <p:ph type="ftr" sz="quarter" idx="11"/>
          </p:nvPr>
        </p:nvSpPr>
        <p:spPr/>
        <p:txBody>
          <a:bodyPr/>
          <a:lstStyle/>
          <a:p>
            <a:r>
              <a:rPr lang="en-US"/>
              <a:t>© 2016 Pearson Education, Inc.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701" y="4348452"/>
            <a:ext cx="3713276" cy="22465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0062" y="274638"/>
            <a:ext cx="7627938" cy="1143000"/>
          </a:xfrm>
        </p:spPr>
        <p:txBody>
          <a:bodyPr/>
          <a:lstStyle/>
          <a:p>
            <a:r>
              <a:rPr lang="en-US" dirty="0" err="1"/>
              <a:t>Creatine</a:t>
            </a:r>
            <a:r>
              <a:rPr lang="en-US" dirty="0"/>
              <a:t> Supplementation</a:t>
            </a:r>
          </a:p>
        </p:txBody>
      </p:sp>
      <p:sp>
        <p:nvSpPr>
          <p:cNvPr id="3" name="Content Placeholder 2"/>
          <p:cNvSpPr>
            <a:spLocks noGrp="1"/>
          </p:cNvSpPr>
          <p:nvPr>
            <p:ph idx="1"/>
          </p:nvPr>
        </p:nvSpPr>
        <p:spPr/>
        <p:txBody>
          <a:bodyPr>
            <a:normAutofit/>
          </a:bodyPr>
          <a:lstStyle/>
          <a:p>
            <a:r>
              <a:rPr lang="en-US" dirty="0" err="1"/>
              <a:t>Creatine</a:t>
            </a:r>
            <a:r>
              <a:rPr lang="en-US" dirty="0"/>
              <a:t> may actually be </a:t>
            </a:r>
            <a:r>
              <a:rPr lang="en-US" i="1" dirty="0"/>
              <a:t>detrimental</a:t>
            </a:r>
            <a:r>
              <a:rPr lang="en-US" dirty="0"/>
              <a:t> to athletes in certain sports because supplementation causes weight gain from water retention.</a:t>
            </a:r>
          </a:p>
          <a:p>
            <a:r>
              <a:rPr lang="en-US" dirty="0"/>
              <a:t>No long-term studies done</a:t>
            </a:r>
          </a:p>
          <a:p>
            <a:r>
              <a:rPr lang="en-US" b="1" dirty="0"/>
              <a:t>Massive</a:t>
            </a:r>
            <a:r>
              <a:rPr lang="en-US" dirty="0"/>
              <a:t> </a:t>
            </a:r>
            <a:r>
              <a:rPr lang="en-US" b="1" dirty="0"/>
              <a:t>doses</a:t>
            </a:r>
            <a:r>
              <a:rPr lang="en-US" dirty="0"/>
              <a:t> can have negative health implications such as </a:t>
            </a:r>
            <a:r>
              <a:rPr lang="en-US" b="1" dirty="0"/>
              <a:t>kidney</a:t>
            </a:r>
            <a:r>
              <a:rPr lang="en-US" dirty="0"/>
              <a:t> </a:t>
            </a:r>
            <a:r>
              <a:rPr lang="en-US" b="1" dirty="0"/>
              <a:t>damage</a:t>
            </a:r>
          </a:p>
          <a:p>
            <a:r>
              <a:rPr lang="en-US" dirty="0"/>
              <a:t>Skeletal muscles have a </a:t>
            </a:r>
            <a:r>
              <a:rPr lang="en-US" i="1" dirty="0"/>
              <a:t>maximal</a:t>
            </a:r>
            <a:r>
              <a:rPr lang="en-US" dirty="0"/>
              <a:t> </a:t>
            </a:r>
            <a:r>
              <a:rPr lang="en-US" i="1" dirty="0"/>
              <a:t>storage</a:t>
            </a:r>
            <a:r>
              <a:rPr lang="en-US" dirty="0"/>
              <a:t> </a:t>
            </a:r>
            <a:r>
              <a:rPr lang="en-US" i="1" dirty="0"/>
              <a:t>capacity</a:t>
            </a:r>
            <a:r>
              <a:rPr lang="en-US" dirty="0"/>
              <a:t> for </a:t>
            </a:r>
            <a:r>
              <a:rPr lang="en-US" dirty="0" err="1"/>
              <a:t>creatine</a:t>
            </a:r>
            <a:r>
              <a:rPr lang="en-US" dirty="0"/>
              <a:t>; therefore, the excess is excreted in the urine</a:t>
            </a:r>
          </a:p>
          <a:p>
            <a:r>
              <a:rPr lang="en-US" dirty="0"/>
              <a:t>Quality control is left up to individual manufacturers; </a:t>
            </a:r>
            <a:r>
              <a:rPr lang="en-US" u="sng" dirty="0"/>
              <a:t>no</a:t>
            </a:r>
            <a:r>
              <a:rPr lang="en-US" dirty="0"/>
              <a:t> requirement that active ingredient actually be present in bottle purchased </a:t>
            </a:r>
          </a:p>
          <a:p>
            <a:endParaRPr lang="en-US" dirty="0"/>
          </a:p>
        </p:txBody>
      </p:sp>
      <p:sp>
        <p:nvSpPr>
          <p:cNvPr id="5" name="Footer Placeholder 4"/>
          <p:cNvSpPr>
            <a:spLocks noGrp="1"/>
          </p:cNvSpPr>
          <p:nvPr>
            <p:ph type="ftr" sz="quarter" idx="11"/>
          </p:nvPr>
        </p:nvSpPr>
        <p:spPr/>
        <p:txBody>
          <a:bodyPr/>
          <a:lstStyle/>
          <a:p>
            <a:r>
              <a:rPr lang="en-US"/>
              <a:t>© 2016 Pearson Education, Inc.</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7054"/>
            <a:ext cx="1176942" cy="1338167"/>
          </a:xfrm>
          <a:prstGeom prst="rect">
            <a:avLst/>
          </a:prstGeom>
        </p:spPr>
      </p:pic>
    </p:spTree>
    <p:extLst>
      <p:ext uri="{BB962C8B-B14F-4D97-AF65-F5344CB8AC3E}">
        <p14:creationId xmlns:p14="http://schemas.microsoft.com/office/powerpoint/2010/main" val="1482411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Glycolytic Energy Sources</a:t>
            </a:r>
            <a:endParaRPr lang="en-US" dirty="0"/>
          </a:p>
        </p:txBody>
      </p:sp>
      <p:sp>
        <p:nvSpPr>
          <p:cNvPr id="3" name="Content Placeholder 2"/>
          <p:cNvSpPr>
            <a:spLocks noGrp="1"/>
          </p:cNvSpPr>
          <p:nvPr>
            <p:ph idx="1"/>
          </p:nvPr>
        </p:nvSpPr>
        <p:spPr/>
        <p:txBody>
          <a:bodyPr>
            <a:normAutofit/>
          </a:bodyPr>
          <a:lstStyle/>
          <a:p>
            <a:r>
              <a:rPr lang="en-US" dirty="0"/>
              <a:t>When immediate energy sources are depleted, muscle fibers turn to </a:t>
            </a:r>
            <a:r>
              <a:rPr lang="en-US" b="1" dirty="0"/>
              <a:t>glycolysis (glycolytic or </a:t>
            </a:r>
            <a:r>
              <a:rPr lang="en-US" b="1"/>
              <a:t>anaerobic catabolism) </a:t>
            </a:r>
            <a:r>
              <a:rPr lang="en-US" dirty="0"/>
              <a:t>to make ATP. </a:t>
            </a:r>
          </a:p>
          <a:p>
            <a:r>
              <a:rPr lang="en-US" b="1" dirty="0"/>
              <a:t>Glycolysis</a:t>
            </a:r>
            <a:r>
              <a:rPr lang="en-US" dirty="0"/>
              <a:t> is a series of reactions that occurs in the cytosol of all cells, glucose is broken down to produce </a:t>
            </a:r>
            <a:r>
              <a:rPr lang="en-US" b="1" dirty="0"/>
              <a:t>2 ATP </a:t>
            </a:r>
            <a:r>
              <a:rPr lang="en-US" dirty="0"/>
              <a:t>per molecule of glucose. </a:t>
            </a:r>
          </a:p>
          <a:p>
            <a:r>
              <a:rPr lang="en-US" dirty="0"/>
              <a:t>A muscle fiber has two potential sources of glucose for glycolysis: glucose from the bloodstream and a storage form of glucose called </a:t>
            </a:r>
            <a:r>
              <a:rPr lang="en-US" b="1" dirty="0"/>
              <a:t>glycogen</a:t>
            </a:r>
            <a:r>
              <a:rPr lang="en-US" dirty="0"/>
              <a:t>.</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Glycolytic Energy Sources</a:t>
            </a:r>
            <a:endParaRPr lang="en-US" dirty="0"/>
          </a:p>
        </p:txBody>
      </p:sp>
      <p:sp>
        <p:nvSpPr>
          <p:cNvPr id="3" name="Content Placeholder 2"/>
          <p:cNvSpPr>
            <a:spLocks noGrp="1"/>
          </p:cNvSpPr>
          <p:nvPr>
            <p:ph idx="1"/>
          </p:nvPr>
        </p:nvSpPr>
        <p:spPr/>
        <p:txBody>
          <a:bodyPr>
            <a:normAutofit/>
          </a:bodyPr>
          <a:lstStyle/>
          <a:p>
            <a:r>
              <a:rPr lang="en-US" b="1" dirty="0"/>
              <a:t>Glycolysis</a:t>
            </a:r>
            <a:r>
              <a:rPr lang="en-US" dirty="0"/>
              <a:t>, or </a:t>
            </a:r>
            <a:r>
              <a:rPr lang="en-US" b="1" dirty="0"/>
              <a:t>anaerobic</a:t>
            </a:r>
            <a:r>
              <a:rPr lang="en-US" dirty="0"/>
              <a:t> </a:t>
            </a:r>
            <a:r>
              <a:rPr lang="en-US" b="1" dirty="0"/>
              <a:t>catabolism</a:t>
            </a:r>
            <a:r>
              <a:rPr lang="en-US" dirty="0"/>
              <a:t>, does not require </a:t>
            </a:r>
            <a:r>
              <a:rPr lang="en-US" b="1" dirty="0"/>
              <a:t>oxygen</a:t>
            </a:r>
            <a:r>
              <a:rPr lang="en-US" dirty="0"/>
              <a:t> </a:t>
            </a:r>
            <a:r>
              <a:rPr lang="en-US" u="sng" dirty="0"/>
              <a:t>directly</a:t>
            </a:r>
            <a:r>
              <a:rPr lang="en-US" dirty="0"/>
              <a:t>, however the fate of the product of glycolysis (2 molecules of </a:t>
            </a:r>
            <a:r>
              <a:rPr lang="en-US" b="1" dirty="0"/>
              <a:t>pyruvate</a:t>
            </a:r>
            <a:r>
              <a:rPr lang="en-US" dirty="0"/>
              <a:t>) depends on the availability of oxygen to the muscle fiber :</a:t>
            </a:r>
          </a:p>
          <a:p>
            <a:pPr lvl="1"/>
            <a:r>
              <a:rPr lang="en-US" dirty="0"/>
              <a:t>If oxygen is </a:t>
            </a:r>
            <a:r>
              <a:rPr lang="en-US" u="sng" dirty="0"/>
              <a:t>abundant</a:t>
            </a:r>
            <a:r>
              <a:rPr lang="en-US" dirty="0"/>
              <a:t>, enters the mitochondria for </a:t>
            </a:r>
            <a:r>
              <a:rPr lang="en-US" b="1" dirty="0"/>
              <a:t>oxidative</a:t>
            </a:r>
            <a:r>
              <a:rPr lang="en-US" dirty="0"/>
              <a:t> </a:t>
            </a:r>
            <a:r>
              <a:rPr lang="en-US" b="1" dirty="0"/>
              <a:t>catabolism</a:t>
            </a:r>
            <a:r>
              <a:rPr lang="en-US" dirty="0"/>
              <a:t>, which will then occur </a:t>
            </a:r>
            <a:r>
              <a:rPr lang="en-US" i="1" dirty="0"/>
              <a:t>simultaneously</a:t>
            </a:r>
            <a:r>
              <a:rPr lang="en-US" dirty="0"/>
              <a:t> with glycolysis as long as glucose is available</a:t>
            </a:r>
          </a:p>
          <a:p>
            <a:pPr lvl="1"/>
            <a:r>
              <a:rPr lang="en-US" dirty="0"/>
              <a:t>If oxygen is </a:t>
            </a:r>
            <a:r>
              <a:rPr lang="en-US" u="sng" dirty="0"/>
              <a:t>not</a:t>
            </a:r>
            <a:r>
              <a:rPr lang="en-US" dirty="0"/>
              <a:t> </a:t>
            </a:r>
            <a:r>
              <a:rPr lang="en-US" u="sng" dirty="0"/>
              <a:t>abundant</a:t>
            </a:r>
            <a:r>
              <a:rPr lang="en-US" dirty="0"/>
              <a:t>, the pyruvate is converted into two molecules of </a:t>
            </a:r>
            <a:r>
              <a:rPr lang="en-US" b="1" dirty="0"/>
              <a:t>lactic</a:t>
            </a:r>
            <a:r>
              <a:rPr lang="en-US" dirty="0"/>
              <a:t> </a:t>
            </a:r>
            <a:r>
              <a:rPr lang="en-US" b="1" dirty="0"/>
              <a:t>acid</a:t>
            </a:r>
            <a:r>
              <a:rPr lang="en-US" dirty="0"/>
              <a:t> </a:t>
            </a:r>
            <a:r>
              <a:rPr lang="en-US" b="1" dirty="0"/>
              <a:t>(lactate), </a:t>
            </a:r>
            <a:r>
              <a:rPr lang="en-US" dirty="0"/>
              <a:t>which can either be converted back into glucose by the liver or enters the mitochondria and is used for oxidative catabolism</a:t>
            </a:r>
          </a:p>
        </p:txBody>
      </p:sp>
      <p:sp>
        <p:nvSpPr>
          <p:cNvPr id="5" name="Footer Placeholder 4"/>
          <p:cNvSpPr>
            <a:spLocks noGrp="1"/>
          </p:cNvSpPr>
          <p:nvPr>
            <p:ph type="ftr" sz="quarter" idx="11"/>
          </p:nvPr>
        </p:nvSpPr>
        <p:spPr/>
        <p:txBody>
          <a:bodyPr/>
          <a:lstStyle/>
          <a:p>
            <a:r>
              <a:rPr lang="en-US"/>
              <a:t>© 2016 Pearson Education, Inc.</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Glycolytic Energy Sources</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sp>
        <p:nvSpPr>
          <p:cNvPr id="6" name="Content Placeholder 3"/>
          <p:cNvSpPr txBox="1">
            <a:spLocks/>
          </p:cNvSpPr>
          <p:nvPr/>
        </p:nvSpPr>
        <p:spPr>
          <a:xfrm>
            <a:off x="1728893" y="6227291"/>
            <a:ext cx="8229600" cy="371473"/>
          </a:xfrm>
          <a:prstGeom prst="rect">
            <a:avLst/>
          </a:prstGeom>
        </p:spPr>
        <p:txBody>
          <a:bodyPr vert="horz">
            <a:normAutofit/>
          </a:bodyPr>
          <a:lstStyle/>
          <a:p>
            <a:pPr marL="274320" indent="-274320">
              <a:spcBef>
                <a:spcPts val="600"/>
              </a:spcBef>
              <a:buClr>
                <a:schemeClr val="accent1"/>
              </a:buClr>
              <a:buSzPct val="76000"/>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704" y="1856482"/>
            <a:ext cx="8546592" cy="392582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Oxidative Energy Sources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Combined immediate and anaerobic glycolytic energy sources are adequate for short bursts of activity (like a 400 meter race). However, longer-lasting muscle activity requires a muscle fiber to use mostly </a:t>
            </a:r>
            <a:r>
              <a:rPr lang="en-US" b="1" dirty="0"/>
              <a:t>oxidative or aerobic catabolism</a:t>
            </a:r>
          </a:p>
          <a:p>
            <a:r>
              <a:rPr lang="en-US" dirty="0"/>
              <a:t>Occurs in mitochondria</a:t>
            </a:r>
          </a:p>
          <a:p>
            <a:r>
              <a:rPr lang="en-US" dirty="0"/>
              <a:t>Electrons are removed from carbon-based molecules and the energy liberated is then used to fuel the synthesis of ATP.</a:t>
            </a:r>
          </a:p>
          <a:p>
            <a:r>
              <a:rPr lang="en-US" b="1" dirty="0"/>
              <a:t>Oxidative catabolism produces MORE ATP than glycolysis</a:t>
            </a:r>
          </a:p>
          <a:p>
            <a:r>
              <a:rPr lang="en-US" dirty="0"/>
              <a:t>The amount of ATP depends on the </a:t>
            </a:r>
            <a:r>
              <a:rPr lang="en-US" i="1" dirty="0"/>
              <a:t>type</a:t>
            </a:r>
            <a:r>
              <a:rPr lang="en-US" dirty="0"/>
              <a:t> </a:t>
            </a:r>
            <a:r>
              <a:rPr lang="en-US" i="1" dirty="0"/>
              <a:t>of</a:t>
            </a:r>
            <a:r>
              <a:rPr lang="en-US" dirty="0"/>
              <a:t> </a:t>
            </a:r>
            <a:r>
              <a:rPr lang="en-US" i="1" dirty="0"/>
              <a:t>fuel</a:t>
            </a:r>
            <a:r>
              <a:rPr lang="en-US" dirty="0"/>
              <a:t> used by the fiber</a:t>
            </a:r>
          </a:p>
          <a:p>
            <a:pPr lvl="1"/>
            <a:r>
              <a:rPr lang="en-US" dirty="0"/>
              <a:t>Glucose is generally preferred fuel for muscle fibers, the one they use first, when glucose becomes less available they will catabolize </a:t>
            </a:r>
            <a:r>
              <a:rPr lang="en-US" b="1" dirty="0"/>
              <a:t>fatty</a:t>
            </a:r>
            <a:r>
              <a:rPr lang="en-US" dirty="0"/>
              <a:t> </a:t>
            </a:r>
            <a:r>
              <a:rPr lang="en-US" b="1" dirty="0"/>
              <a:t>acids</a:t>
            </a:r>
            <a:r>
              <a:rPr lang="en-US" dirty="0"/>
              <a:t> and </a:t>
            </a:r>
            <a:r>
              <a:rPr lang="en-US" b="1" dirty="0"/>
              <a:t>amino</a:t>
            </a:r>
            <a:r>
              <a:rPr lang="en-US" dirty="0"/>
              <a:t> </a:t>
            </a:r>
            <a:r>
              <a:rPr lang="en-US" b="1" dirty="0"/>
              <a:t>acids </a:t>
            </a:r>
            <a:r>
              <a:rPr lang="en-US" dirty="0"/>
              <a:t>if necessary</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Oxidative Energy Sources</a:t>
            </a:r>
            <a:endParaRPr lang="en-US" dirty="0"/>
          </a:p>
        </p:txBody>
      </p:sp>
      <p:sp>
        <p:nvSpPr>
          <p:cNvPr id="3" name="Content Placeholder 2"/>
          <p:cNvSpPr>
            <a:spLocks noGrp="1"/>
          </p:cNvSpPr>
          <p:nvPr>
            <p:ph idx="1"/>
          </p:nvPr>
        </p:nvSpPr>
        <p:spPr/>
        <p:txBody>
          <a:bodyPr/>
          <a:lstStyle/>
          <a:p>
            <a:r>
              <a:rPr lang="en-US" dirty="0"/>
              <a:t>Oxidative catabolism can provide ATP for hours, as long as oxygen and fuels are available, after only 1 minute of skeletal muscle activity it is the </a:t>
            </a:r>
            <a:r>
              <a:rPr lang="en-US" i="1" dirty="0"/>
              <a:t>predominant</a:t>
            </a:r>
            <a:r>
              <a:rPr lang="en-US" dirty="0"/>
              <a:t> source of ATP for almost all muscle fibers. </a:t>
            </a:r>
          </a:p>
          <a:p>
            <a:r>
              <a:rPr lang="en-US" dirty="0"/>
              <a:t>After several minutes, nearly 100% of the ATP produced is by this aerobic process</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432798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704" y="2210443"/>
            <a:ext cx="8546592" cy="3925824"/>
          </a:xfrm>
          <a:prstGeom prst="rect">
            <a:avLst/>
          </a:prstGeom>
        </p:spPr>
      </p:pic>
      <p:sp>
        <p:nvSpPr>
          <p:cNvPr id="2" name="Title 1"/>
          <p:cNvSpPr>
            <a:spLocks noGrp="1"/>
          </p:cNvSpPr>
          <p:nvPr>
            <p:ph type="title"/>
          </p:nvPr>
        </p:nvSpPr>
        <p:spPr/>
        <p:txBody>
          <a:bodyPr/>
          <a:lstStyle/>
          <a:p>
            <a:r>
              <a:rPr lang="en-US" dirty="0"/>
              <a:t>Oxidative Energy Sources</a:t>
            </a:r>
            <a:br>
              <a:rPr lang="en-US" dirty="0"/>
            </a:br>
            <a:r>
              <a:rPr lang="en-US" sz="2000" dirty="0"/>
              <a:t>Notice the final step is the transfer of electrons to a molecule of oxygen, which is why this type of metabolism is called aerobic catabolism</a:t>
            </a:r>
          </a:p>
        </p:txBody>
      </p:sp>
      <p:sp>
        <p:nvSpPr>
          <p:cNvPr id="3" name="Footer Placeholder 2"/>
          <p:cNvSpPr>
            <a:spLocks noGrp="1"/>
          </p:cNvSpPr>
          <p:nvPr>
            <p:ph type="ftr" sz="quarter" idx="11"/>
          </p:nvPr>
        </p:nvSpPr>
        <p:spPr/>
        <p:txBody>
          <a:bodyPr/>
          <a:lstStyle/>
          <a:p>
            <a:r>
              <a:rPr lang="en-US"/>
              <a:t>© 2016 Pearson Education, Inc.</a:t>
            </a:r>
          </a:p>
        </p:txBody>
      </p:sp>
      <p:sp>
        <p:nvSpPr>
          <p:cNvPr id="6" name="Content Placeholder 3"/>
          <p:cNvSpPr txBox="1">
            <a:spLocks/>
          </p:cNvSpPr>
          <p:nvPr/>
        </p:nvSpPr>
        <p:spPr>
          <a:xfrm>
            <a:off x="1772246" y="6226441"/>
            <a:ext cx="8229600" cy="371473"/>
          </a:xfrm>
          <a:prstGeom prst="rect">
            <a:avLst/>
          </a:prstGeom>
        </p:spPr>
        <p:txBody>
          <a:bodyPr vert="horz">
            <a:normAutofit/>
          </a:bodyPr>
          <a:lstStyle/>
          <a:p>
            <a:pPr marL="274320" indent="-274320">
              <a:spcBef>
                <a:spcPts val="600"/>
              </a:spcBef>
              <a:buClr>
                <a:schemeClr val="accent1"/>
              </a:buClr>
              <a:buSzPct val="76000"/>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49" y="-49282"/>
            <a:ext cx="10515600" cy="1325563"/>
          </a:xfrm>
        </p:spPr>
        <p:txBody>
          <a:bodyPr/>
          <a:lstStyle/>
          <a:p>
            <a:r>
              <a:rPr lang="en-US" dirty="0"/>
              <a:t>Remember?</a:t>
            </a:r>
          </a:p>
        </p:txBody>
      </p:sp>
      <p:sp>
        <p:nvSpPr>
          <p:cNvPr id="3" name="Content Placeholder 2"/>
          <p:cNvSpPr>
            <a:spLocks noGrp="1"/>
          </p:cNvSpPr>
          <p:nvPr>
            <p:ph idx="1"/>
          </p:nvPr>
        </p:nvSpPr>
        <p:spPr>
          <a:xfrm>
            <a:off x="537949" y="1119116"/>
            <a:ext cx="9893383" cy="5479648"/>
          </a:xfrm>
        </p:spPr>
        <p:txBody>
          <a:bodyPr>
            <a:normAutofit/>
          </a:bodyPr>
          <a:lstStyle/>
          <a:p>
            <a:pPr marL="0" indent="0">
              <a:buNone/>
            </a:pPr>
            <a:r>
              <a:rPr lang="en-US" dirty="0"/>
              <a:t>Each myofibril is made of hundreds to thousands of protein bundles called </a:t>
            </a:r>
            <a:r>
              <a:rPr lang="en-US" b="1" dirty="0"/>
              <a:t>myofilaments</a:t>
            </a:r>
            <a:endParaRPr lang="en-US" dirty="0"/>
          </a:p>
          <a:p>
            <a:pPr marL="0" indent="0">
              <a:buNone/>
            </a:pPr>
            <a:r>
              <a:rPr lang="en-US" dirty="0"/>
              <a:t>There are three types of </a:t>
            </a:r>
            <a:r>
              <a:rPr lang="en-US" b="1" dirty="0"/>
              <a:t>myofilaments, </a:t>
            </a:r>
            <a:r>
              <a:rPr lang="en-US" dirty="0"/>
              <a:t>each with characteristic contractile, regulatory, and/or structural proteins:</a:t>
            </a:r>
          </a:p>
          <a:p>
            <a:r>
              <a:rPr lang="en-US" sz="2600" b="1" dirty="0"/>
              <a:t>Thick</a:t>
            </a:r>
            <a:r>
              <a:rPr lang="en-US" sz="2600" dirty="0"/>
              <a:t> </a:t>
            </a:r>
            <a:r>
              <a:rPr lang="en-US" sz="2600" b="1" dirty="0"/>
              <a:t>filaments</a:t>
            </a:r>
            <a:r>
              <a:rPr lang="en-US" sz="2600" dirty="0"/>
              <a:t> are composed of many molecules of contractile protein </a:t>
            </a:r>
            <a:r>
              <a:rPr lang="en-US" sz="2600" b="1" dirty="0"/>
              <a:t>____________</a:t>
            </a:r>
          </a:p>
          <a:p>
            <a:r>
              <a:rPr lang="en-US" sz="2600" b="1" dirty="0"/>
              <a:t>Thin</a:t>
            </a:r>
            <a:r>
              <a:rPr lang="en-US" sz="2600" dirty="0"/>
              <a:t> </a:t>
            </a:r>
            <a:r>
              <a:rPr lang="en-US" sz="2600" b="1" dirty="0"/>
              <a:t>filaments</a:t>
            </a:r>
            <a:r>
              <a:rPr lang="en-US" sz="2600" dirty="0"/>
              <a:t> are composed of the proteins </a:t>
            </a:r>
            <a:r>
              <a:rPr lang="en-US" sz="2600" b="1" dirty="0"/>
              <a:t>________</a:t>
            </a:r>
            <a:r>
              <a:rPr lang="en-US" sz="2600" dirty="0"/>
              <a:t>, </a:t>
            </a:r>
            <a:r>
              <a:rPr lang="en-US" sz="2600" b="1" dirty="0"/>
              <a:t>__________</a:t>
            </a:r>
            <a:r>
              <a:rPr lang="en-US" sz="2600" dirty="0"/>
              <a:t>, and </a:t>
            </a:r>
            <a:r>
              <a:rPr lang="en-US" sz="2600" b="1" dirty="0"/>
              <a:t>___________</a:t>
            </a:r>
          </a:p>
          <a:p>
            <a:r>
              <a:rPr lang="en-US" sz="2600" b="1" dirty="0"/>
              <a:t>Elastic</a:t>
            </a:r>
            <a:r>
              <a:rPr lang="en-US" sz="2600" dirty="0"/>
              <a:t> </a:t>
            </a:r>
            <a:r>
              <a:rPr lang="en-US" sz="2600" b="1" dirty="0"/>
              <a:t>filaments</a:t>
            </a:r>
            <a:r>
              <a:rPr lang="en-US" sz="2600" dirty="0"/>
              <a:t> are composed of a single massive, spring-like structural protein called </a:t>
            </a:r>
            <a:r>
              <a:rPr lang="en-US" sz="2600" b="1" dirty="0"/>
              <a:t>titin</a:t>
            </a:r>
            <a:r>
              <a:rPr lang="en-US" sz="2600" dirty="0"/>
              <a:t> that helps stabilize the myofibril structurally, elastic filaments resist excessive stretching and provide elasticity to the muscle fiber.  </a:t>
            </a:r>
            <a:endParaRPr lang="en-US" dirty="0"/>
          </a:p>
        </p:txBody>
      </p:sp>
      <p:sp>
        <p:nvSpPr>
          <p:cNvPr id="5" name="Footer Placeholder 4"/>
          <p:cNvSpPr>
            <a:spLocks noGrp="1"/>
          </p:cNvSpPr>
          <p:nvPr>
            <p:ph type="ftr" sz="quarter" idx="11"/>
          </p:nvPr>
        </p:nvSpPr>
        <p:spPr/>
        <p:txBody>
          <a:bodyPr/>
          <a:lstStyle/>
          <a:p>
            <a:r>
              <a:rPr lang="en-US"/>
              <a:t>© 2016 Pearson Education, Inc.</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FLASHBACK……..</a:t>
            </a:r>
          </a:p>
        </p:txBody>
      </p:sp>
      <p:sp>
        <p:nvSpPr>
          <p:cNvPr id="3" name="Footer Placeholder 2"/>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576361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09969-134E-4317-BE43-5BF553B05B4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9B9384-836B-4377-B1C0-043DD53FBC1E}"/>
              </a:ext>
            </a:extLst>
          </p:cNvPr>
          <p:cNvSpPr>
            <a:spLocks noGrp="1"/>
          </p:cNvSpPr>
          <p:nvPr>
            <p:ph idx="1"/>
          </p:nvPr>
        </p:nvSpPr>
        <p:spPr>
          <a:xfrm>
            <a:off x="838200" y="1838878"/>
            <a:ext cx="10515600" cy="4351338"/>
          </a:xfrm>
        </p:spPr>
        <p:txBody>
          <a:bodyPr/>
          <a:lstStyle/>
          <a:p>
            <a:r>
              <a:rPr lang="en-US" dirty="0"/>
              <a:t>Which organ system removes metabolic wastes from the blood, maintains fluid and electrolyte balance and stimulates blood cell production?</a:t>
            </a:r>
          </a:p>
          <a:p>
            <a:endParaRPr lang="en-US" dirty="0"/>
          </a:p>
          <a:p>
            <a:endParaRPr lang="en-US" dirty="0"/>
          </a:p>
          <a:p>
            <a:endParaRPr lang="en-US" dirty="0"/>
          </a:p>
        </p:txBody>
      </p:sp>
    </p:spTree>
    <p:extLst>
      <p:ext uri="{BB962C8B-B14F-4D97-AF65-F5344CB8AC3E}">
        <p14:creationId xmlns:p14="http://schemas.microsoft.com/office/powerpoint/2010/main" val="726446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4C280F-2D3E-4CAF-ABBD-750CD064EEA1}"/>
              </a:ext>
            </a:extLst>
          </p:cNvPr>
          <p:cNvSpPr>
            <a:spLocks noGrp="1"/>
          </p:cNvSpPr>
          <p:nvPr>
            <p:ph type="title"/>
          </p:nvPr>
        </p:nvSpPr>
        <p:spPr/>
        <p:txBody>
          <a:bodyPr/>
          <a:lstStyle/>
          <a:p>
            <a:r>
              <a:rPr lang="en-US" dirty="0"/>
              <a:t>Urinary System</a:t>
            </a:r>
          </a:p>
        </p:txBody>
      </p:sp>
      <p:pic>
        <p:nvPicPr>
          <p:cNvPr id="4" name="Content Placeholder 3" descr="A female figure of the human body illustrates the Urinary System. Indicated on the figure at the mid section are the kidneys, ureters, urinary bladder, and urethra. The Urinary System, removes metabolic wastes from the blood, regulates fluid, electrolytes, and acid base balance, and stimulates blood cell production.">
            <a:extLst>
              <a:ext uri="{FF2B5EF4-FFF2-40B4-BE49-F238E27FC236}">
                <a16:creationId xmlns:a16="http://schemas.microsoft.com/office/drawing/2014/main" id="{58B52C47-071F-4A27-8359-C37C106BD3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1339" y="1351722"/>
            <a:ext cx="3571461" cy="5367130"/>
          </a:xfrm>
          <a:prstGeom prst="rect">
            <a:avLst/>
          </a:prstGeom>
        </p:spPr>
      </p:pic>
    </p:spTree>
    <p:extLst>
      <p:ext uri="{BB962C8B-B14F-4D97-AF65-F5344CB8AC3E}">
        <p14:creationId xmlns:p14="http://schemas.microsoft.com/office/powerpoint/2010/main" val="3336220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Name ALL six levels of organization</a:t>
            </a:r>
          </a:p>
        </p:txBody>
      </p:sp>
      <p:sp>
        <p:nvSpPr>
          <p:cNvPr id="3" name="Content Placeholder 2"/>
          <p:cNvSpPr>
            <a:spLocks noGrp="1"/>
          </p:cNvSpPr>
          <p:nvPr>
            <p:ph idx="1"/>
          </p:nvPr>
        </p:nvSpPr>
        <p:spPr/>
        <p:txBody>
          <a:bodyPr/>
          <a:lstStyle/>
          <a:p>
            <a:r>
              <a:rPr lang="en-US" dirty="0"/>
              <a:t>1. </a:t>
            </a:r>
          </a:p>
          <a:p>
            <a:r>
              <a:rPr lang="en-US" dirty="0"/>
              <a:t>2.</a:t>
            </a:r>
          </a:p>
          <a:p>
            <a:r>
              <a:rPr lang="en-US" dirty="0"/>
              <a:t>3.</a:t>
            </a:r>
          </a:p>
          <a:p>
            <a:r>
              <a:rPr lang="en-US" dirty="0"/>
              <a:t>4.</a:t>
            </a:r>
          </a:p>
          <a:p>
            <a:r>
              <a:rPr lang="en-US" dirty="0"/>
              <a:t>5.</a:t>
            </a:r>
          </a:p>
          <a:p>
            <a:r>
              <a:rPr lang="en-US" dirty="0"/>
              <a:t>6.</a:t>
            </a:r>
          </a:p>
        </p:txBody>
      </p:sp>
    </p:spTree>
    <p:extLst>
      <p:ext uri="{BB962C8B-B14F-4D97-AF65-F5344CB8AC3E}">
        <p14:creationId xmlns:p14="http://schemas.microsoft.com/office/powerpoint/2010/main" val="37404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Levels of Structural Organization and Body Systems </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5385" y="1246909"/>
            <a:ext cx="6791493" cy="4810238"/>
          </a:xfrm>
          <a:prstGeom prst="rect">
            <a:avLst/>
          </a:prstGeom>
        </p:spPr>
      </p:pic>
    </p:spTree>
    <p:extLst>
      <p:ext uri="{BB962C8B-B14F-4D97-AF65-F5344CB8AC3E}">
        <p14:creationId xmlns:p14="http://schemas.microsoft.com/office/powerpoint/2010/main" val="23560700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Characteristics of Living Organisms</a:t>
            </a:r>
            <a:r>
              <a:rPr lang="en-US" dirty="0">
                <a:effectLst/>
              </a:rPr>
              <a:t> </a:t>
            </a:r>
            <a:endParaRPr lang="en-US" dirty="0"/>
          </a:p>
        </p:txBody>
      </p:sp>
      <p:sp>
        <p:nvSpPr>
          <p:cNvPr id="3" name="Content Placeholder 2"/>
          <p:cNvSpPr>
            <a:spLocks noGrp="1"/>
          </p:cNvSpPr>
          <p:nvPr>
            <p:ph idx="1"/>
          </p:nvPr>
        </p:nvSpPr>
        <p:spPr/>
        <p:txBody>
          <a:bodyPr>
            <a:normAutofit/>
          </a:bodyPr>
          <a:lstStyle/>
          <a:p>
            <a:pPr marL="0" indent="0">
              <a:buNone/>
            </a:pPr>
            <a:r>
              <a:rPr lang="en-US" b="1" dirty="0"/>
              <a:t>Living Organisms </a:t>
            </a:r>
            <a:r>
              <a:rPr lang="en-US" dirty="0"/>
              <a:t>share distinct properties:</a:t>
            </a:r>
          </a:p>
          <a:p>
            <a:pPr lvl="0"/>
            <a:r>
              <a:rPr lang="en-US" sz="1950" b="1" dirty="0"/>
              <a:t>__________ </a:t>
            </a:r>
            <a:r>
              <a:rPr lang="en-US" sz="1950" dirty="0"/>
              <a:t>are </a:t>
            </a:r>
            <a:r>
              <a:rPr lang="en-US" sz="1950" i="1" dirty="0"/>
              <a:t>basic units </a:t>
            </a:r>
            <a:r>
              <a:rPr lang="en-US" sz="1950" dirty="0"/>
              <a:t>of life</a:t>
            </a:r>
          </a:p>
          <a:p>
            <a:pPr lvl="1"/>
            <a:r>
              <a:rPr lang="en-US" u="sng" dirty="0"/>
              <a:t>Smallest</a:t>
            </a:r>
            <a:r>
              <a:rPr lang="en-US" dirty="0"/>
              <a:t> unit that can carry out functions of life</a:t>
            </a:r>
          </a:p>
          <a:p>
            <a:pPr lvl="1"/>
            <a:r>
              <a:rPr lang="en-US" u="sng" dirty="0"/>
              <a:t>All</a:t>
            </a:r>
            <a:r>
              <a:rPr lang="en-US" dirty="0"/>
              <a:t> organisms are </a:t>
            </a:r>
            <a:r>
              <a:rPr lang="en-US" i="1" dirty="0"/>
              <a:t>composed of ______.</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4275873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Characteristics of Living Organisms</a:t>
            </a:r>
            <a:r>
              <a:rPr lang="en-US" dirty="0">
                <a:effectLst/>
              </a:rPr>
              <a:t> </a:t>
            </a:r>
            <a:endParaRPr lang="en-US" dirty="0"/>
          </a:p>
        </p:txBody>
      </p:sp>
      <p:sp>
        <p:nvSpPr>
          <p:cNvPr id="3" name="Content Placeholder 2"/>
          <p:cNvSpPr>
            <a:spLocks noGrp="1"/>
          </p:cNvSpPr>
          <p:nvPr>
            <p:ph idx="1"/>
          </p:nvPr>
        </p:nvSpPr>
        <p:spPr/>
        <p:txBody>
          <a:bodyPr>
            <a:normAutofit/>
          </a:bodyPr>
          <a:lstStyle/>
          <a:p>
            <a:pPr marL="0" indent="0">
              <a:buNone/>
            </a:pPr>
            <a:r>
              <a:rPr lang="en-US" b="1" dirty="0"/>
              <a:t>Living Organisms </a:t>
            </a:r>
            <a:r>
              <a:rPr lang="en-US" dirty="0"/>
              <a:t>share distinct properties:</a:t>
            </a:r>
          </a:p>
          <a:p>
            <a:pPr lvl="0"/>
            <a:r>
              <a:rPr lang="en-US" sz="1950" b="1" dirty="0"/>
              <a:t>Cellular composition: </a:t>
            </a:r>
            <a:r>
              <a:rPr lang="en-US" sz="1950" b="1" u="sng" dirty="0"/>
              <a:t>cells</a:t>
            </a:r>
            <a:r>
              <a:rPr lang="en-US" sz="1950" b="1" dirty="0"/>
              <a:t> </a:t>
            </a:r>
            <a:r>
              <a:rPr lang="en-US" sz="1950" dirty="0"/>
              <a:t>are </a:t>
            </a:r>
            <a:r>
              <a:rPr lang="en-US" sz="1950" i="1" dirty="0"/>
              <a:t>basic units </a:t>
            </a:r>
            <a:r>
              <a:rPr lang="en-US" sz="1950" dirty="0"/>
              <a:t>of life</a:t>
            </a:r>
          </a:p>
          <a:p>
            <a:pPr lvl="1"/>
            <a:r>
              <a:rPr lang="en-US" u="sng" dirty="0"/>
              <a:t>Smallest</a:t>
            </a:r>
            <a:r>
              <a:rPr lang="en-US" dirty="0"/>
              <a:t> unit that can carry out functions of life</a:t>
            </a:r>
          </a:p>
          <a:p>
            <a:pPr lvl="1"/>
            <a:r>
              <a:rPr lang="en-US" u="sng" dirty="0"/>
              <a:t>All</a:t>
            </a:r>
            <a:r>
              <a:rPr lang="en-US" dirty="0"/>
              <a:t> organisms are </a:t>
            </a:r>
            <a:r>
              <a:rPr lang="en-US" i="1" dirty="0"/>
              <a:t>composed of </a:t>
            </a:r>
            <a:r>
              <a:rPr lang="en-US" i="1" u="sng" dirty="0"/>
              <a:t>cells</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2178964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Types of Anatomy and Physiology</a:t>
            </a:r>
            <a:r>
              <a:rPr lang="en-US" dirty="0">
                <a:effectLst/>
              </a:rPr>
              <a:t> </a:t>
            </a:r>
            <a:endParaRPr lang="en-US" dirty="0"/>
          </a:p>
        </p:txBody>
      </p:sp>
      <p:sp>
        <p:nvSpPr>
          <p:cNvPr id="3" name="Content Placeholder 2"/>
          <p:cNvSpPr>
            <a:spLocks noGrp="1"/>
          </p:cNvSpPr>
          <p:nvPr>
            <p:ph idx="1"/>
          </p:nvPr>
        </p:nvSpPr>
        <p:spPr>
          <a:xfrm>
            <a:off x="3009901" y="2057401"/>
            <a:ext cx="5975350" cy="3575662"/>
          </a:xfrm>
        </p:spPr>
        <p:txBody>
          <a:bodyPr>
            <a:normAutofit/>
          </a:bodyPr>
          <a:lstStyle/>
          <a:p>
            <a:pPr marL="0" indent="0">
              <a:buNone/>
            </a:pPr>
            <a:r>
              <a:rPr lang="en-US" dirty="0"/>
              <a:t>Study of human body (continued):</a:t>
            </a:r>
          </a:p>
          <a:p>
            <a:pPr lvl="0"/>
            <a:r>
              <a:rPr lang="en-US" sz="1950" b="1" dirty="0"/>
              <a:t>_________ __________</a:t>
            </a:r>
            <a:r>
              <a:rPr lang="en-US" sz="1950" dirty="0"/>
              <a:t>–</a:t>
            </a:r>
            <a:r>
              <a:rPr lang="en-US" sz="1950" b="1" dirty="0"/>
              <a:t> </a:t>
            </a:r>
            <a:r>
              <a:rPr lang="en-US" sz="1950" dirty="0"/>
              <a:t>studies </a:t>
            </a:r>
            <a:r>
              <a:rPr lang="en-US" sz="1950" i="1" dirty="0"/>
              <a:t>surface markings </a:t>
            </a:r>
            <a:r>
              <a:rPr lang="en-US" sz="1950" dirty="0"/>
              <a:t>of body</a:t>
            </a:r>
          </a:p>
          <a:p>
            <a:pPr lvl="0"/>
            <a:r>
              <a:rPr lang="en-US" sz="1950" b="1" dirty="0"/>
              <a:t>_________ _________</a:t>
            </a:r>
            <a:r>
              <a:rPr lang="en-US" sz="1950" dirty="0"/>
              <a:t>– examines structures that can be seen with </a:t>
            </a:r>
            <a:r>
              <a:rPr lang="en-US" sz="1950" i="1" dirty="0"/>
              <a:t>unaided eye</a:t>
            </a:r>
          </a:p>
          <a:p>
            <a:pPr lvl="0"/>
            <a:r>
              <a:rPr lang="en-US" sz="1950" b="1" dirty="0"/>
              <a:t>__________ ___________ </a:t>
            </a:r>
            <a:r>
              <a:rPr lang="en-US" sz="1950" dirty="0"/>
              <a:t>–</a:t>
            </a:r>
            <a:r>
              <a:rPr lang="en-US" sz="1950" b="1" dirty="0"/>
              <a:t> </a:t>
            </a:r>
            <a:r>
              <a:rPr lang="en-US" sz="1950" dirty="0"/>
              <a:t>studies structures that can </a:t>
            </a:r>
            <a:r>
              <a:rPr lang="en-US" sz="1950" u="sng" dirty="0"/>
              <a:t>only</a:t>
            </a:r>
            <a:r>
              <a:rPr lang="en-US" sz="1950" dirty="0"/>
              <a:t> be seen with aid of a </a:t>
            </a:r>
            <a:r>
              <a:rPr lang="en-US" sz="1950" i="1" dirty="0"/>
              <a:t>microscope</a:t>
            </a:r>
            <a:r>
              <a:rPr lang="en-US" sz="1950" dirty="0"/>
              <a:t>; include:</a:t>
            </a:r>
            <a:r>
              <a:rPr lang="en-US" sz="1950" b="1" dirty="0"/>
              <a:t> Histology </a:t>
            </a:r>
            <a:r>
              <a:rPr lang="en-US" sz="1950" dirty="0"/>
              <a:t>(study of </a:t>
            </a:r>
            <a:r>
              <a:rPr lang="en-US" sz="1950" i="1" dirty="0"/>
              <a:t>tissues</a:t>
            </a:r>
            <a:r>
              <a:rPr lang="en-US" sz="1950" dirty="0"/>
              <a:t>) and </a:t>
            </a:r>
            <a:r>
              <a:rPr lang="en-US" sz="1950" b="1" dirty="0"/>
              <a:t>Cytology </a:t>
            </a:r>
            <a:r>
              <a:rPr lang="en-US" sz="1950" dirty="0"/>
              <a:t>(study of </a:t>
            </a:r>
            <a:r>
              <a:rPr lang="en-US" sz="1950" i="1" dirty="0"/>
              <a:t>cells</a:t>
            </a:r>
            <a:r>
              <a:rPr lang="en-US" sz="1950" dirty="0"/>
              <a:t>)</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4732955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Types of Anatomy and Physiology</a:t>
            </a:r>
            <a:r>
              <a:rPr lang="en-US" dirty="0">
                <a:effectLst/>
              </a:rPr>
              <a:t> </a:t>
            </a:r>
            <a:endParaRPr lang="en-US" dirty="0"/>
          </a:p>
        </p:txBody>
      </p:sp>
      <p:sp>
        <p:nvSpPr>
          <p:cNvPr id="3" name="Content Placeholder 2"/>
          <p:cNvSpPr>
            <a:spLocks noGrp="1"/>
          </p:cNvSpPr>
          <p:nvPr>
            <p:ph idx="1"/>
          </p:nvPr>
        </p:nvSpPr>
        <p:spPr>
          <a:xfrm>
            <a:off x="3009901" y="2057401"/>
            <a:ext cx="5975350" cy="3575662"/>
          </a:xfrm>
        </p:spPr>
        <p:txBody>
          <a:bodyPr>
            <a:normAutofit/>
          </a:bodyPr>
          <a:lstStyle/>
          <a:p>
            <a:pPr marL="0" indent="0">
              <a:buNone/>
            </a:pPr>
            <a:r>
              <a:rPr lang="en-US" dirty="0"/>
              <a:t>Study of human body (continued):</a:t>
            </a:r>
          </a:p>
          <a:p>
            <a:pPr lvl="0"/>
            <a:r>
              <a:rPr lang="en-US" sz="1950" b="1" u="sng" dirty="0"/>
              <a:t>Surface anatomy </a:t>
            </a:r>
            <a:r>
              <a:rPr lang="en-US" sz="1950" dirty="0"/>
              <a:t>–</a:t>
            </a:r>
            <a:r>
              <a:rPr lang="en-US" sz="1950" b="1" dirty="0"/>
              <a:t> </a:t>
            </a:r>
            <a:r>
              <a:rPr lang="en-US" sz="1950" dirty="0"/>
              <a:t>studies </a:t>
            </a:r>
            <a:r>
              <a:rPr lang="en-US" sz="1950" i="1" dirty="0"/>
              <a:t>surface markings </a:t>
            </a:r>
            <a:r>
              <a:rPr lang="en-US" sz="1950" dirty="0"/>
              <a:t>of body</a:t>
            </a:r>
          </a:p>
          <a:p>
            <a:pPr lvl="0"/>
            <a:r>
              <a:rPr lang="en-US" sz="1950" b="1" u="sng" dirty="0"/>
              <a:t>Gross anatomy</a:t>
            </a:r>
            <a:r>
              <a:rPr lang="en-US" sz="1950" u="sng" dirty="0"/>
              <a:t> </a:t>
            </a:r>
            <a:r>
              <a:rPr lang="en-US" sz="1950" dirty="0"/>
              <a:t>– examines structures that can be seen with </a:t>
            </a:r>
            <a:r>
              <a:rPr lang="en-US" sz="1950" i="1" dirty="0"/>
              <a:t>unaided eye</a:t>
            </a:r>
          </a:p>
          <a:p>
            <a:pPr lvl="0"/>
            <a:r>
              <a:rPr lang="en-US" sz="1950" b="1" u="sng" dirty="0"/>
              <a:t>Microscopic anatomy </a:t>
            </a:r>
            <a:r>
              <a:rPr lang="en-US" sz="1950" dirty="0"/>
              <a:t>–</a:t>
            </a:r>
            <a:r>
              <a:rPr lang="en-US" sz="1950" b="1" dirty="0"/>
              <a:t> </a:t>
            </a:r>
            <a:r>
              <a:rPr lang="en-US" sz="1950" dirty="0"/>
              <a:t>studies structures that can </a:t>
            </a:r>
            <a:r>
              <a:rPr lang="en-US" sz="1950" u="sng" dirty="0"/>
              <a:t>only</a:t>
            </a:r>
            <a:r>
              <a:rPr lang="en-US" sz="1950" dirty="0"/>
              <a:t> be seen with aid of a </a:t>
            </a:r>
            <a:r>
              <a:rPr lang="en-US" sz="1950" i="1" dirty="0"/>
              <a:t>microscope</a:t>
            </a:r>
            <a:r>
              <a:rPr lang="en-US" sz="1950" dirty="0"/>
              <a:t>; include:</a:t>
            </a:r>
            <a:r>
              <a:rPr lang="en-US" sz="1950" b="1" dirty="0"/>
              <a:t> Histology </a:t>
            </a:r>
            <a:r>
              <a:rPr lang="en-US" sz="1950" dirty="0"/>
              <a:t>(study of </a:t>
            </a:r>
            <a:r>
              <a:rPr lang="en-US" sz="1950" i="1" dirty="0"/>
              <a:t>tissues</a:t>
            </a:r>
            <a:r>
              <a:rPr lang="en-US" sz="1950" dirty="0"/>
              <a:t>) and </a:t>
            </a:r>
            <a:r>
              <a:rPr lang="en-US" sz="1950" b="1" dirty="0"/>
              <a:t>Cytology </a:t>
            </a:r>
            <a:r>
              <a:rPr lang="en-US" sz="1950" dirty="0"/>
              <a:t>(study of </a:t>
            </a:r>
            <a:r>
              <a:rPr lang="en-US" sz="1950" i="1" dirty="0"/>
              <a:t>cells</a:t>
            </a:r>
            <a:r>
              <a:rPr lang="en-US" sz="1950" dirty="0"/>
              <a:t>)</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9887537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r>
              <a:rPr lang="en-US" b="1" dirty="0"/>
              <a:t>_______  __________</a:t>
            </a:r>
            <a:r>
              <a:rPr lang="en-US" dirty="0"/>
              <a:t>–</a:t>
            </a:r>
            <a:r>
              <a:rPr lang="en-US" b="1" dirty="0"/>
              <a:t> </a:t>
            </a:r>
            <a:r>
              <a:rPr lang="en-US" dirty="0"/>
              <a:t>study of </a:t>
            </a:r>
            <a:r>
              <a:rPr lang="en-US" i="1" dirty="0"/>
              <a:t>structure</a:t>
            </a:r>
            <a:r>
              <a:rPr lang="en-US" dirty="0"/>
              <a:t> or </a:t>
            </a:r>
            <a:r>
              <a:rPr lang="en-US" i="1" dirty="0"/>
              <a:t>form</a:t>
            </a:r>
            <a:r>
              <a:rPr lang="en-US" dirty="0"/>
              <a:t> of human body</a:t>
            </a:r>
          </a:p>
          <a:p>
            <a:pPr lvl="1"/>
            <a:endParaRPr lang="en-US" b="1" dirty="0"/>
          </a:p>
          <a:p>
            <a:pPr lvl="1"/>
            <a:endParaRPr lang="en-US" b="1" dirty="0"/>
          </a:p>
          <a:p>
            <a:pPr lvl="1"/>
            <a:endParaRPr lang="en-US" b="1" dirty="0"/>
          </a:p>
          <a:p>
            <a:pPr lvl="1"/>
            <a:endParaRPr lang="en-US" b="1" dirty="0"/>
          </a:p>
          <a:p>
            <a:pPr lvl="1"/>
            <a:r>
              <a:rPr lang="en-US" b="1" dirty="0"/>
              <a:t>_________ _________</a:t>
            </a:r>
            <a:r>
              <a:rPr lang="en-US" dirty="0"/>
              <a:t>– study of body’s </a:t>
            </a:r>
            <a:r>
              <a:rPr lang="en-US" i="1" dirty="0"/>
              <a:t>functions</a:t>
            </a:r>
          </a:p>
          <a:p>
            <a:endParaRPr lang="en-US" sz="2400" dirty="0"/>
          </a:p>
        </p:txBody>
      </p:sp>
    </p:spTree>
    <p:extLst>
      <p:ext uri="{BB962C8B-B14F-4D97-AF65-F5344CB8AC3E}">
        <p14:creationId xmlns:p14="http://schemas.microsoft.com/office/powerpoint/2010/main" val="404421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7949" y="-49282"/>
            <a:ext cx="10515600" cy="1325563"/>
          </a:xfrm>
        </p:spPr>
        <p:txBody>
          <a:bodyPr/>
          <a:lstStyle/>
          <a:p>
            <a:r>
              <a:rPr lang="en-US" dirty="0"/>
              <a:t>Remember?</a:t>
            </a:r>
          </a:p>
        </p:txBody>
      </p:sp>
      <p:sp>
        <p:nvSpPr>
          <p:cNvPr id="3" name="Content Placeholder 2"/>
          <p:cNvSpPr>
            <a:spLocks noGrp="1"/>
          </p:cNvSpPr>
          <p:nvPr>
            <p:ph idx="1"/>
          </p:nvPr>
        </p:nvSpPr>
        <p:spPr>
          <a:xfrm>
            <a:off x="537949" y="1119116"/>
            <a:ext cx="9893383" cy="5479648"/>
          </a:xfrm>
        </p:spPr>
        <p:txBody>
          <a:bodyPr>
            <a:normAutofit/>
          </a:bodyPr>
          <a:lstStyle/>
          <a:p>
            <a:pPr marL="0" indent="0">
              <a:buNone/>
            </a:pPr>
            <a:r>
              <a:rPr lang="en-US" dirty="0"/>
              <a:t>Each myofibril is made of hundreds to thousands of protein bundles called </a:t>
            </a:r>
            <a:r>
              <a:rPr lang="en-US" b="1" dirty="0"/>
              <a:t>myofilaments</a:t>
            </a:r>
            <a:endParaRPr lang="en-US" dirty="0"/>
          </a:p>
          <a:p>
            <a:pPr marL="0" indent="0">
              <a:buNone/>
            </a:pPr>
            <a:r>
              <a:rPr lang="en-US" dirty="0"/>
              <a:t>There are three types of </a:t>
            </a:r>
            <a:r>
              <a:rPr lang="en-US" b="1" dirty="0"/>
              <a:t>myofilaments, </a:t>
            </a:r>
            <a:r>
              <a:rPr lang="en-US" dirty="0"/>
              <a:t>each with characteristic contractile, regulatory, and/or structural proteins:</a:t>
            </a:r>
          </a:p>
          <a:p>
            <a:r>
              <a:rPr lang="en-US" sz="2600" b="1" dirty="0"/>
              <a:t>Thick</a:t>
            </a:r>
            <a:r>
              <a:rPr lang="en-US" sz="2600" dirty="0"/>
              <a:t> </a:t>
            </a:r>
            <a:r>
              <a:rPr lang="en-US" sz="2600" b="1" dirty="0"/>
              <a:t>filaments</a:t>
            </a:r>
            <a:r>
              <a:rPr lang="en-US" sz="2600" dirty="0"/>
              <a:t> are composed of many molecules of contractile protein </a:t>
            </a:r>
            <a:r>
              <a:rPr lang="en-US" sz="2600" b="1" dirty="0"/>
              <a:t>myosin</a:t>
            </a:r>
          </a:p>
          <a:p>
            <a:r>
              <a:rPr lang="en-US" sz="2600" b="1" dirty="0"/>
              <a:t>Thin</a:t>
            </a:r>
            <a:r>
              <a:rPr lang="en-US" sz="2600" dirty="0"/>
              <a:t> </a:t>
            </a:r>
            <a:r>
              <a:rPr lang="en-US" sz="2600" b="1" dirty="0"/>
              <a:t>filaments</a:t>
            </a:r>
            <a:r>
              <a:rPr lang="en-US" sz="2600" dirty="0"/>
              <a:t> are composed of the proteins </a:t>
            </a:r>
            <a:r>
              <a:rPr lang="en-US" sz="2600" b="1" dirty="0"/>
              <a:t>actin</a:t>
            </a:r>
            <a:r>
              <a:rPr lang="en-US" sz="2600" dirty="0"/>
              <a:t>, </a:t>
            </a:r>
            <a:r>
              <a:rPr lang="en-US" sz="2600" b="1" dirty="0"/>
              <a:t>tropomyosin</a:t>
            </a:r>
            <a:r>
              <a:rPr lang="en-US" sz="2600" dirty="0"/>
              <a:t>, and </a:t>
            </a:r>
            <a:r>
              <a:rPr lang="en-US" sz="2600" b="1" dirty="0"/>
              <a:t>troponin</a:t>
            </a:r>
          </a:p>
          <a:p>
            <a:r>
              <a:rPr lang="en-US" sz="2600" b="1" dirty="0"/>
              <a:t>Elastic</a:t>
            </a:r>
            <a:r>
              <a:rPr lang="en-US" sz="2600" dirty="0"/>
              <a:t> </a:t>
            </a:r>
            <a:r>
              <a:rPr lang="en-US" sz="2600" b="1" dirty="0"/>
              <a:t>filaments</a:t>
            </a:r>
            <a:r>
              <a:rPr lang="en-US" sz="2600" dirty="0"/>
              <a:t> are composed of a single massive, spring-like structural protein called </a:t>
            </a:r>
            <a:r>
              <a:rPr lang="en-US" sz="2600" b="1" dirty="0"/>
              <a:t>titin</a:t>
            </a:r>
            <a:r>
              <a:rPr lang="en-US" sz="2600" dirty="0"/>
              <a:t> that helps stabilize the myofibril structurally, elastic filaments resist excessive stretching and provide elasticity to the muscle fiber.  </a:t>
            </a:r>
            <a:endParaRPr lang="en-US" dirty="0"/>
          </a:p>
        </p:txBody>
      </p:sp>
      <p:sp>
        <p:nvSpPr>
          <p:cNvPr id="5" name="Footer Placeholder 4"/>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2377234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lvl="1"/>
            <a:r>
              <a:rPr lang="en-US" b="1" u="sng" dirty="0"/>
              <a:t>Human anatomy </a:t>
            </a:r>
            <a:r>
              <a:rPr lang="en-US" dirty="0"/>
              <a:t>–</a:t>
            </a:r>
            <a:r>
              <a:rPr lang="en-US" b="1" dirty="0"/>
              <a:t> </a:t>
            </a:r>
            <a:r>
              <a:rPr lang="en-US" dirty="0"/>
              <a:t>study of </a:t>
            </a:r>
            <a:r>
              <a:rPr lang="en-US" i="1" dirty="0"/>
              <a:t>structure</a:t>
            </a:r>
            <a:r>
              <a:rPr lang="en-US" dirty="0"/>
              <a:t> or </a:t>
            </a:r>
            <a:r>
              <a:rPr lang="en-US" i="1" dirty="0"/>
              <a:t>form</a:t>
            </a:r>
            <a:r>
              <a:rPr lang="en-US" dirty="0"/>
              <a:t> of human body</a:t>
            </a:r>
          </a:p>
          <a:p>
            <a:pPr lvl="1"/>
            <a:endParaRPr lang="en-US" b="1" dirty="0"/>
          </a:p>
          <a:p>
            <a:pPr lvl="1"/>
            <a:endParaRPr lang="en-US" b="1" dirty="0"/>
          </a:p>
          <a:p>
            <a:pPr lvl="1"/>
            <a:r>
              <a:rPr lang="en-US" b="1" u="sng" dirty="0"/>
              <a:t>Human physiology</a:t>
            </a:r>
            <a:r>
              <a:rPr lang="en-US" dirty="0"/>
              <a:t> – study of body’s </a:t>
            </a:r>
            <a:r>
              <a:rPr lang="en-US" i="1" dirty="0"/>
              <a:t>functions</a:t>
            </a:r>
          </a:p>
          <a:p>
            <a:endParaRPr lang="en-US" sz="2400" dirty="0"/>
          </a:p>
        </p:txBody>
      </p:sp>
    </p:spTree>
    <p:extLst>
      <p:ext uri="{BB962C8B-B14F-4D97-AF65-F5344CB8AC3E}">
        <p14:creationId xmlns:p14="http://schemas.microsoft.com/office/powerpoint/2010/main" val="2555199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Principles in A&amp;P</a:t>
            </a:r>
          </a:p>
        </p:txBody>
      </p:sp>
      <p:sp>
        <p:nvSpPr>
          <p:cNvPr id="3" name="Content Placeholder 2"/>
          <p:cNvSpPr>
            <a:spLocks noGrp="1"/>
          </p:cNvSpPr>
          <p:nvPr>
            <p:ph idx="1"/>
          </p:nvPr>
        </p:nvSpPr>
        <p:spPr>
          <a:xfrm>
            <a:off x="1981200" y="1912593"/>
            <a:ext cx="8450132" cy="4556387"/>
          </a:xfrm>
        </p:spPr>
        <p:txBody>
          <a:bodyPr>
            <a:normAutofit/>
          </a:bodyPr>
          <a:lstStyle/>
          <a:p>
            <a:pPr marL="0" indent="0">
              <a:buNone/>
            </a:pPr>
            <a:r>
              <a:rPr lang="en-US" b="1" dirty="0">
                <a:solidFill>
                  <a:srgbClr val="008000"/>
                </a:solidFill>
              </a:rPr>
              <a:t>Feedback Loops Core Principle </a:t>
            </a:r>
            <a:r>
              <a:rPr lang="en-US" dirty="0"/>
              <a:t>–</a:t>
            </a:r>
            <a:r>
              <a:rPr lang="en-US" b="1" dirty="0">
                <a:solidFill>
                  <a:srgbClr val="008000"/>
                </a:solidFill>
              </a:rPr>
              <a:t> </a:t>
            </a:r>
            <a:r>
              <a:rPr lang="en-US" dirty="0"/>
              <a:t>two mechanisms vital to maintenance of homeostasis:</a:t>
            </a:r>
          </a:p>
          <a:p>
            <a:r>
              <a:rPr lang="en-US" sz="2400" b="1" dirty="0"/>
              <a:t>Positive feedback loops</a:t>
            </a:r>
            <a:r>
              <a:rPr lang="en-US" sz="2400" dirty="0"/>
              <a:t> – less common than negative feedback loops; effector activity </a:t>
            </a:r>
            <a:r>
              <a:rPr lang="en-US" sz="2400" u="sng" dirty="0"/>
              <a:t>________</a:t>
            </a:r>
            <a:r>
              <a:rPr lang="en-US" sz="2400" dirty="0"/>
              <a:t>and </a:t>
            </a:r>
            <a:r>
              <a:rPr lang="en-US" sz="2400" u="sng" dirty="0"/>
              <a:t>________</a:t>
            </a:r>
            <a:r>
              <a:rPr lang="en-US" sz="2400" dirty="0"/>
              <a:t> </a:t>
            </a:r>
            <a:r>
              <a:rPr lang="en-US" sz="2400" i="1" dirty="0"/>
              <a:t>initial stimulus</a:t>
            </a:r>
            <a:r>
              <a:rPr lang="en-US" sz="2400" dirty="0"/>
              <a:t>; shuts off when conditions return to the normal range</a:t>
            </a:r>
          </a:p>
        </p:txBody>
      </p:sp>
      <p:sp>
        <p:nvSpPr>
          <p:cNvPr id="5" name="Footer Placeholder 4"/>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638833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Principles in A&amp;P</a:t>
            </a:r>
          </a:p>
        </p:txBody>
      </p:sp>
      <p:sp>
        <p:nvSpPr>
          <p:cNvPr id="3" name="Content Placeholder 2"/>
          <p:cNvSpPr>
            <a:spLocks noGrp="1"/>
          </p:cNvSpPr>
          <p:nvPr>
            <p:ph idx="1"/>
          </p:nvPr>
        </p:nvSpPr>
        <p:spPr/>
        <p:txBody>
          <a:bodyPr>
            <a:normAutofit/>
          </a:bodyPr>
          <a:lstStyle/>
          <a:p>
            <a:pPr marL="0" indent="0">
              <a:buNone/>
            </a:pPr>
            <a:r>
              <a:rPr lang="en-US" b="1" dirty="0">
                <a:solidFill>
                  <a:srgbClr val="008000"/>
                </a:solidFill>
              </a:rPr>
              <a:t>Feedback Loops Core Principle </a:t>
            </a:r>
            <a:r>
              <a:rPr lang="en-US" dirty="0"/>
              <a:t>–</a:t>
            </a:r>
            <a:r>
              <a:rPr lang="en-US" b="1" dirty="0">
                <a:solidFill>
                  <a:srgbClr val="008000"/>
                </a:solidFill>
              </a:rPr>
              <a:t> </a:t>
            </a:r>
            <a:r>
              <a:rPr lang="en-US" dirty="0"/>
              <a:t>two mechanisms vital to maintenance of homeostasis:</a:t>
            </a:r>
          </a:p>
          <a:p>
            <a:r>
              <a:rPr lang="en-US" b="1" dirty="0"/>
              <a:t>Positive feedback loops</a:t>
            </a:r>
            <a:r>
              <a:rPr lang="en-US" dirty="0"/>
              <a:t> – less common than negative feedback loops; effector activity </a:t>
            </a:r>
            <a:r>
              <a:rPr lang="en-US" b="1" u="sng" dirty="0"/>
              <a:t>increases</a:t>
            </a:r>
            <a:r>
              <a:rPr lang="en-US" b="1" dirty="0"/>
              <a:t> and </a:t>
            </a:r>
            <a:r>
              <a:rPr lang="en-US" b="1" u="sng" dirty="0"/>
              <a:t>reinforces</a:t>
            </a:r>
            <a:r>
              <a:rPr lang="en-US" b="1" dirty="0"/>
              <a:t> </a:t>
            </a:r>
            <a:r>
              <a:rPr lang="en-US" b="1" i="1" dirty="0"/>
              <a:t>initial stimulus</a:t>
            </a:r>
            <a:r>
              <a:rPr lang="en-US" dirty="0"/>
              <a:t>; shuts off when conditions return to the normal range</a:t>
            </a:r>
          </a:p>
        </p:txBody>
      </p:sp>
      <p:sp>
        <p:nvSpPr>
          <p:cNvPr id="5" name="Footer Placeholder 4"/>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2389764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Principles in A&amp;P</a:t>
            </a:r>
          </a:p>
        </p:txBody>
      </p:sp>
      <p:sp>
        <p:nvSpPr>
          <p:cNvPr id="3" name="Content Placeholder 2"/>
          <p:cNvSpPr>
            <a:spLocks noGrp="1"/>
          </p:cNvSpPr>
          <p:nvPr>
            <p:ph idx="1"/>
          </p:nvPr>
        </p:nvSpPr>
        <p:spPr/>
        <p:txBody>
          <a:bodyPr>
            <a:normAutofit/>
          </a:bodyPr>
          <a:lstStyle/>
          <a:p>
            <a:pPr lvl="0"/>
            <a:r>
              <a:rPr lang="en-US" b="1" dirty="0"/>
              <a:t>Negative feedback loops</a:t>
            </a:r>
            <a:r>
              <a:rPr lang="en-US" dirty="0"/>
              <a:t> (continued):</a:t>
            </a:r>
          </a:p>
          <a:p>
            <a:pPr lvl="1"/>
            <a:r>
              <a:rPr lang="en-US" b="1" dirty="0"/>
              <a:t>Negative feedback loops</a:t>
            </a:r>
            <a:r>
              <a:rPr lang="en-US" dirty="0"/>
              <a:t> – </a:t>
            </a:r>
            <a:r>
              <a:rPr lang="en-US" u="sng" dirty="0"/>
              <a:t>______</a:t>
            </a:r>
            <a:r>
              <a:rPr lang="en-US" dirty="0"/>
              <a:t> </a:t>
            </a:r>
            <a:r>
              <a:rPr lang="en-US" i="1" dirty="0"/>
              <a:t>initial change </a:t>
            </a:r>
            <a:r>
              <a:rPr lang="en-US" dirty="0"/>
              <a:t>in a regulated variable; </a:t>
            </a:r>
            <a:r>
              <a:rPr lang="en-US" u="sng" dirty="0"/>
              <a:t>_____</a:t>
            </a:r>
            <a:r>
              <a:rPr lang="en-US" dirty="0"/>
              <a:t> </a:t>
            </a:r>
            <a:r>
              <a:rPr lang="en-US" i="1" dirty="0"/>
              <a:t>output</a:t>
            </a:r>
          </a:p>
          <a:p>
            <a:pPr lvl="1"/>
            <a:r>
              <a:rPr lang="en-US" dirty="0"/>
              <a:t>When a change in status of a regulated variable is detected, a series of events is triggered to </a:t>
            </a:r>
            <a:r>
              <a:rPr lang="en-US" i="1" dirty="0"/>
              <a:t>return variable to its normal value</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355071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Core Principles in A&amp;P</a:t>
            </a:r>
          </a:p>
        </p:txBody>
      </p:sp>
      <p:sp>
        <p:nvSpPr>
          <p:cNvPr id="3" name="Content Placeholder 2"/>
          <p:cNvSpPr>
            <a:spLocks noGrp="1"/>
          </p:cNvSpPr>
          <p:nvPr>
            <p:ph idx="1"/>
          </p:nvPr>
        </p:nvSpPr>
        <p:spPr/>
        <p:txBody>
          <a:bodyPr>
            <a:normAutofit/>
          </a:bodyPr>
          <a:lstStyle/>
          <a:p>
            <a:pPr lvl="0"/>
            <a:r>
              <a:rPr lang="en-US" b="1" dirty="0"/>
              <a:t>Negative feedback loops</a:t>
            </a:r>
            <a:r>
              <a:rPr lang="en-US" dirty="0"/>
              <a:t> (continued):</a:t>
            </a:r>
          </a:p>
          <a:p>
            <a:pPr lvl="1"/>
            <a:r>
              <a:rPr lang="en-US" b="1" dirty="0"/>
              <a:t>Negative feedback loops</a:t>
            </a:r>
            <a:r>
              <a:rPr lang="en-US" dirty="0"/>
              <a:t> – </a:t>
            </a:r>
            <a:r>
              <a:rPr lang="en-US" b="1" u="sng" dirty="0"/>
              <a:t>oppose</a:t>
            </a:r>
            <a:r>
              <a:rPr lang="en-US" dirty="0"/>
              <a:t> </a:t>
            </a:r>
            <a:r>
              <a:rPr lang="en-US" i="1" dirty="0"/>
              <a:t>initial change </a:t>
            </a:r>
            <a:r>
              <a:rPr lang="en-US" dirty="0"/>
              <a:t>in a regulated variable; </a:t>
            </a:r>
            <a:r>
              <a:rPr lang="en-US" b="1" u="sng" dirty="0"/>
              <a:t>reduce</a:t>
            </a:r>
            <a:r>
              <a:rPr lang="en-US" dirty="0"/>
              <a:t> </a:t>
            </a:r>
            <a:r>
              <a:rPr lang="en-US" i="1" dirty="0"/>
              <a:t>output</a:t>
            </a:r>
          </a:p>
          <a:p>
            <a:pPr lvl="1"/>
            <a:r>
              <a:rPr lang="en-US" dirty="0"/>
              <a:t>When a change in status of a regulated variable is detected, a series of events is triggered to </a:t>
            </a:r>
            <a:r>
              <a:rPr lang="en-US" i="1" dirty="0"/>
              <a:t>return variable to its normal value</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571337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Twitch Contraction</a:t>
            </a:r>
            <a:endParaRPr lang="en-US" dirty="0"/>
          </a:p>
        </p:txBody>
      </p:sp>
      <p:sp>
        <p:nvSpPr>
          <p:cNvPr id="3" name="Content Placeholder 2"/>
          <p:cNvSpPr>
            <a:spLocks noGrp="1"/>
          </p:cNvSpPr>
          <p:nvPr>
            <p:ph idx="1"/>
          </p:nvPr>
        </p:nvSpPr>
        <p:spPr/>
        <p:txBody>
          <a:bodyPr>
            <a:normAutofit lnSpcReduction="10000"/>
          </a:bodyPr>
          <a:lstStyle/>
          <a:p>
            <a:pPr>
              <a:spcAft>
                <a:spcPts val="600"/>
              </a:spcAft>
            </a:pPr>
            <a:r>
              <a:rPr lang="en-US" sz="2600" dirty="0"/>
              <a:t>A </a:t>
            </a:r>
            <a:r>
              <a:rPr lang="en-US" sz="2600" b="1" dirty="0"/>
              <a:t>muscle</a:t>
            </a:r>
            <a:r>
              <a:rPr lang="en-US" sz="2600" dirty="0"/>
              <a:t> </a:t>
            </a:r>
            <a:r>
              <a:rPr lang="en-US" sz="2600" b="1" dirty="0"/>
              <a:t>twitch</a:t>
            </a:r>
            <a:r>
              <a:rPr lang="en-US" sz="2600" dirty="0"/>
              <a:t> is the </a:t>
            </a:r>
            <a:r>
              <a:rPr lang="en-US" sz="2600" u="sng" dirty="0"/>
              <a:t>smallest</a:t>
            </a:r>
            <a:r>
              <a:rPr lang="en-US" sz="2600" dirty="0"/>
              <a:t> muscle contraction; is the response of a muscle fiber to a single action potential in a motor neuron, are laboratory phenomena, they don’t occur in whole muscles in the body. They are useful in experiments to study different types of contractions. </a:t>
            </a:r>
          </a:p>
          <a:p>
            <a:pPr>
              <a:spcAft>
                <a:spcPts val="600"/>
              </a:spcAft>
            </a:pPr>
            <a:r>
              <a:rPr lang="en-US" sz="2600" dirty="0"/>
              <a:t>The three phases of a twitch on a </a:t>
            </a:r>
            <a:r>
              <a:rPr lang="en-US" sz="2600" b="1" dirty="0" err="1"/>
              <a:t>myogram</a:t>
            </a:r>
            <a:r>
              <a:rPr lang="en-US" sz="2600" dirty="0"/>
              <a:t> include the following:</a:t>
            </a:r>
          </a:p>
          <a:p>
            <a:pPr lvl="1">
              <a:spcAft>
                <a:spcPts val="600"/>
              </a:spcAft>
            </a:pPr>
            <a:r>
              <a:rPr lang="en-US" dirty="0"/>
              <a:t>The </a:t>
            </a:r>
            <a:r>
              <a:rPr lang="en-US" b="1" dirty="0"/>
              <a:t>latent</a:t>
            </a:r>
            <a:r>
              <a:rPr lang="en-US" dirty="0"/>
              <a:t> </a:t>
            </a:r>
            <a:r>
              <a:rPr lang="en-US" b="1" dirty="0"/>
              <a:t>period</a:t>
            </a:r>
            <a:r>
              <a:rPr lang="en-US" dirty="0"/>
              <a:t> is the time it takes the action potential to spread through the sarcolemma</a:t>
            </a:r>
          </a:p>
          <a:p>
            <a:pPr lvl="1">
              <a:spcAft>
                <a:spcPts val="600"/>
              </a:spcAft>
            </a:pPr>
            <a:r>
              <a:rPr lang="en-US" dirty="0"/>
              <a:t>The </a:t>
            </a:r>
            <a:r>
              <a:rPr lang="en-US" b="1" dirty="0"/>
              <a:t>contraction</a:t>
            </a:r>
            <a:r>
              <a:rPr lang="en-US" dirty="0"/>
              <a:t> </a:t>
            </a:r>
            <a:r>
              <a:rPr lang="en-US" b="1" dirty="0"/>
              <a:t>period</a:t>
            </a:r>
            <a:r>
              <a:rPr lang="en-US" dirty="0"/>
              <a:t> marked by rapid increase in tension as </a:t>
            </a:r>
            <a:r>
              <a:rPr lang="en-US" dirty="0" err="1"/>
              <a:t>crossbridge</a:t>
            </a:r>
            <a:r>
              <a:rPr lang="en-US" dirty="0"/>
              <a:t> cycles occur repeatedly. </a:t>
            </a:r>
          </a:p>
          <a:p>
            <a:pPr lvl="1">
              <a:spcAft>
                <a:spcPts val="600"/>
              </a:spcAft>
            </a:pPr>
            <a:r>
              <a:rPr lang="en-US" dirty="0"/>
              <a:t>The </a:t>
            </a:r>
            <a:r>
              <a:rPr lang="en-US" b="1" dirty="0"/>
              <a:t>relaxation</a:t>
            </a:r>
            <a:r>
              <a:rPr lang="en-US" dirty="0"/>
              <a:t> </a:t>
            </a:r>
            <a:r>
              <a:rPr lang="en-US" b="1" dirty="0"/>
              <a:t>period</a:t>
            </a:r>
            <a:r>
              <a:rPr lang="en-US" dirty="0"/>
              <a:t> tension decreases due to the decreasing calcium ion concentration in the cytosol</a:t>
            </a:r>
            <a:endParaRPr lang="en-US" u="sng" dirty="0"/>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Twitch Contraction</a:t>
            </a:r>
            <a:endParaRPr lang="en-US" dirty="0"/>
          </a:p>
        </p:txBody>
      </p:sp>
      <p:sp>
        <p:nvSpPr>
          <p:cNvPr id="3" name="Content Placeholder 2"/>
          <p:cNvSpPr>
            <a:spLocks noGrp="1"/>
          </p:cNvSpPr>
          <p:nvPr>
            <p:ph idx="1"/>
          </p:nvPr>
        </p:nvSpPr>
        <p:spPr/>
        <p:txBody>
          <a:bodyPr>
            <a:normAutofit/>
          </a:bodyPr>
          <a:lstStyle/>
          <a:p>
            <a:r>
              <a:rPr lang="en-US" dirty="0"/>
              <a:t>Between the start of the latent period and start of the contraction period, there is an interval of about 5ms during which the muscle CANNOT respond to another stimulus, this period is called the </a:t>
            </a:r>
            <a:r>
              <a:rPr lang="en-US" b="1" dirty="0"/>
              <a:t>refractory</a:t>
            </a:r>
            <a:r>
              <a:rPr lang="en-US" dirty="0"/>
              <a:t> </a:t>
            </a:r>
            <a:r>
              <a:rPr lang="en-US" b="1" dirty="0"/>
              <a:t>period</a:t>
            </a:r>
            <a:r>
              <a:rPr lang="en-US" dirty="0"/>
              <a:t> </a:t>
            </a:r>
          </a:p>
          <a:p>
            <a:r>
              <a:rPr lang="en-US" dirty="0"/>
              <a:t>Cardiac muscle and smooth muscle have refractory periods as </a:t>
            </a:r>
            <a:r>
              <a:rPr lang="en-US" i="1" dirty="0"/>
              <a:t>long</a:t>
            </a:r>
            <a:r>
              <a:rPr lang="en-US" dirty="0"/>
              <a:t> </a:t>
            </a:r>
            <a:r>
              <a:rPr lang="en-US" i="1" dirty="0"/>
              <a:t>as</a:t>
            </a:r>
            <a:r>
              <a:rPr lang="en-US" dirty="0"/>
              <a:t> </a:t>
            </a:r>
            <a:r>
              <a:rPr lang="en-US" i="1" dirty="0"/>
              <a:t>their</a:t>
            </a:r>
            <a:r>
              <a:rPr lang="en-US" dirty="0"/>
              <a:t> </a:t>
            </a:r>
            <a:r>
              <a:rPr lang="en-US" i="1" dirty="0"/>
              <a:t>contractions</a:t>
            </a:r>
            <a:r>
              <a:rPr lang="en-US" dirty="0"/>
              <a:t>, so the cells must </a:t>
            </a:r>
            <a:r>
              <a:rPr lang="en-US" i="1" dirty="0"/>
              <a:t>fully</a:t>
            </a:r>
            <a:r>
              <a:rPr lang="en-US" dirty="0"/>
              <a:t> </a:t>
            </a:r>
            <a:r>
              <a:rPr lang="en-US" i="1" dirty="0"/>
              <a:t>relax</a:t>
            </a:r>
            <a:r>
              <a:rPr lang="en-US" dirty="0"/>
              <a:t> before they can contract a </a:t>
            </a:r>
            <a:r>
              <a:rPr lang="en-US" i="1" dirty="0"/>
              <a:t>second</a:t>
            </a:r>
            <a:r>
              <a:rPr lang="en-US" dirty="0"/>
              <a:t> </a:t>
            </a:r>
            <a:r>
              <a:rPr lang="en-US" i="1" dirty="0"/>
              <a:t>time</a:t>
            </a:r>
            <a:endParaRPr lang="en-US" dirty="0"/>
          </a:p>
        </p:txBody>
      </p:sp>
      <p:sp>
        <p:nvSpPr>
          <p:cNvPr id="5" name="Footer Placeholder 4"/>
          <p:cNvSpPr>
            <a:spLocks noGrp="1"/>
          </p:cNvSpPr>
          <p:nvPr>
            <p:ph type="ftr" sz="quarter" idx="11"/>
          </p:nvPr>
        </p:nvSpPr>
        <p:spPr/>
        <p:txBody>
          <a:bodyPr/>
          <a:lstStyle/>
          <a:p>
            <a:r>
              <a:rPr lang="en-US"/>
              <a:t>© 2016 Pearson Education, Inc.</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Twitch Contraction</a:t>
            </a:r>
            <a:endParaRPr lang="en-US" dirty="0"/>
          </a:p>
        </p:txBody>
      </p:sp>
      <p:sp>
        <p:nvSpPr>
          <p:cNvPr id="9" name="Content Placeholder 8"/>
          <p:cNvSpPr>
            <a:spLocks noGrp="1"/>
          </p:cNvSpPr>
          <p:nvPr>
            <p:ph idx="1"/>
          </p:nvPr>
        </p:nvSpPr>
        <p:spPr>
          <a:xfrm>
            <a:off x="1981200" y="1600200"/>
            <a:ext cx="4500880" cy="4868780"/>
          </a:xfrm>
        </p:spPr>
        <p:txBody>
          <a:bodyPr/>
          <a:lstStyle/>
          <a:p>
            <a:pPr marL="0" indent="0">
              <a:buNone/>
            </a:pPr>
            <a:r>
              <a:rPr lang="en-US" dirty="0"/>
              <a:t>The tension produced during a twitch varies considerably with </a:t>
            </a:r>
            <a:r>
              <a:rPr lang="en-US" i="1" dirty="0"/>
              <a:t>several</a:t>
            </a:r>
            <a:r>
              <a:rPr lang="en-US" dirty="0"/>
              <a:t> </a:t>
            </a:r>
            <a:r>
              <a:rPr lang="en-US" i="1" dirty="0"/>
              <a:t>factors</a:t>
            </a:r>
            <a:r>
              <a:rPr lang="en-US" dirty="0"/>
              <a:t>:</a:t>
            </a:r>
          </a:p>
          <a:p>
            <a:r>
              <a:rPr lang="en-US" sz="2600" i="1" dirty="0"/>
              <a:t>Timing</a:t>
            </a:r>
            <a:r>
              <a:rPr lang="en-US" sz="2600" dirty="0"/>
              <a:t> and </a:t>
            </a:r>
            <a:r>
              <a:rPr lang="en-US" sz="2600" i="1" dirty="0"/>
              <a:t>frequency</a:t>
            </a:r>
            <a:r>
              <a:rPr lang="en-US" sz="2600" dirty="0"/>
              <a:t> of stimulation</a:t>
            </a:r>
          </a:p>
          <a:p>
            <a:r>
              <a:rPr lang="en-US" sz="2600" i="1" dirty="0"/>
              <a:t>Length</a:t>
            </a:r>
            <a:r>
              <a:rPr lang="en-US" sz="2600" dirty="0"/>
              <a:t> of the fiber at rest</a:t>
            </a:r>
          </a:p>
          <a:p>
            <a:r>
              <a:rPr lang="en-US" sz="2600" i="1" dirty="0"/>
              <a:t>Type</a:t>
            </a:r>
            <a:r>
              <a:rPr lang="en-US" sz="2600" dirty="0"/>
              <a:t> of muscle fiber</a:t>
            </a:r>
          </a:p>
        </p:txBody>
      </p:sp>
      <p:sp>
        <p:nvSpPr>
          <p:cNvPr id="3" name="Footer Placeholder 2"/>
          <p:cNvSpPr>
            <a:spLocks noGrp="1"/>
          </p:cNvSpPr>
          <p:nvPr>
            <p:ph type="ftr" sz="quarter" idx="11"/>
          </p:nvPr>
        </p:nvSpPr>
        <p:spPr/>
        <p:txBody>
          <a:bodyPr/>
          <a:lstStyle/>
          <a:p>
            <a:r>
              <a:rPr lang="en-US"/>
              <a:t>© 2016 Pearson Education, Inc.</a:t>
            </a:r>
          </a:p>
        </p:txBody>
      </p:sp>
      <p:sp>
        <p:nvSpPr>
          <p:cNvPr id="5" name="Content Placeholder 3"/>
          <p:cNvSpPr txBox="1">
            <a:spLocks/>
          </p:cNvSpPr>
          <p:nvPr/>
        </p:nvSpPr>
        <p:spPr>
          <a:xfrm>
            <a:off x="1762760" y="6226441"/>
            <a:ext cx="8229600" cy="371473"/>
          </a:xfrm>
          <a:prstGeom prst="rect">
            <a:avLst/>
          </a:prstGeom>
        </p:spPr>
        <p:txBody>
          <a:bodyPr vert="horz">
            <a:normAutofit/>
          </a:bodyPr>
          <a:lstStyle/>
          <a:p>
            <a:pPr marL="274320" indent="-274320">
              <a:spcBef>
                <a:spcPts val="600"/>
              </a:spcBef>
              <a:buClr>
                <a:schemeClr val="accent1"/>
              </a:buClr>
              <a:buSzPct val="76000"/>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4694" y="1949439"/>
            <a:ext cx="4079472" cy="417030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274638"/>
            <a:ext cx="9144000" cy="1143000"/>
          </a:xfrm>
        </p:spPr>
        <p:txBody>
          <a:bodyPr>
            <a:normAutofit fontScale="90000"/>
          </a:bodyPr>
          <a:lstStyle/>
          <a:p>
            <a:r>
              <a:rPr lang="en-US" sz="4000" dirty="0"/>
              <a:t>Tension Production and the Timing and Frequency of Stimulation </a:t>
            </a:r>
          </a:p>
        </p:txBody>
      </p:sp>
      <p:sp>
        <p:nvSpPr>
          <p:cNvPr id="3" name="Footer Placeholder 2"/>
          <p:cNvSpPr>
            <a:spLocks noGrp="1"/>
          </p:cNvSpPr>
          <p:nvPr>
            <p:ph type="ftr" sz="quarter" idx="11"/>
          </p:nvPr>
        </p:nvSpPr>
        <p:spPr/>
        <p:txBody>
          <a:bodyPr/>
          <a:lstStyle/>
          <a:p>
            <a:r>
              <a:rPr lang="en-US"/>
              <a:t>© 2016 Pearson Education, Inc.</a:t>
            </a:r>
          </a:p>
        </p:txBody>
      </p:sp>
      <p:sp>
        <p:nvSpPr>
          <p:cNvPr id="5" name="Content Placeholder 3"/>
          <p:cNvSpPr txBox="1">
            <a:spLocks/>
          </p:cNvSpPr>
          <p:nvPr/>
        </p:nvSpPr>
        <p:spPr>
          <a:xfrm>
            <a:off x="1762760" y="6222675"/>
            <a:ext cx="8229600" cy="371473"/>
          </a:xfrm>
          <a:prstGeom prst="rect">
            <a:avLst/>
          </a:prstGeom>
        </p:spPr>
        <p:txBody>
          <a:bodyPr vert="horz">
            <a:normAutofit/>
          </a:bodyPr>
          <a:lstStyle/>
          <a:p>
            <a:pPr marL="274320" indent="-274320">
              <a:spcBef>
                <a:spcPts val="600"/>
              </a:spcBef>
              <a:buClr>
                <a:schemeClr val="accent1"/>
              </a:buClr>
              <a:buSzPct val="76000"/>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1785" y="1564884"/>
            <a:ext cx="5988431" cy="4510544"/>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Length-Tension Relationship</a:t>
            </a:r>
            <a:endParaRPr lang="en-US" dirty="0"/>
          </a:p>
        </p:txBody>
      </p:sp>
      <p:sp>
        <p:nvSpPr>
          <p:cNvPr id="3" name="Content Placeholder 2"/>
          <p:cNvSpPr>
            <a:spLocks noGrp="1"/>
          </p:cNvSpPr>
          <p:nvPr>
            <p:ph idx="1"/>
          </p:nvPr>
        </p:nvSpPr>
        <p:spPr/>
        <p:txBody>
          <a:bodyPr>
            <a:normAutofit/>
          </a:bodyPr>
          <a:lstStyle/>
          <a:p>
            <a:pPr>
              <a:spcAft>
                <a:spcPts val="600"/>
              </a:spcAft>
            </a:pPr>
            <a:r>
              <a:rPr lang="en-US" sz="2600" b="1" dirty="0"/>
              <a:t>The</a:t>
            </a:r>
            <a:r>
              <a:rPr lang="en-US" sz="2600" dirty="0"/>
              <a:t> </a:t>
            </a:r>
            <a:r>
              <a:rPr lang="en-US" sz="2600" b="1" dirty="0"/>
              <a:t>length-tension</a:t>
            </a:r>
            <a:r>
              <a:rPr lang="en-US" sz="2600" dirty="0"/>
              <a:t> </a:t>
            </a:r>
            <a:r>
              <a:rPr lang="en-US" sz="2600" b="1" dirty="0"/>
              <a:t>relationship</a:t>
            </a:r>
            <a:r>
              <a:rPr lang="en-US" sz="2600" dirty="0"/>
              <a:t> –the relationship between the length of the sarcomeres of a muscle fiber while at rest and the amount of tension that can be generated by a contraction. </a:t>
            </a:r>
          </a:p>
          <a:p>
            <a:pPr>
              <a:spcAft>
                <a:spcPts val="600"/>
              </a:spcAft>
            </a:pPr>
            <a:r>
              <a:rPr lang="en-US" sz="2600" b="1" dirty="0"/>
              <a:t>optimal</a:t>
            </a:r>
            <a:r>
              <a:rPr lang="en-US" sz="2600" dirty="0"/>
              <a:t> </a:t>
            </a:r>
            <a:r>
              <a:rPr lang="en-US" sz="2600" b="1" dirty="0"/>
              <a:t>length</a:t>
            </a:r>
            <a:r>
              <a:rPr lang="en-US" sz="2600" dirty="0"/>
              <a:t> of a sarcomere is the length of the muscle fiber at which the most </a:t>
            </a:r>
            <a:r>
              <a:rPr lang="en-US" sz="2600" dirty="0" err="1"/>
              <a:t>crossbridges</a:t>
            </a:r>
            <a:r>
              <a:rPr lang="en-US" sz="2600" dirty="0"/>
              <a:t> can form, allowing the fiber to generate almost 100% of the tension that is possible to produce. </a:t>
            </a:r>
          </a:p>
        </p:txBody>
      </p:sp>
      <p:sp>
        <p:nvSpPr>
          <p:cNvPr id="5" name="Footer Placeholder 4"/>
          <p:cNvSpPr>
            <a:spLocks noGrp="1"/>
          </p:cNvSpPr>
          <p:nvPr>
            <p:ph type="ftr" sz="quarter" idx="11"/>
          </p:nvPr>
        </p:nvSpPr>
        <p:spPr/>
        <p:txBody>
          <a:bodyPr/>
          <a:lstStyle/>
          <a:p>
            <a:r>
              <a:rPr lang="en-US"/>
              <a:t>© 2016 Pearson Education, Inc.</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of the Myofibril</a:t>
            </a:r>
          </a:p>
        </p:txBody>
      </p:sp>
      <p:sp>
        <p:nvSpPr>
          <p:cNvPr id="3" name="Footer Placeholder 2"/>
          <p:cNvSpPr>
            <a:spLocks noGrp="1"/>
          </p:cNvSpPr>
          <p:nvPr>
            <p:ph type="ftr" sz="quarter" idx="11"/>
          </p:nvPr>
        </p:nvSpPr>
        <p:spPr/>
        <p:txBody>
          <a:bodyPr/>
          <a:lstStyle/>
          <a:p>
            <a:r>
              <a:rPr lang="en-US"/>
              <a:t>© 2016 Pearson Education, Inc.</a:t>
            </a:r>
          </a:p>
        </p:txBody>
      </p:sp>
      <p:sp>
        <p:nvSpPr>
          <p:cNvPr id="4" name="Content Placeholder 3"/>
          <p:cNvSpPr>
            <a:spLocks noGrp="1"/>
          </p:cNvSpPr>
          <p:nvPr>
            <p:ph idx="4294967295"/>
          </p:nvPr>
        </p:nvSpPr>
        <p:spPr>
          <a:xfrm>
            <a:off x="1729366" y="6226070"/>
            <a:ext cx="8229600" cy="371475"/>
          </a:xfrm>
        </p:spPr>
        <p:txBody>
          <a:bodyPr>
            <a:normAutofit/>
          </a:bodyPr>
          <a:lstStyle/>
          <a:p>
            <a:pPr>
              <a:buNone/>
            </a:pPr>
            <a:endParaRPr lang="en-US" sz="18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101" y="1255067"/>
            <a:ext cx="7441798" cy="490458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Length-Tension Relationship</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sp>
        <p:nvSpPr>
          <p:cNvPr id="6" name="Content Placeholder 3"/>
          <p:cNvSpPr txBox="1">
            <a:spLocks/>
          </p:cNvSpPr>
          <p:nvPr/>
        </p:nvSpPr>
        <p:spPr>
          <a:xfrm>
            <a:off x="1762760" y="6227291"/>
            <a:ext cx="8229600" cy="371473"/>
          </a:xfrm>
          <a:prstGeom prst="rect">
            <a:avLst/>
          </a:prstGeom>
        </p:spPr>
        <p:txBody>
          <a:bodyPr vert="horz">
            <a:normAutofit/>
          </a:bodyPr>
          <a:lstStyle/>
          <a:p>
            <a:pPr marL="274320" indent="-274320">
              <a:spcBef>
                <a:spcPts val="600"/>
              </a:spcBef>
              <a:buClr>
                <a:schemeClr val="accent1"/>
              </a:buClr>
              <a:buSzPct val="76000"/>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3153" y="1640964"/>
            <a:ext cx="7645695" cy="458632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Classes of Skeletal Muscle Fibers</a:t>
            </a:r>
            <a:endParaRPr lang="en-US" dirty="0"/>
          </a:p>
        </p:txBody>
      </p:sp>
      <p:sp>
        <p:nvSpPr>
          <p:cNvPr id="3" name="Content Placeholder 2"/>
          <p:cNvSpPr>
            <a:spLocks noGrp="1"/>
          </p:cNvSpPr>
          <p:nvPr>
            <p:ph idx="1"/>
          </p:nvPr>
        </p:nvSpPr>
        <p:spPr/>
        <p:txBody>
          <a:bodyPr/>
          <a:lstStyle/>
          <a:p>
            <a:r>
              <a:rPr lang="en-US" dirty="0"/>
              <a:t>Most muscles contain </a:t>
            </a:r>
            <a:r>
              <a:rPr lang="en-US" u="sng" dirty="0"/>
              <a:t>all</a:t>
            </a:r>
            <a:r>
              <a:rPr lang="en-US" dirty="0"/>
              <a:t> fiber classes, each of which is stimulated under </a:t>
            </a:r>
            <a:r>
              <a:rPr lang="en-US" i="1" dirty="0"/>
              <a:t>different</a:t>
            </a:r>
            <a:r>
              <a:rPr lang="en-US" dirty="0"/>
              <a:t> </a:t>
            </a:r>
            <a:r>
              <a:rPr lang="en-US" i="1" dirty="0"/>
              <a:t>conditions</a:t>
            </a:r>
            <a:endParaRPr lang="en-US" dirty="0"/>
          </a:p>
          <a:p>
            <a:pPr lvl="1"/>
            <a:r>
              <a:rPr lang="en-US" dirty="0"/>
              <a:t>A baseball player sitting in the dugout uses primarily </a:t>
            </a:r>
            <a:r>
              <a:rPr lang="en-US" i="1" dirty="0"/>
              <a:t>type</a:t>
            </a:r>
            <a:r>
              <a:rPr lang="en-US" dirty="0"/>
              <a:t> </a:t>
            </a:r>
            <a:r>
              <a:rPr lang="en-US" i="1" dirty="0"/>
              <a:t>I</a:t>
            </a:r>
            <a:r>
              <a:rPr lang="en-US" dirty="0"/>
              <a:t> </a:t>
            </a:r>
            <a:r>
              <a:rPr lang="en-US" i="1" dirty="0"/>
              <a:t>fibers</a:t>
            </a:r>
            <a:r>
              <a:rPr lang="en-US" dirty="0"/>
              <a:t> in the back and abdomen to </a:t>
            </a:r>
            <a:r>
              <a:rPr lang="en-US" i="1" dirty="0"/>
              <a:t>remain</a:t>
            </a:r>
            <a:r>
              <a:rPr lang="en-US" dirty="0"/>
              <a:t> </a:t>
            </a:r>
            <a:r>
              <a:rPr lang="en-US" i="1" dirty="0"/>
              <a:t>sitting</a:t>
            </a:r>
            <a:r>
              <a:rPr lang="en-US" dirty="0"/>
              <a:t> </a:t>
            </a:r>
            <a:r>
              <a:rPr lang="en-US" i="1" dirty="0"/>
              <a:t>upright</a:t>
            </a:r>
          </a:p>
          <a:p>
            <a:pPr lvl="1"/>
            <a:r>
              <a:rPr lang="en-US" dirty="0"/>
              <a:t>When the player gets up and </a:t>
            </a:r>
            <a:r>
              <a:rPr lang="en-US" i="1" dirty="0"/>
              <a:t>jogs</a:t>
            </a:r>
            <a:r>
              <a:rPr lang="en-US" dirty="0"/>
              <a:t> </a:t>
            </a:r>
            <a:r>
              <a:rPr lang="en-US" i="1" dirty="0"/>
              <a:t>to</a:t>
            </a:r>
            <a:r>
              <a:rPr lang="en-US" dirty="0"/>
              <a:t> </a:t>
            </a:r>
            <a:r>
              <a:rPr lang="en-US" i="1" dirty="0"/>
              <a:t>the</a:t>
            </a:r>
            <a:r>
              <a:rPr lang="en-US" dirty="0"/>
              <a:t> </a:t>
            </a:r>
            <a:r>
              <a:rPr lang="en-US" i="1" dirty="0"/>
              <a:t>plate</a:t>
            </a:r>
            <a:r>
              <a:rPr lang="en-US" dirty="0"/>
              <a:t> to bat, primarily </a:t>
            </a:r>
            <a:r>
              <a:rPr lang="en-US" i="1" dirty="0"/>
              <a:t>type</a:t>
            </a:r>
            <a:r>
              <a:rPr lang="en-US" dirty="0"/>
              <a:t> </a:t>
            </a:r>
            <a:r>
              <a:rPr lang="en-US" i="1" dirty="0" err="1"/>
              <a:t>IIa</a:t>
            </a:r>
            <a:r>
              <a:rPr lang="en-US" dirty="0"/>
              <a:t> </a:t>
            </a:r>
            <a:r>
              <a:rPr lang="en-US" i="1" dirty="0"/>
              <a:t>fibers</a:t>
            </a:r>
            <a:r>
              <a:rPr lang="en-US" dirty="0"/>
              <a:t> in the legs are used</a:t>
            </a:r>
          </a:p>
          <a:p>
            <a:pPr lvl="1"/>
            <a:r>
              <a:rPr lang="en-US" dirty="0"/>
              <a:t>When the player </a:t>
            </a:r>
            <a:r>
              <a:rPr lang="en-US" i="1" dirty="0"/>
              <a:t>hits</a:t>
            </a:r>
            <a:r>
              <a:rPr lang="en-US" dirty="0"/>
              <a:t> </a:t>
            </a:r>
            <a:r>
              <a:rPr lang="en-US" i="1" dirty="0"/>
              <a:t>the</a:t>
            </a:r>
            <a:r>
              <a:rPr lang="en-US" dirty="0"/>
              <a:t> </a:t>
            </a:r>
            <a:r>
              <a:rPr lang="en-US" i="1" dirty="0"/>
              <a:t>ball</a:t>
            </a:r>
            <a:r>
              <a:rPr lang="en-US" dirty="0"/>
              <a:t>, the bat is swung using </a:t>
            </a:r>
            <a:r>
              <a:rPr lang="en-US" i="1" dirty="0"/>
              <a:t>type</a:t>
            </a:r>
            <a:r>
              <a:rPr lang="en-US" dirty="0"/>
              <a:t> </a:t>
            </a:r>
            <a:r>
              <a:rPr lang="en-US" i="1" dirty="0" err="1"/>
              <a:t>IIx</a:t>
            </a:r>
            <a:r>
              <a:rPr lang="en-US" dirty="0"/>
              <a:t> </a:t>
            </a:r>
            <a:r>
              <a:rPr lang="en-US" i="1" dirty="0"/>
              <a:t>fibers</a:t>
            </a:r>
            <a:r>
              <a:rPr lang="en-US" dirty="0"/>
              <a:t> in the arms</a:t>
            </a:r>
          </a:p>
        </p:txBody>
      </p:sp>
      <p:sp>
        <p:nvSpPr>
          <p:cNvPr id="5" name="Footer Placeholder 4"/>
          <p:cNvSpPr>
            <a:spLocks noGrp="1"/>
          </p:cNvSpPr>
          <p:nvPr>
            <p:ph type="ftr" sz="quarter" idx="11"/>
          </p:nvPr>
        </p:nvSpPr>
        <p:spPr/>
        <p:txBody>
          <a:bodyPr/>
          <a:lstStyle/>
          <a:p>
            <a:r>
              <a:rPr lang="en-US"/>
              <a:t>© 2016 Pearson Education, Inc.</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0937" y="1290322"/>
            <a:ext cx="4790126" cy="5063437"/>
          </a:xfrm>
          <a:prstGeom prst="rect">
            <a:avLst/>
          </a:prstGeom>
        </p:spPr>
      </p:pic>
      <p:sp>
        <p:nvSpPr>
          <p:cNvPr id="2" name="Title 1"/>
          <p:cNvSpPr>
            <a:spLocks noGrp="1"/>
          </p:cNvSpPr>
          <p:nvPr>
            <p:ph type="title"/>
          </p:nvPr>
        </p:nvSpPr>
        <p:spPr/>
        <p:txBody>
          <a:bodyPr/>
          <a:lstStyle/>
          <a:p>
            <a:r>
              <a:rPr lang="en-US"/>
              <a:t>Motor Units</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sp>
        <p:nvSpPr>
          <p:cNvPr id="6" name="Content Placeholder 3"/>
          <p:cNvSpPr txBox="1">
            <a:spLocks/>
          </p:cNvSpPr>
          <p:nvPr/>
        </p:nvSpPr>
        <p:spPr>
          <a:xfrm>
            <a:off x="1762760" y="6226441"/>
            <a:ext cx="8229600" cy="371473"/>
          </a:xfrm>
          <a:prstGeom prst="rect">
            <a:avLst/>
          </a:prstGeom>
        </p:spPr>
        <p:txBody>
          <a:bodyPr vert="horz">
            <a:noAutofit/>
          </a:bodyPr>
          <a:lstStyle/>
          <a:p>
            <a:pPr marL="274320" indent="-274320">
              <a:spcBef>
                <a:spcPts val="600"/>
              </a:spcBef>
              <a:buClr>
                <a:schemeClr val="accent1"/>
              </a:buClr>
              <a:buSzPct val="76000"/>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Muscle Contractions</a:t>
            </a:r>
            <a:endParaRPr lang="en-US" dirty="0"/>
          </a:p>
        </p:txBody>
      </p:sp>
      <p:sp>
        <p:nvSpPr>
          <p:cNvPr id="3" name="Content Placeholder 2"/>
          <p:cNvSpPr>
            <a:spLocks noGrp="1"/>
          </p:cNvSpPr>
          <p:nvPr>
            <p:ph idx="1"/>
          </p:nvPr>
        </p:nvSpPr>
        <p:spPr/>
        <p:txBody>
          <a:bodyPr>
            <a:normAutofit/>
          </a:bodyPr>
          <a:lstStyle/>
          <a:p>
            <a:r>
              <a:rPr lang="en-US" sz="2600" b="1" dirty="0"/>
              <a:t>Isotonic</a:t>
            </a:r>
            <a:r>
              <a:rPr lang="en-US" sz="2600" dirty="0"/>
              <a:t> </a:t>
            </a:r>
            <a:r>
              <a:rPr lang="en-US" sz="2600" b="1" dirty="0"/>
              <a:t>contractions</a:t>
            </a:r>
            <a:r>
              <a:rPr lang="en-US" sz="2600" dirty="0"/>
              <a:t> (</a:t>
            </a:r>
            <a:r>
              <a:rPr lang="en-US" sz="2600" i="1" dirty="0" err="1"/>
              <a:t>iso</a:t>
            </a:r>
            <a:r>
              <a:rPr lang="en-US" sz="2600" dirty="0"/>
              <a:t>= “same”, </a:t>
            </a:r>
            <a:r>
              <a:rPr lang="en-US" sz="2600" i="1" dirty="0" err="1"/>
              <a:t>tono</a:t>
            </a:r>
            <a:r>
              <a:rPr lang="en-US" sz="2600" dirty="0"/>
              <a:t>= “tension”) produces enough tension to initially move a load, such as a weight, and then maintains that same level of tension throughout the contraction. SAME TENSION but CHANGING length</a:t>
            </a:r>
          </a:p>
          <a:p>
            <a:r>
              <a:rPr lang="en-US" sz="2200" b="1" dirty="0"/>
              <a:t>Isotonic</a:t>
            </a:r>
            <a:r>
              <a:rPr lang="en-US" sz="2200" dirty="0"/>
              <a:t> </a:t>
            </a:r>
            <a:r>
              <a:rPr lang="en-US" sz="2200" b="1" dirty="0"/>
              <a:t>concentric</a:t>
            </a:r>
            <a:r>
              <a:rPr lang="en-US" sz="2200" dirty="0"/>
              <a:t> </a:t>
            </a:r>
            <a:r>
              <a:rPr lang="en-US" sz="2200" b="1" dirty="0"/>
              <a:t>contraction</a:t>
            </a:r>
            <a:r>
              <a:rPr lang="en-US" sz="2200" dirty="0"/>
              <a:t> –the tension generated is greater than that of the external load, and so the muscle cell shortens with the contraction. </a:t>
            </a:r>
          </a:p>
          <a:p>
            <a:r>
              <a:rPr lang="en-US" sz="2200" b="1" dirty="0"/>
              <a:t>Isotonic</a:t>
            </a:r>
            <a:r>
              <a:rPr lang="en-US" sz="2200" dirty="0"/>
              <a:t> </a:t>
            </a:r>
            <a:r>
              <a:rPr lang="en-US" sz="2200" b="1" dirty="0"/>
              <a:t>eccentric</a:t>
            </a:r>
            <a:r>
              <a:rPr lang="en-US" sz="2200" dirty="0"/>
              <a:t> </a:t>
            </a:r>
            <a:r>
              <a:rPr lang="en-US" sz="2200" b="1" dirty="0"/>
              <a:t>contraction- </a:t>
            </a:r>
            <a:r>
              <a:rPr lang="en-US" sz="2200" dirty="0"/>
              <a:t> The tension generated is less than that of the external load, and so the muscle cell lengthens with the contractions. </a:t>
            </a:r>
          </a:p>
          <a:p>
            <a:r>
              <a:rPr lang="en-US" sz="2600" b="1" dirty="0"/>
              <a:t>Isometric</a:t>
            </a:r>
            <a:r>
              <a:rPr lang="en-US" sz="2600" dirty="0"/>
              <a:t> </a:t>
            </a:r>
            <a:r>
              <a:rPr lang="en-US" sz="2600" b="1" dirty="0"/>
              <a:t>contractions </a:t>
            </a:r>
            <a:r>
              <a:rPr lang="en-US" sz="2600" dirty="0"/>
              <a:t>(-</a:t>
            </a:r>
            <a:r>
              <a:rPr lang="en-US" sz="2600" i="1" dirty="0" err="1"/>
              <a:t>metr</a:t>
            </a:r>
            <a:r>
              <a:rPr lang="en-US" sz="2600" dirty="0"/>
              <a:t>= “measure”) results when the external load is equal to the force generated by the muscle. SAME length but CHANGING tension</a:t>
            </a:r>
          </a:p>
        </p:txBody>
      </p:sp>
      <p:sp>
        <p:nvSpPr>
          <p:cNvPr id="5" name="Footer Placeholder 4"/>
          <p:cNvSpPr>
            <a:spLocks noGrp="1"/>
          </p:cNvSpPr>
          <p:nvPr>
            <p:ph type="ftr" sz="quarter" idx="11"/>
          </p:nvPr>
        </p:nvSpPr>
        <p:spPr/>
        <p:txBody>
          <a:bodyPr/>
          <a:lstStyle/>
          <a:p>
            <a:r>
              <a:rPr lang="en-US"/>
              <a:t>© 2016 Pearson Education, Inc.</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Types of Muscle Contractions</a:t>
            </a:r>
            <a:endParaRPr lang="en-US" dirty="0"/>
          </a:p>
        </p:txBody>
      </p:sp>
      <p:sp>
        <p:nvSpPr>
          <p:cNvPr id="9" name="Content Placeholder 8"/>
          <p:cNvSpPr>
            <a:spLocks noGrp="1"/>
          </p:cNvSpPr>
          <p:nvPr>
            <p:ph idx="1"/>
          </p:nvPr>
        </p:nvSpPr>
        <p:spPr>
          <a:xfrm>
            <a:off x="1981200" y="1600200"/>
            <a:ext cx="5673720" cy="4868780"/>
          </a:xfrm>
        </p:spPr>
        <p:txBody>
          <a:bodyPr/>
          <a:lstStyle/>
          <a:p>
            <a:r>
              <a:rPr lang="en-US" dirty="0"/>
              <a:t>A muscle is able to </a:t>
            </a:r>
            <a:r>
              <a:rPr lang="en-US" i="1" dirty="0"/>
              <a:t>lengthen</a:t>
            </a:r>
            <a:r>
              <a:rPr lang="en-US" dirty="0"/>
              <a:t> while it is contracting because the elastic filaments in its myofibrils allow it to </a:t>
            </a:r>
            <a:r>
              <a:rPr lang="en-US" i="1" dirty="0"/>
              <a:t>stretch</a:t>
            </a:r>
            <a:r>
              <a:rPr lang="en-US" dirty="0"/>
              <a:t> considerably</a:t>
            </a:r>
          </a:p>
        </p:txBody>
      </p:sp>
      <p:sp>
        <p:nvSpPr>
          <p:cNvPr id="3" name="Footer Placeholder 2"/>
          <p:cNvSpPr>
            <a:spLocks noGrp="1"/>
          </p:cNvSpPr>
          <p:nvPr>
            <p:ph type="ftr" sz="quarter" idx="11"/>
          </p:nvPr>
        </p:nvSpPr>
        <p:spPr/>
        <p:txBody>
          <a:bodyPr/>
          <a:lstStyle/>
          <a:p>
            <a:r>
              <a:rPr lang="en-US"/>
              <a:t>© 2016 Pearson Education, Inc.</a:t>
            </a:r>
          </a:p>
        </p:txBody>
      </p:sp>
      <p:sp>
        <p:nvSpPr>
          <p:cNvPr id="5" name="Content Placeholder 3"/>
          <p:cNvSpPr txBox="1">
            <a:spLocks/>
          </p:cNvSpPr>
          <p:nvPr/>
        </p:nvSpPr>
        <p:spPr>
          <a:xfrm>
            <a:off x="1764711" y="6219428"/>
            <a:ext cx="8229600" cy="371473"/>
          </a:xfrm>
          <a:prstGeom prst="rect">
            <a:avLst/>
          </a:prstGeom>
        </p:spPr>
        <p:txBody>
          <a:bodyPr vert="horz">
            <a:normAutofit/>
          </a:bodyPr>
          <a:lstStyle/>
          <a:p>
            <a:pPr marL="274320" indent="-274320">
              <a:spcBef>
                <a:spcPts val="600"/>
              </a:spcBef>
              <a:buClr>
                <a:schemeClr val="accent1"/>
              </a:buClr>
              <a:buSzPct val="76000"/>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76247" y="1139687"/>
            <a:ext cx="3143544" cy="5451213"/>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Changes Caused By Physical Training</a:t>
            </a:r>
            <a:endParaRPr lang="en-US" dirty="0"/>
          </a:p>
        </p:txBody>
      </p:sp>
      <p:sp>
        <p:nvSpPr>
          <p:cNvPr id="3" name="Content Placeholder 2"/>
          <p:cNvSpPr>
            <a:spLocks noGrp="1"/>
          </p:cNvSpPr>
          <p:nvPr>
            <p:ph idx="1"/>
          </p:nvPr>
        </p:nvSpPr>
        <p:spPr/>
        <p:txBody>
          <a:bodyPr>
            <a:normAutofit lnSpcReduction="10000"/>
          </a:bodyPr>
          <a:lstStyle/>
          <a:p>
            <a:r>
              <a:rPr lang="en-US" dirty="0"/>
              <a:t>The </a:t>
            </a:r>
            <a:r>
              <a:rPr lang="en-US" b="1" dirty="0"/>
              <a:t>principle of </a:t>
            </a:r>
            <a:r>
              <a:rPr lang="en-US" b="1" dirty="0" err="1"/>
              <a:t>myoplasticity</a:t>
            </a:r>
            <a:r>
              <a:rPr lang="en-US" dirty="0"/>
              <a:t> – a muscle will alter its structure to follow its function. </a:t>
            </a:r>
          </a:p>
          <a:p>
            <a:endParaRPr lang="en-US" dirty="0"/>
          </a:p>
          <a:p>
            <a:r>
              <a:rPr lang="en-US" dirty="0"/>
              <a:t>The majority of mature skeletal muscle fiber nuclei are </a:t>
            </a:r>
            <a:r>
              <a:rPr lang="en-US" b="1" dirty="0"/>
              <a:t>amitotic</a:t>
            </a:r>
            <a:r>
              <a:rPr lang="en-US" dirty="0"/>
              <a:t>, meaning that they generally do </a:t>
            </a:r>
            <a:r>
              <a:rPr lang="en-US" u="sng" dirty="0"/>
              <a:t>not</a:t>
            </a:r>
            <a:r>
              <a:rPr lang="en-US" dirty="0"/>
              <a:t> undergo </a:t>
            </a:r>
            <a:r>
              <a:rPr lang="en-US" i="1" dirty="0"/>
              <a:t>mitosis, therefore the changes are within the muscle fibers themselves, not in the number of muscle fibers.</a:t>
            </a:r>
            <a:endParaRPr lang="en-US" dirty="0"/>
          </a:p>
          <a:p>
            <a:pPr lvl="1"/>
            <a:r>
              <a:rPr lang="en-US" b="1" dirty="0"/>
              <a:t>Satellite</a:t>
            </a:r>
            <a:r>
              <a:rPr lang="en-US" dirty="0"/>
              <a:t> </a:t>
            </a:r>
            <a:r>
              <a:rPr lang="en-US" b="1" dirty="0"/>
              <a:t>cells</a:t>
            </a:r>
            <a:r>
              <a:rPr lang="en-US" dirty="0"/>
              <a:t> (a small population of unspecialized cells) do </a:t>
            </a:r>
            <a:r>
              <a:rPr lang="en-US" u="sng" dirty="0"/>
              <a:t>retain</a:t>
            </a:r>
            <a:r>
              <a:rPr lang="en-US" dirty="0"/>
              <a:t> mitotic ability, can help </a:t>
            </a:r>
            <a:r>
              <a:rPr lang="en-US" i="1" dirty="0"/>
              <a:t>repair</a:t>
            </a:r>
            <a:r>
              <a:rPr lang="en-US" dirty="0"/>
              <a:t> injured skeletal muscle</a:t>
            </a:r>
          </a:p>
          <a:p>
            <a:pPr lvl="1"/>
            <a:r>
              <a:rPr lang="en-US" dirty="0"/>
              <a:t>The precise structural and biochemical changes depend on the type of training chosen, </a:t>
            </a:r>
            <a:r>
              <a:rPr lang="en-US" b="1" dirty="0"/>
              <a:t>endurance</a:t>
            </a:r>
            <a:r>
              <a:rPr lang="en-US" dirty="0"/>
              <a:t> or </a:t>
            </a:r>
            <a:r>
              <a:rPr lang="en-US" b="1" dirty="0"/>
              <a:t>resistance</a:t>
            </a:r>
            <a:r>
              <a:rPr lang="en-US" dirty="0"/>
              <a:t> </a:t>
            </a:r>
            <a:r>
              <a:rPr lang="en-US" b="1" dirty="0"/>
              <a:t>training</a:t>
            </a:r>
          </a:p>
          <a:p>
            <a:pPr lvl="1"/>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Changes Caused By Physical Training</a:t>
            </a:r>
            <a:endParaRPr lang="en-US" dirty="0"/>
          </a:p>
        </p:txBody>
      </p:sp>
      <p:sp>
        <p:nvSpPr>
          <p:cNvPr id="3" name="Content Placeholder 2"/>
          <p:cNvSpPr>
            <a:spLocks noGrp="1"/>
          </p:cNvSpPr>
          <p:nvPr>
            <p:ph idx="1"/>
          </p:nvPr>
        </p:nvSpPr>
        <p:spPr>
          <a:xfrm>
            <a:off x="1981200" y="1600200"/>
            <a:ext cx="8564880" cy="4868780"/>
          </a:xfrm>
        </p:spPr>
        <p:txBody>
          <a:bodyPr>
            <a:normAutofit/>
          </a:bodyPr>
          <a:lstStyle/>
          <a:p>
            <a:pPr>
              <a:spcAft>
                <a:spcPts val="600"/>
              </a:spcAft>
            </a:pPr>
            <a:r>
              <a:rPr lang="en-US" sz="2400" b="1" dirty="0"/>
              <a:t>Endurance</a:t>
            </a:r>
            <a:r>
              <a:rPr lang="en-US" sz="2400" dirty="0"/>
              <a:t> </a:t>
            </a:r>
            <a:r>
              <a:rPr lang="en-US" sz="2400" b="1" dirty="0"/>
              <a:t>training</a:t>
            </a:r>
            <a:r>
              <a:rPr lang="en-US" sz="2400" dirty="0"/>
              <a:t> is defined as training with a </a:t>
            </a:r>
            <a:r>
              <a:rPr lang="en-US" sz="2400" u="sng" dirty="0"/>
              <a:t>large</a:t>
            </a:r>
            <a:r>
              <a:rPr lang="en-US" sz="2400" dirty="0"/>
              <a:t> increase in the </a:t>
            </a:r>
            <a:r>
              <a:rPr lang="en-US" sz="2400" i="1" dirty="0"/>
              <a:t>frequency</a:t>
            </a:r>
            <a:r>
              <a:rPr lang="en-US" sz="2400" dirty="0"/>
              <a:t> of motor unit activation and a </a:t>
            </a:r>
            <a:r>
              <a:rPr lang="en-US" sz="2400" u="sng" dirty="0"/>
              <a:t>moderate</a:t>
            </a:r>
            <a:r>
              <a:rPr lang="en-US" sz="2400" dirty="0"/>
              <a:t> increase in </a:t>
            </a:r>
            <a:r>
              <a:rPr lang="en-US" sz="2400" i="1" dirty="0"/>
              <a:t>force</a:t>
            </a:r>
            <a:r>
              <a:rPr lang="en-US" sz="2400" dirty="0"/>
              <a:t> </a:t>
            </a:r>
            <a:r>
              <a:rPr lang="en-US" sz="2400" i="1" dirty="0"/>
              <a:t>production—</a:t>
            </a:r>
            <a:r>
              <a:rPr lang="en-US" sz="2400" dirty="0"/>
              <a:t>in other words, </a:t>
            </a:r>
            <a:r>
              <a:rPr lang="en-US" sz="2400" i="1" dirty="0"/>
              <a:t>more</a:t>
            </a:r>
            <a:r>
              <a:rPr lang="en-US" sz="2400" dirty="0"/>
              <a:t> </a:t>
            </a:r>
            <a:r>
              <a:rPr lang="en-US" sz="2400" i="1" dirty="0"/>
              <a:t>repetitions</a:t>
            </a:r>
            <a:r>
              <a:rPr lang="en-US" sz="2400" dirty="0"/>
              <a:t> </a:t>
            </a:r>
            <a:r>
              <a:rPr lang="en-US" sz="2400" i="1" dirty="0"/>
              <a:t>with</a:t>
            </a:r>
            <a:r>
              <a:rPr lang="en-US" sz="2400" dirty="0"/>
              <a:t> </a:t>
            </a:r>
            <a:r>
              <a:rPr lang="en-US" sz="2400" i="1" dirty="0"/>
              <a:t>lighter</a:t>
            </a:r>
            <a:r>
              <a:rPr lang="en-US" sz="2400" dirty="0"/>
              <a:t> </a:t>
            </a:r>
            <a:r>
              <a:rPr lang="en-US" sz="2400" i="1" dirty="0"/>
              <a:t>weight</a:t>
            </a:r>
            <a:r>
              <a:rPr lang="en-US" sz="2400" dirty="0"/>
              <a:t> </a:t>
            </a:r>
          </a:p>
          <a:p>
            <a:pPr>
              <a:spcAft>
                <a:spcPts val="600"/>
              </a:spcAft>
            </a:pPr>
            <a:r>
              <a:rPr lang="en-US" sz="2400" dirty="0"/>
              <a:t>It leads to the following primarily </a:t>
            </a:r>
            <a:r>
              <a:rPr lang="en-US" sz="2400" i="1" dirty="0"/>
              <a:t>biochemical</a:t>
            </a:r>
            <a:r>
              <a:rPr lang="en-US" sz="2400" dirty="0"/>
              <a:t> changes most dramatically in type I fibers, but even in type II:</a:t>
            </a:r>
          </a:p>
          <a:p>
            <a:pPr lvl="1">
              <a:spcAft>
                <a:spcPts val="600"/>
              </a:spcAft>
            </a:pPr>
            <a:r>
              <a:rPr lang="en-US" sz="2200" u="sng" dirty="0"/>
              <a:t>Increased</a:t>
            </a:r>
            <a:r>
              <a:rPr lang="en-US" sz="2200" dirty="0"/>
              <a:t> </a:t>
            </a:r>
            <a:r>
              <a:rPr lang="en-US" sz="2200" i="1" dirty="0"/>
              <a:t>oxidative</a:t>
            </a:r>
            <a:r>
              <a:rPr lang="en-US" sz="2200" dirty="0"/>
              <a:t> </a:t>
            </a:r>
            <a:r>
              <a:rPr lang="en-US" sz="2200" i="1" dirty="0"/>
              <a:t>enzymes</a:t>
            </a:r>
            <a:r>
              <a:rPr lang="en-US" sz="2200" dirty="0"/>
              <a:t>, and </a:t>
            </a:r>
            <a:r>
              <a:rPr lang="en-US" sz="2200" i="1" dirty="0"/>
              <a:t>mitochondria</a:t>
            </a:r>
            <a:r>
              <a:rPr lang="en-US" sz="2200" dirty="0"/>
              <a:t> (and associated proteins)</a:t>
            </a:r>
          </a:p>
          <a:p>
            <a:pPr lvl="1">
              <a:spcAft>
                <a:spcPts val="600"/>
              </a:spcAft>
            </a:pPr>
            <a:r>
              <a:rPr lang="en-US" sz="2200" dirty="0"/>
              <a:t>More </a:t>
            </a:r>
            <a:r>
              <a:rPr lang="en-US" sz="2200" u="sng" dirty="0"/>
              <a:t>efficient</a:t>
            </a:r>
            <a:r>
              <a:rPr lang="en-US" sz="2200" dirty="0"/>
              <a:t> use of fatty acids and </a:t>
            </a:r>
            <a:r>
              <a:rPr lang="en-US" sz="2200" i="1" dirty="0"/>
              <a:t>other fuels</a:t>
            </a:r>
            <a:r>
              <a:rPr lang="en-US" sz="2200" dirty="0"/>
              <a:t> for ATP production</a:t>
            </a:r>
          </a:p>
          <a:p>
            <a:pPr lvl="1">
              <a:spcAft>
                <a:spcPts val="600"/>
              </a:spcAft>
            </a:pPr>
            <a:r>
              <a:rPr lang="en-US" sz="2200" u="sng" dirty="0"/>
              <a:t>Increased</a:t>
            </a:r>
            <a:r>
              <a:rPr lang="en-US" sz="2200" dirty="0"/>
              <a:t> </a:t>
            </a:r>
            <a:r>
              <a:rPr lang="en-US" sz="2200" i="1" dirty="0"/>
              <a:t>fatigue</a:t>
            </a:r>
            <a:r>
              <a:rPr lang="en-US" sz="2200" dirty="0"/>
              <a:t> resistance</a:t>
            </a:r>
          </a:p>
          <a:p>
            <a:pPr lvl="1">
              <a:spcAft>
                <a:spcPts val="600"/>
              </a:spcAft>
            </a:pPr>
            <a:r>
              <a:rPr lang="en-US" sz="2200" u="sng" dirty="0"/>
              <a:t>Increases</a:t>
            </a:r>
            <a:r>
              <a:rPr lang="en-US" sz="2200" dirty="0"/>
              <a:t> in the </a:t>
            </a:r>
            <a:r>
              <a:rPr lang="en-US" sz="2200" i="1" dirty="0"/>
              <a:t>blood</a:t>
            </a:r>
            <a:r>
              <a:rPr lang="en-US" sz="2200" dirty="0"/>
              <a:t> </a:t>
            </a:r>
            <a:r>
              <a:rPr lang="en-US" sz="2200" i="1" dirty="0"/>
              <a:t>vessel</a:t>
            </a:r>
            <a:r>
              <a:rPr lang="en-US" sz="2200" dirty="0"/>
              <a:t> </a:t>
            </a:r>
            <a:r>
              <a:rPr lang="en-US" sz="2200" i="1" dirty="0"/>
              <a:t>network</a:t>
            </a:r>
            <a:r>
              <a:rPr lang="en-US" sz="2200" dirty="0"/>
              <a:t> supplying the muscle</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Changes Caused By Physical Training</a:t>
            </a:r>
            <a:endParaRPr lang="en-US" dirty="0"/>
          </a:p>
        </p:txBody>
      </p:sp>
      <p:sp>
        <p:nvSpPr>
          <p:cNvPr id="3" name="Content Placeholder 2"/>
          <p:cNvSpPr>
            <a:spLocks noGrp="1"/>
          </p:cNvSpPr>
          <p:nvPr>
            <p:ph idx="1"/>
          </p:nvPr>
        </p:nvSpPr>
        <p:spPr/>
        <p:txBody>
          <a:bodyPr/>
          <a:lstStyle/>
          <a:p>
            <a:r>
              <a:rPr lang="en-US" b="1" dirty="0"/>
              <a:t>Resistance</a:t>
            </a:r>
            <a:r>
              <a:rPr lang="en-US" dirty="0"/>
              <a:t>, or </a:t>
            </a:r>
            <a:r>
              <a:rPr lang="en-US" b="1" dirty="0"/>
              <a:t>strength</a:t>
            </a:r>
            <a:r>
              <a:rPr lang="en-US" dirty="0"/>
              <a:t>, </a:t>
            </a:r>
            <a:r>
              <a:rPr lang="en-US" b="1" dirty="0"/>
              <a:t>training</a:t>
            </a:r>
            <a:r>
              <a:rPr lang="en-US" dirty="0"/>
              <a:t> involves a </a:t>
            </a:r>
            <a:r>
              <a:rPr lang="en-US" u="sng" dirty="0"/>
              <a:t>moderate</a:t>
            </a:r>
            <a:r>
              <a:rPr lang="en-US" dirty="0"/>
              <a:t> increase in the </a:t>
            </a:r>
            <a:r>
              <a:rPr lang="en-US" i="1" dirty="0"/>
              <a:t>frequency</a:t>
            </a:r>
            <a:r>
              <a:rPr lang="en-US" dirty="0"/>
              <a:t> of motor unit activation and a </a:t>
            </a:r>
            <a:r>
              <a:rPr lang="en-US" u="sng" dirty="0"/>
              <a:t>large</a:t>
            </a:r>
            <a:r>
              <a:rPr lang="en-US" dirty="0"/>
              <a:t> increase in </a:t>
            </a:r>
            <a:r>
              <a:rPr lang="en-US" i="1" dirty="0"/>
              <a:t>force</a:t>
            </a:r>
            <a:r>
              <a:rPr lang="en-US" dirty="0"/>
              <a:t> </a:t>
            </a:r>
            <a:r>
              <a:rPr lang="en-US" i="1" dirty="0"/>
              <a:t>production</a:t>
            </a:r>
            <a:r>
              <a:rPr lang="en-US" dirty="0"/>
              <a:t>—in other words, </a:t>
            </a:r>
            <a:r>
              <a:rPr lang="en-US" i="1" dirty="0"/>
              <a:t>fewer</a:t>
            </a:r>
            <a:r>
              <a:rPr lang="en-US" dirty="0"/>
              <a:t> </a:t>
            </a:r>
            <a:r>
              <a:rPr lang="en-US" i="1" dirty="0"/>
              <a:t>repetitions</a:t>
            </a:r>
            <a:r>
              <a:rPr lang="en-US" dirty="0"/>
              <a:t> </a:t>
            </a:r>
            <a:r>
              <a:rPr lang="en-US" i="1" dirty="0"/>
              <a:t>with</a:t>
            </a:r>
            <a:r>
              <a:rPr lang="en-US" dirty="0"/>
              <a:t> </a:t>
            </a:r>
            <a:r>
              <a:rPr lang="en-US" i="1" dirty="0"/>
              <a:t>heavier</a:t>
            </a:r>
            <a:r>
              <a:rPr lang="en-US" dirty="0"/>
              <a:t> </a:t>
            </a:r>
            <a:r>
              <a:rPr lang="en-US" i="1" dirty="0"/>
              <a:t>weight</a:t>
            </a:r>
            <a:endParaRPr lang="en-US" dirty="0"/>
          </a:p>
          <a:p>
            <a:pPr lvl="1"/>
            <a:r>
              <a:rPr lang="en-US" dirty="0"/>
              <a:t>It causes primarily </a:t>
            </a:r>
            <a:r>
              <a:rPr lang="en-US" i="1" dirty="0"/>
              <a:t>anatomical</a:t>
            </a:r>
            <a:r>
              <a:rPr lang="en-US" dirty="0"/>
              <a:t> </a:t>
            </a:r>
            <a:r>
              <a:rPr lang="en-US" i="1" dirty="0"/>
              <a:t>changes</a:t>
            </a:r>
            <a:r>
              <a:rPr lang="en-US" dirty="0"/>
              <a:t>; both the </a:t>
            </a:r>
            <a:r>
              <a:rPr lang="en-US" i="1" dirty="0"/>
              <a:t>number</a:t>
            </a:r>
            <a:r>
              <a:rPr lang="en-US" dirty="0"/>
              <a:t> of myofibrils and the </a:t>
            </a:r>
            <a:r>
              <a:rPr lang="en-US" i="1" dirty="0"/>
              <a:t>diameter</a:t>
            </a:r>
            <a:r>
              <a:rPr lang="en-US" dirty="0"/>
              <a:t> of the muscle fibers </a:t>
            </a:r>
            <a:r>
              <a:rPr lang="en-US" u="sng" dirty="0"/>
              <a:t>increase</a:t>
            </a:r>
            <a:r>
              <a:rPr lang="en-US" dirty="0"/>
              <a:t>, a change called </a:t>
            </a:r>
            <a:r>
              <a:rPr lang="en-US" b="1" dirty="0"/>
              <a:t>hypertrophy</a:t>
            </a:r>
            <a:r>
              <a:rPr lang="en-US" dirty="0"/>
              <a:t> </a:t>
            </a:r>
          </a:p>
          <a:p>
            <a:pPr lvl="1"/>
            <a:r>
              <a:rPr lang="en-US" dirty="0"/>
              <a:t>With hypertrophy comes a </a:t>
            </a:r>
            <a:r>
              <a:rPr lang="en-US" u="sng" dirty="0"/>
              <a:t>decreased</a:t>
            </a:r>
            <a:r>
              <a:rPr lang="en-US" dirty="0"/>
              <a:t> proportion of mitochondrial proteins and blood supply to the muscle, because of </a:t>
            </a:r>
            <a:r>
              <a:rPr lang="en-US" i="1" dirty="0"/>
              <a:t>fiber</a:t>
            </a:r>
            <a:r>
              <a:rPr lang="en-US" dirty="0"/>
              <a:t> </a:t>
            </a:r>
            <a:r>
              <a:rPr lang="en-US" i="1" dirty="0"/>
              <a:t>enlargement</a:t>
            </a:r>
            <a:r>
              <a:rPr lang="en-US" dirty="0"/>
              <a:t>, and </a:t>
            </a:r>
            <a:r>
              <a:rPr lang="en-US" u="sng" dirty="0"/>
              <a:t>not</a:t>
            </a:r>
            <a:r>
              <a:rPr lang="en-US" dirty="0"/>
              <a:t> because mitochondria or vessels are actually </a:t>
            </a:r>
            <a:r>
              <a:rPr lang="en-US" i="1" dirty="0"/>
              <a:t>lost</a:t>
            </a:r>
          </a:p>
          <a:p>
            <a:pPr lvl="1"/>
            <a:r>
              <a:rPr lang="en-US" dirty="0"/>
              <a:t>This can </a:t>
            </a:r>
            <a:r>
              <a:rPr lang="en-US" u="sng" dirty="0"/>
              <a:t>decrease</a:t>
            </a:r>
            <a:r>
              <a:rPr lang="en-US" dirty="0"/>
              <a:t> </a:t>
            </a:r>
            <a:r>
              <a:rPr lang="en-US" i="1" dirty="0"/>
              <a:t>endurance</a:t>
            </a:r>
            <a:r>
              <a:rPr lang="en-US" dirty="0"/>
              <a:t>, so a balanced program combining </a:t>
            </a:r>
            <a:r>
              <a:rPr lang="en-US" u="sng" dirty="0"/>
              <a:t>both</a:t>
            </a:r>
            <a:r>
              <a:rPr lang="en-US" dirty="0"/>
              <a:t> types of training is recommended for most people</a:t>
            </a:r>
          </a:p>
          <a:p>
            <a:pPr lvl="1"/>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Changes Caused By Physical Training</a:t>
            </a:r>
            <a:endParaRPr lang="en-US" dirty="0"/>
          </a:p>
        </p:txBody>
      </p:sp>
      <p:sp>
        <p:nvSpPr>
          <p:cNvPr id="3" name="Content Placeholder 2"/>
          <p:cNvSpPr>
            <a:spLocks noGrp="1"/>
          </p:cNvSpPr>
          <p:nvPr>
            <p:ph idx="1"/>
          </p:nvPr>
        </p:nvSpPr>
        <p:spPr/>
        <p:txBody>
          <a:bodyPr>
            <a:normAutofit/>
          </a:bodyPr>
          <a:lstStyle/>
          <a:p>
            <a:r>
              <a:rPr lang="en-US" dirty="0"/>
              <a:t>In response to </a:t>
            </a:r>
            <a:r>
              <a:rPr lang="en-US" u="sng" dirty="0"/>
              <a:t>physical inactivity</a:t>
            </a:r>
            <a:r>
              <a:rPr lang="en-US" dirty="0"/>
              <a:t>, the diameter of the muscle fiber </a:t>
            </a:r>
            <a:r>
              <a:rPr lang="en-US" u="sng" dirty="0"/>
              <a:t>decreases</a:t>
            </a:r>
            <a:r>
              <a:rPr lang="en-US" dirty="0"/>
              <a:t> due to loss of myofibrils, a condition called </a:t>
            </a:r>
            <a:r>
              <a:rPr lang="en-US" b="1" dirty="0"/>
              <a:t>atrophy</a:t>
            </a:r>
            <a:r>
              <a:rPr lang="en-US" dirty="0"/>
              <a:t>. </a:t>
            </a:r>
          </a:p>
          <a:p>
            <a:r>
              <a:rPr lang="en-US" dirty="0"/>
              <a:t>The amount of oxidative enzymes decreases</a:t>
            </a:r>
          </a:p>
          <a:p>
            <a:r>
              <a:rPr lang="en-US" dirty="0"/>
              <a:t>The fiber has a lower capacity for oxidative catabolism</a:t>
            </a:r>
          </a:p>
          <a:p>
            <a:r>
              <a:rPr lang="en-US" dirty="0"/>
              <a:t>The result is a </a:t>
            </a:r>
            <a:r>
              <a:rPr lang="en-US" u="sng" dirty="0"/>
              <a:t>decline</a:t>
            </a:r>
            <a:r>
              <a:rPr lang="en-US" dirty="0"/>
              <a:t> in both strength and endurance. </a:t>
            </a:r>
          </a:p>
          <a:p>
            <a:r>
              <a:rPr lang="en-US" dirty="0"/>
              <a:t>Muscle atrophy is a particular problem for people who are bedridden or have lost the use of their limbs. </a:t>
            </a:r>
          </a:p>
        </p:txBody>
      </p:sp>
      <p:sp>
        <p:nvSpPr>
          <p:cNvPr id="5" name="Footer Placeholder 4"/>
          <p:cNvSpPr>
            <a:spLocks noGrp="1"/>
          </p:cNvSpPr>
          <p:nvPr>
            <p:ph type="ftr" sz="quarter" idx="11"/>
          </p:nvPr>
        </p:nvSpPr>
        <p:spPr/>
        <p:txBody>
          <a:bodyPr/>
          <a:lstStyle/>
          <a:p>
            <a:r>
              <a:rPr lang="en-US"/>
              <a:t>© 2016 Pearson Education, Inc.</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Changes Caused By Physical Training</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sp>
        <p:nvSpPr>
          <p:cNvPr id="7" name="Content Placeholder 3"/>
          <p:cNvSpPr txBox="1">
            <a:spLocks/>
          </p:cNvSpPr>
          <p:nvPr/>
        </p:nvSpPr>
        <p:spPr>
          <a:xfrm>
            <a:off x="1762760" y="6221045"/>
            <a:ext cx="8229600" cy="371473"/>
          </a:xfrm>
          <a:prstGeom prst="rect">
            <a:avLst/>
          </a:prstGeom>
        </p:spPr>
        <p:txBody>
          <a:bodyPr vert="horz">
            <a:normAutofit/>
          </a:bodyPr>
          <a:lstStyle/>
          <a:p>
            <a:pPr marL="274320" indent="-274320">
              <a:spcBef>
                <a:spcPts val="600"/>
              </a:spcBef>
              <a:buClr>
                <a:schemeClr val="accent1"/>
              </a:buClr>
              <a:buSzPct val="76000"/>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0245" y="1580870"/>
            <a:ext cx="8031511" cy="46401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274638"/>
            <a:ext cx="9144000" cy="1143000"/>
          </a:xfrm>
        </p:spPr>
        <p:txBody>
          <a:bodyPr/>
          <a:lstStyle/>
          <a:p>
            <a:r>
              <a:rPr lang="en-US" sz="3600" dirty="0"/>
              <a:t>Putting It All Together: The Big </a:t>
            </a:r>
            <a:br>
              <a:rPr lang="en-US" sz="3600" dirty="0"/>
            </a:br>
            <a:r>
              <a:rPr lang="en-US" sz="3600" dirty="0"/>
              <a:t>Picture of Skeletal Muscle Structure</a:t>
            </a:r>
          </a:p>
        </p:txBody>
      </p:sp>
      <p:sp>
        <p:nvSpPr>
          <p:cNvPr id="3" name="Content Placeholder 2"/>
          <p:cNvSpPr>
            <a:spLocks noGrp="1"/>
          </p:cNvSpPr>
          <p:nvPr>
            <p:ph idx="1"/>
          </p:nvPr>
        </p:nvSpPr>
        <p:spPr/>
        <p:txBody>
          <a:bodyPr/>
          <a:lstStyle/>
          <a:p>
            <a:r>
              <a:rPr lang="en-US" dirty="0"/>
              <a:t>Remember that multiple skeletal muscle fibers together with surrounding </a:t>
            </a:r>
            <a:r>
              <a:rPr lang="en-US" b="1" dirty="0"/>
              <a:t>endomysium</a:t>
            </a:r>
            <a:r>
              <a:rPr lang="en-US" dirty="0"/>
              <a:t> form a </a:t>
            </a:r>
            <a:r>
              <a:rPr lang="en-US" b="1" dirty="0"/>
              <a:t>__________</a:t>
            </a:r>
            <a:r>
              <a:rPr lang="en-US" dirty="0"/>
              <a:t>. </a:t>
            </a:r>
            <a:endParaRPr lang="en-US" b="1" dirty="0"/>
          </a:p>
          <a:p>
            <a:r>
              <a:rPr lang="en-US" dirty="0"/>
              <a:t>Each </a:t>
            </a:r>
            <a:r>
              <a:rPr lang="en-US" b="1" dirty="0"/>
              <a:t>fascicle</a:t>
            </a:r>
            <a:r>
              <a:rPr lang="en-US" dirty="0"/>
              <a:t> is surrounded by a layer of connective tissue called the </a:t>
            </a:r>
            <a:r>
              <a:rPr lang="en-US" b="1" dirty="0"/>
              <a:t>_________</a:t>
            </a:r>
          </a:p>
          <a:p>
            <a:r>
              <a:rPr lang="en-US" b="1" dirty="0"/>
              <a:t>Bundles</a:t>
            </a:r>
            <a:r>
              <a:rPr lang="en-US" dirty="0"/>
              <a:t> of </a:t>
            </a:r>
            <a:r>
              <a:rPr lang="en-US" b="1" dirty="0"/>
              <a:t>fascicles </a:t>
            </a:r>
            <a:r>
              <a:rPr lang="en-US" dirty="0"/>
              <a:t>together make up a skeletal </a:t>
            </a:r>
            <a:r>
              <a:rPr lang="en-US" b="1" dirty="0"/>
              <a:t>muscle</a:t>
            </a:r>
            <a:r>
              <a:rPr lang="en-US" dirty="0"/>
              <a:t>, the entire muscle is covered by a layer of connective tissue called </a:t>
            </a:r>
            <a:r>
              <a:rPr lang="en-US" b="1" dirty="0"/>
              <a:t>___________.</a:t>
            </a:r>
            <a:endParaRPr lang="en-US" dirty="0"/>
          </a:p>
        </p:txBody>
      </p:sp>
      <p:sp>
        <p:nvSpPr>
          <p:cNvPr id="2" name="Footer Placeholder 1"/>
          <p:cNvSpPr>
            <a:spLocks noGrp="1"/>
          </p:cNvSpPr>
          <p:nvPr>
            <p:ph type="ftr" sz="quarter" idx="11"/>
          </p:nvPr>
        </p:nvSpPr>
        <p:spPr/>
        <p:txBody>
          <a:bodyPr/>
          <a:lstStyle/>
          <a:p>
            <a:r>
              <a:rPr lang="en-US"/>
              <a:t>© 2016 Pearson Education, Inc.</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Smooth Muscle</a:t>
            </a:r>
            <a:endParaRPr lang="en-US" dirty="0"/>
          </a:p>
        </p:txBody>
      </p:sp>
      <p:sp>
        <p:nvSpPr>
          <p:cNvPr id="3" name="Content Placeholder 2"/>
          <p:cNvSpPr>
            <a:spLocks noGrp="1"/>
          </p:cNvSpPr>
          <p:nvPr>
            <p:ph idx="1"/>
          </p:nvPr>
        </p:nvSpPr>
        <p:spPr/>
        <p:txBody>
          <a:bodyPr>
            <a:normAutofit/>
          </a:bodyPr>
          <a:lstStyle/>
          <a:p>
            <a:r>
              <a:rPr lang="en-US" b="1" dirty="0"/>
              <a:t>Smooth</a:t>
            </a:r>
            <a:r>
              <a:rPr lang="en-US" dirty="0"/>
              <a:t> </a:t>
            </a:r>
            <a:r>
              <a:rPr lang="en-US" b="1" dirty="0"/>
              <a:t>muscle </a:t>
            </a:r>
            <a:r>
              <a:rPr lang="en-US" dirty="0"/>
              <a:t>is widely distributed in the body, typically lining hollow organs, it is also present elsewhere such as in the </a:t>
            </a:r>
            <a:r>
              <a:rPr lang="en-US" dirty="0" err="1"/>
              <a:t>arrector</a:t>
            </a:r>
            <a:r>
              <a:rPr lang="en-US" dirty="0"/>
              <a:t> pili muscle in the dermis and the muscles in the iris of the eye. </a:t>
            </a:r>
          </a:p>
          <a:p>
            <a:r>
              <a:rPr lang="en-US" dirty="0"/>
              <a:t> Has the following </a:t>
            </a:r>
            <a:r>
              <a:rPr lang="en-US" b="1" dirty="0"/>
              <a:t>functions</a:t>
            </a:r>
            <a:r>
              <a:rPr lang="en-US" dirty="0"/>
              <a:t>:</a:t>
            </a:r>
          </a:p>
          <a:p>
            <a:pPr lvl="1"/>
            <a:r>
              <a:rPr lang="en-US" i="1" dirty="0"/>
              <a:t>Propels</a:t>
            </a:r>
            <a:r>
              <a:rPr lang="en-US" dirty="0"/>
              <a:t> </a:t>
            </a:r>
            <a:r>
              <a:rPr lang="en-US" i="1" dirty="0"/>
              <a:t>materials</a:t>
            </a:r>
            <a:r>
              <a:rPr lang="en-US" dirty="0"/>
              <a:t> through hollow organs, a process called </a:t>
            </a:r>
            <a:r>
              <a:rPr lang="en-US" b="1" dirty="0"/>
              <a:t>peristalsis</a:t>
            </a:r>
            <a:r>
              <a:rPr lang="en-US" dirty="0"/>
              <a:t> </a:t>
            </a:r>
          </a:p>
          <a:p>
            <a:pPr lvl="1"/>
            <a:r>
              <a:rPr lang="en-US" dirty="0"/>
              <a:t>Forms </a:t>
            </a:r>
            <a:r>
              <a:rPr lang="en-US" b="1" dirty="0"/>
              <a:t>sphincters</a:t>
            </a:r>
            <a:r>
              <a:rPr lang="en-US" dirty="0"/>
              <a:t> (in the digestive and urinary systems) that control the </a:t>
            </a:r>
            <a:r>
              <a:rPr lang="en-US" i="1" dirty="0"/>
              <a:t>passage</a:t>
            </a:r>
            <a:r>
              <a:rPr lang="en-US" dirty="0"/>
              <a:t> </a:t>
            </a:r>
            <a:r>
              <a:rPr lang="en-US" i="1" dirty="0"/>
              <a:t>of</a:t>
            </a:r>
            <a:r>
              <a:rPr lang="en-US" dirty="0"/>
              <a:t> </a:t>
            </a:r>
            <a:r>
              <a:rPr lang="en-US" i="1" dirty="0"/>
              <a:t>materials</a:t>
            </a:r>
            <a:r>
              <a:rPr lang="en-US" dirty="0"/>
              <a:t> by opening and closing</a:t>
            </a:r>
          </a:p>
          <a:p>
            <a:pPr lvl="1"/>
            <a:r>
              <a:rPr lang="en-US" b="1" i="1" dirty="0"/>
              <a:t>Regulates</a:t>
            </a:r>
            <a:r>
              <a:rPr lang="en-US" b="1" dirty="0"/>
              <a:t> </a:t>
            </a:r>
            <a:r>
              <a:rPr lang="en-US" b="1" i="1" dirty="0"/>
              <a:t>flow</a:t>
            </a:r>
            <a:r>
              <a:rPr lang="en-US" dirty="0"/>
              <a:t> controls the flow of materials through certain hollow organs by changing the diameter of the tubes (such as blood vessels, the respiratory tract, and the gastrointestinal tract), </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92860726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Smooth Muscle</a:t>
            </a:r>
            <a:endParaRPr lang="en-US" dirty="0"/>
          </a:p>
        </p:txBody>
      </p:sp>
      <p:sp>
        <p:nvSpPr>
          <p:cNvPr id="3" name="Content Placeholder 2"/>
          <p:cNvSpPr>
            <a:spLocks noGrp="1"/>
          </p:cNvSpPr>
          <p:nvPr>
            <p:ph idx="1"/>
          </p:nvPr>
        </p:nvSpPr>
        <p:spPr/>
        <p:txBody>
          <a:bodyPr>
            <a:normAutofit/>
          </a:bodyPr>
          <a:lstStyle/>
          <a:p>
            <a:pPr marL="0" indent="0">
              <a:buNone/>
            </a:pPr>
            <a:r>
              <a:rPr lang="en-US" dirty="0"/>
              <a:t>Smooth muscle cells contain myosin and actin filaments arranged </a:t>
            </a:r>
            <a:r>
              <a:rPr lang="en-US" u="sng" dirty="0"/>
              <a:t>differently</a:t>
            </a:r>
            <a:r>
              <a:rPr lang="en-US" dirty="0"/>
              <a:t> than in skeletal and cardiac muscle; there are </a:t>
            </a:r>
            <a:r>
              <a:rPr lang="en-US" u="sng" dirty="0"/>
              <a:t>no</a:t>
            </a:r>
            <a:r>
              <a:rPr lang="en-US" dirty="0"/>
              <a:t> </a:t>
            </a:r>
            <a:r>
              <a:rPr lang="en-US" i="1" dirty="0"/>
              <a:t>sarcomeres</a:t>
            </a:r>
            <a:r>
              <a:rPr lang="en-US" dirty="0"/>
              <a:t> and </a:t>
            </a:r>
            <a:r>
              <a:rPr lang="en-US" u="sng" dirty="0"/>
              <a:t>no</a:t>
            </a:r>
            <a:r>
              <a:rPr lang="en-US" dirty="0"/>
              <a:t> </a:t>
            </a:r>
            <a:r>
              <a:rPr lang="en-US" i="1" dirty="0"/>
              <a:t>striations</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4284593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Smooth Muscle</a:t>
            </a:r>
            <a:endParaRPr lang="en-US" dirty="0"/>
          </a:p>
        </p:txBody>
      </p:sp>
      <p:sp>
        <p:nvSpPr>
          <p:cNvPr id="3" name="Content Placeholder 2"/>
          <p:cNvSpPr>
            <a:spLocks noGrp="1"/>
          </p:cNvSpPr>
          <p:nvPr>
            <p:ph idx="1"/>
          </p:nvPr>
        </p:nvSpPr>
        <p:spPr/>
        <p:txBody>
          <a:bodyPr/>
          <a:lstStyle/>
          <a:p>
            <a:r>
              <a:rPr lang="en-US" dirty="0"/>
              <a:t>Several thin filaments radiate from each dense body to surround a </a:t>
            </a:r>
            <a:r>
              <a:rPr lang="en-US" i="1" dirty="0"/>
              <a:t>single</a:t>
            </a:r>
            <a:r>
              <a:rPr lang="en-US" dirty="0"/>
              <a:t> thick filament; the </a:t>
            </a:r>
            <a:r>
              <a:rPr lang="en-US" i="1" dirty="0"/>
              <a:t>ratio</a:t>
            </a:r>
            <a:r>
              <a:rPr lang="en-US" dirty="0"/>
              <a:t> </a:t>
            </a:r>
            <a:r>
              <a:rPr lang="en-US" i="1" dirty="0"/>
              <a:t>of</a:t>
            </a:r>
            <a:r>
              <a:rPr lang="en-US" dirty="0"/>
              <a:t> </a:t>
            </a:r>
            <a:r>
              <a:rPr lang="en-US" i="1" dirty="0"/>
              <a:t>thin</a:t>
            </a:r>
            <a:r>
              <a:rPr lang="en-US" dirty="0"/>
              <a:t> </a:t>
            </a:r>
            <a:r>
              <a:rPr lang="en-US" i="1" dirty="0"/>
              <a:t>to</a:t>
            </a:r>
            <a:r>
              <a:rPr lang="en-US" dirty="0"/>
              <a:t> </a:t>
            </a:r>
            <a:r>
              <a:rPr lang="en-US" i="1" dirty="0"/>
              <a:t>thick</a:t>
            </a:r>
            <a:r>
              <a:rPr lang="en-US" dirty="0"/>
              <a:t> </a:t>
            </a:r>
            <a:r>
              <a:rPr lang="en-US" i="1" dirty="0"/>
              <a:t>filaments</a:t>
            </a:r>
            <a:r>
              <a:rPr lang="en-US" dirty="0"/>
              <a:t> is </a:t>
            </a:r>
            <a:r>
              <a:rPr lang="en-US" u="sng" dirty="0"/>
              <a:t>higher</a:t>
            </a:r>
            <a:r>
              <a:rPr lang="en-US" dirty="0"/>
              <a:t> than in skeletal muscle</a:t>
            </a:r>
          </a:p>
          <a:p>
            <a:pPr lvl="1"/>
            <a:r>
              <a:rPr lang="en-US" dirty="0"/>
              <a:t>Both thick and thin filaments are </a:t>
            </a:r>
            <a:r>
              <a:rPr lang="en-US" i="1" dirty="0"/>
              <a:t>longer than those in skeletal muscle</a:t>
            </a:r>
            <a:r>
              <a:rPr lang="en-US" dirty="0"/>
              <a:t> and the thin filaments </a:t>
            </a:r>
            <a:r>
              <a:rPr lang="en-US" u="sng" dirty="0"/>
              <a:t>lack</a:t>
            </a:r>
            <a:r>
              <a:rPr lang="en-US" dirty="0"/>
              <a:t> troponin</a:t>
            </a:r>
          </a:p>
          <a:p>
            <a:pPr lvl="1"/>
            <a:r>
              <a:rPr lang="en-US" dirty="0"/>
              <a:t>The myosin heads have opposite-facing hinges </a:t>
            </a:r>
          </a:p>
          <a:p>
            <a:pPr lvl="1"/>
            <a:r>
              <a:rPr lang="en-US" dirty="0"/>
              <a:t>A thick filament contains myosin heads along its entire length</a:t>
            </a:r>
          </a:p>
        </p:txBody>
      </p:sp>
      <p:sp>
        <p:nvSpPr>
          <p:cNvPr id="5" name="Footer Placeholder 4"/>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5163879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Smooth Muscle</a:t>
            </a:r>
            <a:endParaRPr lang="en-US" dirty="0"/>
          </a:p>
        </p:txBody>
      </p:sp>
      <p:sp>
        <p:nvSpPr>
          <p:cNvPr id="3" name="Content Placeholder 2"/>
          <p:cNvSpPr>
            <a:spLocks noGrp="1"/>
          </p:cNvSpPr>
          <p:nvPr>
            <p:ph idx="1"/>
          </p:nvPr>
        </p:nvSpPr>
        <p:spPr/>
        <p:txBody>
          <a:bodyPr/>
          <a:lstStyle/>
          <a:p>
            <a:r>
              <a:rPr lang="en-US" dirty="0"/>
              <a:t>Smooth muscle cells are structurally different from skeletal muscle fiber in three ways:</a:t>
            </a:r>
          </a:p>
          <a:p>
            <a:r>
              <a:rPr lang="en-US" dirty="0"/>
              <a:t> </a:t>
            </a:r>
            <a:r>
              <a:rPr lang="en-US" i="1" dirty="0"/>
              <a:t>lack</a:t>
            </a:r>
            <a:r>
              <a:rPr lang="en-US" dirty="0"/>
              <a:t> motor end plates</a:t>
            </a:r>
          </a:p>
          <a:p>
            <a:r>
              <a:rPr lang="en-US" dirty="0"/>
              <a:t>the SR is much </a:t>
            </a:r>
            <a:r>
              <a:rPr lang="en-US" i="1" dirty="0"/>
              <a:t>less</a:t>
            </a:r>
            <a:r>
              <a:rPr lang="en-US" dirty="0"/>
              <a:t> extensive</a:t>
            </a:r>
          </a:p>
          <a:p>
            <a:r>
              <a:rPr lang="en-US" dirty="0"/>
              <a:t>there are </a:t>
            </a:r>
            <a:r>
              <a:rPr lang="en-US" i="1" dirty="0"/>
              <a:t>no</a:t>
            </a:r>
            <a:r>
              <a:rPr lang="en-US" dirty="0"/>
              <a:t> T-tubules</a:t>
            </a:r>
          </a:p>
        </p:txBody>
      </p:sp>
      <p:sp>
        <p:nvSpPr>
          <p:cNvPr id="5" name="Footer Placeholder 4"/>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4824646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Smooth Muscle</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sp>
        <p:nvSpPr>
          <p:cNvPr id="5" name="Content Placeholder 3"/>
          <p:cNvSpPr txBox="1">
            <a:spLocks/>
          </p:cNvSpPr>
          <p:nvPr/>
        </p:nvSpPr>
        <p:spPr>
          <a:xfrm>
            <a:off x="1762760" y="6226441"/>
            <a:ext cx="8229600" cy="371473"/>
          </a:xfrm>
          <a:prstGeom prst="rect">
            <a:avLst/>
          </a:prstGeom>
        </p:spPr>
        <p:txBody>
          <a:bodyPr vert="horz">
            <a:normAutofit/>
          </a:bodyPr>
          <a:lstStyle/>
          <a:p>
            <a:pPr marL="274320" indent="-274320">
              <a:spcBef>
                <a:spcPts val="600"/>
              </a:spcBef>
              <a:buClr>
                <a:schemeClr val="accent1"/>
              </a:buClr>
              <a:buSzPct val="76000"/>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704" y="1532758"/>
            <a:ext cx="8546592" cy="4206240"/>
          </a:xfrm>
          <a:prstGeom prst="rect">
            <a:avLst/>
          </a:prstGeom>
        </p:spPr>
      </p:pic>
    </p:spTree>
    <p:extLst>
      <p:ext uri="{BB962C8B-B14F-4D97-AF65-F5344CB8AC3E}">
        <p14:creationId xmlns:p14="http://schemas.microsoft.com/office/powerpoint/2010/main" val="403999452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Smooth Muscle</a:t>
            </a:r>
            <a:endParaRPr lang="en-US" dirty="0"/>
          </a:p>
        </p:txBody>
      </p:sp>
      <p:sp>
        <p:nvSpPr>
          <p:cNvPr id="3" name="Content Placeholder 2"/>
          <p:cNvSpPr>
            <a:spLocks noGrp="1"/>
          </p:cNvSpPr>
          <p:nvPr>
            <p:ph idx="1"/>
          </p:nvPr>
        </p:nvSpPr>
        <p:spPr>
          <a:xfrm>
            <a:off x="1981200" y="1600200"/>
            <a:ext cx="8575040" cy="4868780"/>
          </a:xfrm>
        </p:spPr>
        <p:txBody>
          <a:bodyPr>
            <a:normAutofit/>
          </a:bodyPr>
          <a:lstStyle/>
          <a:p>
            <a:pPr marL="0" indent="0">
              <a:buNone/>
            </a:pPr>
            <a:r>
              <a:rPr lang="en-US" dirty="0"/>
              <a:t>Smooth Muscle Contraction and Relaxation </a:t>
            </a:r>
          </a:p>
          <a:p>
            <a:r>
              <a:rPr lang="en-US" sz="2600" dirty="0"/>
              <a:t>Contraction of smooth muscle involves a different cascade of events:</a:t>
            </a:r>
          </a:p>
          <a:p>
            <a:pPr marL="914400" lvl="1" indent="-457200">
              <a:buSzPct val="100000"/>
              <a:buFont typeface="+mj-lt"/>
              <a:buAutoNum type="arabicPeriod"/>
            </a:pPr>
            <a:r>
              <a:rPr lang="en-US" dirty="0"/>
              <a:t>Calcium ions bind to a protein in the sarcoplasm called </a:t>
            </a:r>
            <a:r>
              <a:rPr lang="en-US" b="1" dirty="0" err="1"/>
              <a:t>calmodulin</a:t>
            </a:r>
            <a:r>
              <a:rPr lang="en-US" dirty="0"/>
              <a:t> </a:t>
            </a:r>
            <a:r>
              <a:rPr lang="en-US" b="1" dirty="0"/>
              <a:t>(Cam) </a:t>
            </a:r>
          </a:p>
          <a:p>
            <a:pPr marL="914400" lvl="1" indent="-457200">
              <a:buSzPct val="100000"/>
              <a:buFont typeface="+mj-lt"/>
              <a:buAutoNum type="arabicPeriod"/>
            </a:pPr>
            <a:r>
              <a:rPr lang="en-US" dirty="0"/>
              <a:t>The calcium ion-Cam complex activates and enzyme associated with myosin, called  </a:t>
            </a:r>
            <a:r>
              <a:rPr lang="en-US" b="1" dirty="0"/>
              <a:t>myosin</a:t>
            </a:r>
            <a:r>
              <a:rPr lang="en-US" dirty="0"/>
              <a:t> </a:t>
            </a:r>
            <a:r>
              <a:rPr lang="en-US" b="1" dirty="0"/>
              <a:t>light</a:t>
            </a:r>
            <a:r>
              <a:rPr lang="en-US" dirty="0"/>
              <a:t> </a:t>
            </a:r>
            <a:r>
              <a:rPr lang="en-US" b="1" dirty="0"/>
              <a:t>chain</a:t>
            </a:r>
            <a:r>
              <a:rPr lang="en-US" dirty="0"/>
              <a:t> </a:t>
            </a:r>
            <a:r>
              <a:rPr lang="en-US" b="1" dirty="0"/>
              <a:t>kinase</a:t>
            </a:r>
            <a:r>
              <a:rPr lang="en-US" dirty="0"/>
              <a:t> (</a:t>
            </a:r>
            <a:r>
              <a:rPr lang="en-US" b="1" dirty="0"/>
              <a:t>MLCK</a:t>
            </a:r>
            <a:r>
              <a:rPr lang="en-US" dirty="0"/>
              <a:t>)</a:t>
            </a:r>
          </a:p>
          <a:p>
            <a:pPr marL="914400" lvl="1" indent="-457200">
              <a:buSzPct val="100000"/>
              <a:buFont typeface="+mj-lt"/>
              <a:buAutoNum type="arabicPeriod"/>
            </a:pPr>
            <a:r>
              <a:rPr lang="en-US" dirty="0"/>
              <a:t>MLCK causes activation of myosin ATPase </a:t>
            </a:r>
          </a:p>
          <a:p>
            <a:pPr marL="914400" lvl="1" indent="-457200">
              <a:buSzPct val="100000"/>
              <a:buFont typeface="+mj-lt"/>
              <a:buAutoNum type="arabicPeriod"/>
            </a:pPr>
            <a:r>
              <a:rPr lang="en-US" dirty="0"/>
              <a:t>The </a:t>
            </a:r>
            <a:r>
              <a:rPr lang="en-US" dirty="0" err="1"/>
              <a:t>crossbridge</a:t>
            </a:r>
            <a:r>
              <a:rPr lang="en-US" dirty="0"/>
              <a:t> cycle then begins</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41701098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Smooth Muscle</a:t>
            </a:r>
          </a:p>
        </p:txBody>
      </p:sp>
      <p:sp>
        <p:nvSpPr>
          <p:cNvPr id="3" name="Content Placeholder 2"/>
          <p:cNvSpPr>
            <a:spLocks noGrp="1"/>
          </p:cNvSpPr>
          <p:nvPr>
            <p:ph idx="1"/>
          </p:nvPr>
        </p:nvSpPr>
        <p:spPr/>
        <p:txBody>
          <a:bodyPr>
            <a:normAutofit/>
          </a:bodyPr>
          <a:lstStyle/>
          <a:p>
            <a:pPr marL="0" indent="0">
              <a:buNone/>
            </a:pPr>
            <a:r>
              <a:rPr lang="en-US" dirty="0"/>
              <a:t>Smooth Muscle Contraction and Relaxation (continued):</a:t>
            </a:r>
          </a:p>
          <a:p>
            <a:r>
              <a:rPr lang="en-US" dirty="0"/>
              <a:t>As the </a:t>
            </a:r>
            <a:r>
              <a:rPr lang="en-US" dirty="0" err="1"/>
              <a:t>crossbridge</a:t>
            </a:r>
            <a:r>
              <a:rPr lang="en-US" dirty="0"/>
              <a:t> cycles repeat, the </a:t>
            </a:r>
            <a:r>
              <a:rPr lang="en-US" dirty="0" err="1"/>
              <a:t>crossbridges</a:t>
            </a:r>
            <a:r>
              <a:rPr lang="en-US" dirty="0"/>
              <a:t> pull actin along the length of the myosin, and the muscle cell changes shape from long and thin to fat and globular </a:t>
            </a:r>
          </a:p>
          <a:p>
            <a:r>
              <a:rPr lang="en-US" dirty="0"/>
              <a:t>Smooth muscles can contract up to </a:t>
            </a:r>
            <a:r>
              <a:rPr lang="en-US" i="1" dirty="0"/>
              <a:t>80</a:t>
            </a:r>
            <a:r>
              <a:rPr lang="en-US" dirty="0"/>
              <a:t>% </a:t>
            </a:r>
            <a:r>
              <a:rPr lang="en-US" i="1" dirty="0"/>
              <a:t>of</a:t>
            </a:r>
            <a:r>
              <a:rPr lang="en-US" dirty="0"/>
              <a:t> </a:t>
            </a:r>
            <a:r>
              <a:rPr lang="en-US" i="1" dirty="0"/>
              <a:t>their</a:t>
            </a:r>
            <a:r>
              <a:rPr lang="en-US" dirty="0"/>
              <a:t> </a:t>
            </a:r>
            <a:r>
              <a:rPr lang="en-US" i="1" dirty="0"/>
              <a:t>resting</a:t>
            </a:r>
            <a:r>
              <a:rPr lang="en-US" dirty="0"/>
              <a:t> </a:t>
            </a:r>
            <a:r>
              <a:rPr lang="en-US" i="1" dirty="0"/>
              <a:t>length</a:t>
            </a:r>
            <a:r>
              <a:rPr lang="en-US" dirty="0"/>
              <a:t>, whereas skeletal muscle can only contract a maximum of 30–40% of their resting length</a:t>
            </a:r>
          </a:p>
          <a:p>
            <a:r>
              <a:rPr lang="en-US" dirty="0"/>
              <a:t>Most smooth muscle cell contractions consume as little as 1/100 the amount of ATP used by skeletal muscle fibers.</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788984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Smooth Muscle</a:t>
            </a:r>
            <a:endParaRPr lang="en-US" dirty="0"/>
          </a:p>
        </p:txBody>
      </p:sp>
      <p:sp>
        <p:nvSpPr>
          <p:cNvPr id="3" name="Content Placeholder 2"/>
          <p:cNvSpPr>
            <a:spLocks noGrp="1"/>
          </p:cNvSpPr>
          <p:nvPr>
            <p:ph idx="1"/>
          </p:nvPr>
        </p:nvSpPr>
        <p:spPr/>
        <p:txBody>
          <a:bodyPr>
            <a:normAutofit/>
          </a:bodyPr>
          <a:lstStyle/>
          <a:p>
            <a:pPr marL="0" indent="0">
              <a:buNone/>
            </a:pPr>
            <a:r>
              <a:rPr lang="en-US" dirty="0"/>
              <a:t>Smooth Muscle Contraction and Relaxation (continued):</a:t>
            </a:r>
          </a:p>
          <a:p>
            <a:r>
              <a:rPr lang="en-US" dirty="0"/>
              <a:t>Relaxation begins with removal of Ca</a:t>
            </a:r>
            <a:r>
              <a:rPr lang="en-US" baseline="30000" dirty="0"/>
              <a:t>++</a:t>
            </a:r>
            <a:r>
              <a:rPr lang="en-US" dirty="0"/>
              <a:t> from the cytosol, as this concentration declines, calcium ions dissociate from </a:t>
            </a:r>
            <a:r>
              <a:rPr lang="en-US" dirty="0" err="1"/>
              <a:t>calmodulin</a:t>
            </a:r>
            <a:r>
              <a:rPr lang="en-US" dirty="0"/>
              <a:t>, and MLCK is inactivated. </a:t>
            </a:r>
          </a:p>
          <a:p>
            <a:r>
              <a:rPr lang="en-US" dirty="0"/>
              <a:t>At this point, the muscle cell either relaxes or enters the </a:t>
            </a:r>
            <a:r>
              <a:rPr lang="en-US" b="1" dirty="0"/>
              <a:t>latch</a:t>
            </a:r>
            <a:r>
              <a:rPr lang="en-US" dirty="0"/>
              <a:t> </a:t>
            </a:r>
            <a:r>
              <a:rPr lang="en-US" b="1" dirty="0"/>
              <a:t>state, </a:t>
            </a:r>
            <a:r>
              <a:rPr lang="en-US" dirty="0"/>
              <a:t>during this state, the muscle cell maintains tension while consuming very little ATP. The latch state is very important in terms of the ability of smooth muscle to maintain a state of energy-efficient sustained contraction, as is found in </a:t>
            </a:r>
            <a:r>
              <a:rPr lang="en-US" b="1" dirty="0"/>
              <a:t>sphincters</a:t>
            </a:r>
            <a:r>
              <a:rPr lang="en-US" dirty="0"/>
              <a:t>, which must stay contracted to remain closed.  </a:t>
            </a:r>
          </a:p>
        </p:txBody>
      </p:sp>
      <p:sp>
        <p:nvSpPr>
          <p:cNvPr id="5" name="Footer Placeholder 4"/>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4133523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Smooth Muscle</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sp>
        <p:nvSpPr>
          <p:cNvPr id="5" name="Content Placeholder 3"/>
          <p:cNvSpPr txBox="1">
            <a:spLocks/>
          </p:cNvSpPr>
          <p:nvPr/>
        </p:nvSpPr>
        <p:spPr>
          <a:xfrm>
            <a:off x="1762760" y="6226441"/>
            <a:ext cx="8229600" cy="371473"/>
          </a:xfrm>
          <a:prstGeom prst="rect">
            <a:avLst/>
          </a:prstGeom>
        </p:spPr>
        <p:txBody>
          <a:bodyPr vert="horz">
            <a:normAutofit/>
          </a:bodyPr>
          <a:lstStyle/>
          <a:p>
            <a:pPr marL="274320" indent="-274320">
              <a:spcBef>
                <a:spcPts val="600"/>
              </a:spcBef>
              <a:buClr>
                <a:schemeClr val="accent1"/>
              </a:buClr>
              <a:buSzPct val="76000"/>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724" y="1228349"/>
            <a:ext cx="6228553" cy="4977379"/>
          </a:xfrm>
          <a:prstGeom prst="rect">
            <a:avLst/>
          </a:prstGeom>
        </p:spPr>
      </p:pic>
    </p:spTree>
    <p:extLst>
      <p:ext uri="{BB962C8B-B14F-4D97-AF65-F5344CB8AC3E}">
        <p14:creationId xmlns:p14="http://schemas.microsoft.com/office/powerpoint/2010/main" val="30754663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Cardiac Muscle</a:t>
            </a:r>
            <a:endParaRPr lang="en-US" dirty="0"/>
          </a:p>
        </p:txBody>
      </p:sp>
      <p:sp>
        <p:nvSpPr>
          <p:cNvPr id="3" name="Content Placeholder 2"/>
          <p:cNvSpPr>
            <a:spLocks noGrp="1"/>
          </p:cNvSpPr>
          <p:nvPr>
            <p:ph idx="1"/>
          </p:nvPr>
        </p:nvSpPr>
        <p:spPr/>
        <p:txBody>
          <a:bodyPr>
            <a:normAutofit/>
          </a:bodyPr>
          <a:lstStyle/>
          <a:p>
            <a:r>
              <a:rPr lang="en-US" dirty="0"/>
              <a:t>Cardiac muscle cells more closely resemble skeletal muscle: both are striated and consist of sarcomeres, have T-tubules and extensive networks of SR</a:t>
            </a:r>
          </a:p>
          <a:p>
            <a:r>
              <a:rPr lang="en-US" i="1" dirty="0"/>
              <a:t>Differences</a:t>
            </a:r>
            <a:r>
              <a:rPr lang="en-US" dirty="0"/>
              <a:t>:</a:t>
            </a:r>
          </a:p>
          <a:p>
            <a:pPr lvl="1"/>
            <a:r>
              <a:rPr lang="en-US" dirty="0"/>
              <a:t>Shorter, branched cells with one or two nuclei and abundant myoglobin</a:t>
            </a:r>
          </a:p>
          <a:p>
            <a:pPr lvl="1"/>
            <a:r>
              <a:rPr lang="en-US" dirty="0"/>
              <a:t>Mitochondria account for 30% of the cytoplasmic volume</a:t>
            </a:r>
          </a:p>
          <a:p>
            <a:pPr lvl="1"/>
            <a:r>
              <a:rPr lang="en-US" b="1" dirty="0"/>
              <a:t>Intercalated</a:t>
            </a:r>
            <a:r>
              <a:rPr lang="en-US" dirty="0"/>
              <a:t> </a:t>
            </a:r>
            <a:r>
              <a:rPr lang="en-US" b="1" dirty="0"/>
              <a:t>discs</a:t>
            </a:r>
            <a:r>
              <a:rPr lang="en-US" dirty="0"/>
              <a:t> link cells together, contain </a:t>
            </a:r>
            <a:r>
              <a:rPr lang="en-US" b="1" dirty="0"/>
              <a:t>gap junctions </a:t>
            </a:r>
            <a:r>
              <a:rPr lang="en-US" dirty="0"/>
              <a:t>and </a:t>
            </a:r>
            <a:r>
              <a:rPr lang="en-US" b="1" dirty="0"/>
              <a:t>desmosomes</a:t>
            </a:r>
            <a:r>
              <a:rPr lang="en-US" dirty="0"/>
              <a:t>, join cardiac muscle cells </a:t>
            </a:r>
            <a:r>
              <a:rPr lang="en-US" i="1" dirty="0"/>
              <a:t>electrically and physically</a:t>
            </a:r>
            <a:r>
              <a:rPr lang="en-US" dirty="0"/>
              <a:t>, permitting the heart to contract as a </a:t>
            </a:r>
            <a:r>
              <a:rPr lang="en-US" i="1" dirty="0"/>
              <a:t>coordinated</a:t>
            </a:r>
            <a:r>
              <a:rPr lang="en-US" dirty="0"/>
              <a:t> </a:t>
            </a:r>
            <a:r>
              <a:rPr lang="en-US" i="1" dirty="0"/>
              <a:t>unit</a:t>
            </a:r>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073475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524000" y="274638"/>
            <a:ext cx="9144000" cy="1143000"/>
          </a:xfrm>
        </p:spPr>
        <p:txBody>
          <a:bodyPr/>
          <a:lstStyle/>
          <a:p>
            <a:r>
              <a:rPr lang="en-US" sz="3600" dirty="0"/>
              <a:t>Putting It All Together: The Big </a:t>
            </a:r>
            <a:br>
              <a:rPr lang="en-US" sz="3600" dirty="0"/>
            </a:br>
            <a:r>
              <a:rPr lang="en-US" sz="3600" dirty="0"/>
              <a:t>Picture of Skeletal Muscle Structure</a:t>
            </a:r>
          </a:p>
        </p:txBody>
      </p:sp>
      <p:sp>
        <p:nvSpPr>
          <p:cNvPr id="3" name="Content Placeholder 2"/>
          <p:cNvSpPr>
            <a:spLocks noGrp="1"/>
          </p:cNvSpPr>
          <p:nvPr>
            <p:ph idx="1"/>
          </p:nvPr>
        </p:nvSpPr>
        <p:spPr/>
        <p:txBody>
          <a:bodyPr/>
          <a:lstStyle/>
          <a:p>
            <a:r>
              <a:rPr lang="en-US" dirty="0"/>
              <a:t>Remember that multiple skeletal muscle fibers together with surrounding </a:t>
            </a:r>
            <a:r>
              <a:rPr lang="en-US" b="1" dirty="0"/>
              <a:t>endomysium</a:t>
            </a:r>
            <a:r>
              <a:rPr lang="en-US" dirty="0"/>
              <a:t> form a </a:t>
            </a:r>
            <a:r>
              <a:rPr lang="en-US" b="1" dirty="0"/>
              <a:t>fascicle</a:t>
            </a:r>
            <a:r>
              <a:rPr lang="en-US" dirty="0"/>
              <a:t>. </a:t>
            </a:r>
            <a:endParaRPr lang="en-US" b="1" dirty="0"/>
          </a:p>
          <a:p>
            <a:r>
              <a:rPr lang="en-US" dirty="0"/>
              <a:t>Each </a:t>
            </a:r>
            <a:r>
              <a:rPr lang="en-US" b="1" dirty="0"/>
              <a:t>fascicle</a:t>
            </a:r>
            <a:r>
              <a:rPr lang="en-US" dirty="0"/>
              <a:t> is surrounded by a layer of connective tissue called the </a:t>
            </a:r>
            <a:r>
              <a:rPr lang="en-US" b="1" dirty="0"/>
              <a:t>perimysium</a:t>
            </a:r>
          </a:p>
          <a:p>
            <a:r>
              <a:rPr lang="en-US" b="1" dirty="0"/>
              <a:t>Bundles</a:t>
            </a:r>
            <a:r>
              <a:rPr lang="en-US" dirty="0"/>
              <a:t> of </a:t>
            </a:r>
            <a:r>
              <a:rPr lang="en-US" b="1" dirty="0"/>
              <a:t>fascicles </a:t>
            </a:r>
            <a:r>
              <a:rPr lang="en-US" dirty="0"/>
              <a:t>together make up a skeletal </a:t>
            </a:r>
            <a:r>
              <a:rPr lang="en-US" b="1" dirty="0"/>
              <a:t>muscle</a:t>
            </a:r>
            <a:r>
              <a:rPr lang="en-US" dirty="0"/>
              <a:t>, the entire muscle is covered by a layer of connective tissue called </a:t>
            </a:r>
            <a:r>
              <a:rPr lang="en-US" b="1" dirty="0"/>
              <a:t>epimysium.</a:t>
            </a:r>
            <a:endParaRPr lang="en-US" dirty="0"/>
          </a:p>
        </p:txBody>
      </p:sp>
      <p:sp>
        <p:nvSpPr>
          <p:cNvPr id="2" name="Footer Placeholder 1"/>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11945190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Cardiac Muscle</a:t>
            </a:r>
            <a:endParaRPr lang="en-US" dirty="0"/>
          </a:p>
        </p:txBody>
      </p:sp>
      <p:sp>
        <p:nvSpPr>
          <p:cNvPr id="3" name="Content Placeholder 2"/>
          <p:cNvSpPr>
            <a:spLocks noGrp="1"/>
          </p:cNvSpPr>
          <p:nvPr>
            <p:ph idx="1"/>
          </p:nvPr>
        </p:nvSpPr>
        <p:spPr/>
        <p:txBody>
          <a:bodyPr>
            <a:normAutofit/>
          </a:bodyPr>
          <a:lstStyle/>
          <a:p>
            <a:r>
              <a:rPr lang="en-US" b="1" dirty="0"/>
              <a:t>Unlike skeletal muscle fibers, cardiac fibers do </a:t>
            </a:r>
            <a:r>
              <a:rPr lang="en-US" b="1" u="sng" dirty="0"/>
              <a:t>not</a:t>
            </a:r>
            <a:r>
              <a:rPr lang="en-US" b="1" dirty="0"/>
              <a:t> require stimulation from the nervous system to generate action potentials; their electrical activity is coordinated by a small population of</a:t>
            </a:r>
            <a:r>
              <a:rPr lang="en-US" dirty="0"/>
              <a:t> </a:t>
            </a:r>
            <a:r>
              <a:rPr lang="en-US" b="1" u="sng" dirty="0"/>
              <a:t>pacemaker</a:t>
            </a:r>
            <a:r>
              <a:rPr lang="en-US" u="sng" dirty="0"/>
              <a:t> </a:t>
            </a:r>
            <a:r>
              <a:rPr lang="en-US" b="1" u="sng" dirty="0"/>
              <a:t>cells</a:t>
            </a:r>
          </a:p>
          <a:p>
            <a:r>
              <a:rPr lang="en-US" dirty="0"/>
              <a:t>Cardiac pacemaker cells rhythmically and spontaneously generate action potentials that trigger the remaining cardiac muscle cells to have action potentials as well. </a:t>
            </a:r>
          </a:p>
          <a:p>
            <a:r>
              <a:rPr lang="en-US" dirty="0"/>
              <a:t>This allows cardiac muscle tissue to be </a:t>
            </a:r>
            <a:r>
              <a:rPr lang="en-US" b="1" dirty="0" err="1"/>
              <a:t>autorhythmic</a:t>
            </a:r>
            <a:r>
              <a:rPr lang="en-US" dirty="0"/>
              <a:t>, it sets its own rhythm.</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936851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FLASHBACK………</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6973459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7145"/>
            <a:ext cx="8229600" cy="1218795"/>
          </a:xfrm>
        </p:spPr>
        <p:txBody>
          <a:bodyPr vert="horz" lIns="0" tIns="0" rIns="0" bIns="0" rtlCol="0" anchor="b">
            <a:spAutoFit/>
          </a:bodyPr>
          <a:lstStyle/>
          <a:p>
            <a:pPr indent="-627063"/>
            <a:r>
              <a:rPr lang="en-US" dirty="0"/>
              <a:t>Cytoplasmic Organelles-FILL IN THE FUNCTIONS BELOW</a:t>
            </a:r>
          </a:p>
        </p:txBody>
      </p:sp>
      <p:pic>
        <p:nvPicPr>
          <p:cNvPr id="102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040" y="1212772"/>
            <a:ext cx="7421055" cy="423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4"/>
          </p:nvPr>
        </p:nvSpPr>
        <p:spPr>
          <a:xfrm>
            <a:off x="1981200" y="5920876"/>
            <a:ext cx="8153400" cy="242180"/>
          </a:xfrm>
        </p:spPr>
        <p:txBody>
          <a:bodyPr>
            <a:normAutofit fontScale="47500" lnSpcReduction="20000"/>
          </a:bodyPr>
          <a:lstStyle/>
          <a:p>
            <a:endParaRPr lang="en-IN" dirty="0"/>
          </a:p>
        </p:txBody>
      </p:sp>
      <p:sp>
        <p:nvSpPr>
          <p:cNvPr id="3" name="TextBox 2"/>
          <p:cNvSpPr txBox="1"/>
          <p:nvPr/>
        </p:nvSpPr>
        <p:spPr>
          <a:xfrm>
            <a:off x="6635932" y="1750423"/>
            <a:ext cx="2155371" cy="369332"/>
          </a:xfrm>
          <a:prstGeom prst="rect">
            <a:avLst/>
          </a:prstGeom>
          <a:solidFill>
            <a:schemeClr val="bg1"/>
          </a:solidFill>
        </p:spPr>
        <p:txBody>
          <a:bodyPr wrap="square" rtlCol="0">
            <a:spAutoFit/>
          </a:bodyPr>
          <a:lstStyle/>
          <a:p>
            <a:endParaRPr lang="en-US" dirty="0"/>
          </a:p>
        </p:txBody>
      </p:sp>
      <p:sp>
        <p:nvSpPr>
          <p:cNvPr id="5" name="TextBox 4"/>
          <p:cNvSpPr txBox="1"/>
          <p:nvPr/>
        </p:nvSpPr>
        <p:spPr>
          <a:xfrm>
            <a:off x="6635931" y="2618218"/>
            <a:ext cx="2155371" cy="662540"/>
          </a:xfrm>
          <a:prstGeom prst="rect">
            <a:avLst/>
          </a:prstGeom>
          <a:solidFill>
            <a:schemeClr val="bg1"/>
          </a:solidFill>
        </p:spPr>
        <p:txBody>
          <a:bodyPr wrap="square" rtlCol="0">
            <a:spAutoFit/>
          </a:bodyPr>
          <a:lstStyle/>
          <a:p>
            <a:endParaRPr lang="en-US" dirty="0"/>
          </a:p>
        </p:txBody>
      </p:sp>
      <p:sp>
        <p:nvSpPr>
          <p:cNvPr id="6" name="TextBox 5"/>
          <p:cNvSpPr txBox="1"/>
          <p:nvPr/>
        </p:nvSpPr>
        <p:spPr>
          <a:xfrm>
            <a:off x="6635931" y="3415188"/>
            <a:ext cx="1476103" cy="369332"/>
          </a:xfrm>
          <a:prstGeom prst="rect">
            <a:avLst/>
          </a:prstGeom>
          <a:solidFill>
            <a:schemeClr val="bg1"/>
          </a:solidFill>
        </p:spPr>
        <p:txBody>
          <a:bodyPr wrap="square" rtlCol="0">
            <a:spAutoFit/>
          </a:bodyPr>
          <a:lstStyle/>
          <a:p>
            <a:endParaRPr lang="en-US" dirty="0"/>
          </a:p>
        </p:txBody>
      </p:sp>
      <p:sp>
        <p:nvSpPr>
          <p:cNvPr id="7" name="TextBox 6"/>
          <p:cNvSpPr txBox="1"/>
          <p:nvPr/>
        </p:nvSpPr>
        <p:spPr>
          <a:xfrm>
            <a:off x="6635931" y="4256110"/>
            <a:ext cx="2299063" cy="59378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8594393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52252"/>
            <a:ext cx="8229600" cy="609398"/>
          </a:xfrm>
        </p:spPr>
        <p:txBody>
          <a:bodyPr vert="horz" lIns="0" tIns="0" rIns="0" bIns="0" rtlCol="0" anchor="b">
            <a:spAutoFit/>
          </a:bodyPr>
          <a:lstStyle/>
          <a:p>
            <a:pPr indent="-627063"/>
            <a:r>
              <a:rPr lang="en-US" dirty="0"/>
              <a:t>Cytoplasmic Organelles</a:t>
            </a:r>
          </a:p>
        </p:txBody>
      </p:sp>
      <p:pic>
        <p:nvPicPr>
          <p:cNvPr id="102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9172" y="1600200"/>
            <a:ext cx="7421055" cy="4236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sz="quarter" idx="14"/>
          </p:nvPr>
        </p:nvSpPr>
        <p:spPr>
          <a:xfrm>
            <a:off x="1981200" y="5920876"/>
            <a:ext cx="8153400" cy="242180"/>
          </a:xfrm>
        </p:spPr>
        <p:txBody>
          <a:bodyPr>
            <a:normAutofit fontScale="47500" lnSpcReduction="20000"/>
          </a:bodyPr>
          <a:lstStyle/>
          <a:p>
            <a:endParaRPr lang="en-IN" dirty="0"/>
          </a:p>
        </p:txBody>
      </p:sp>
    </p:spTree>
    <p:extLst>
      <p:ext uri="{BB962C8B-B14F-4D97-AF65-F5344CB8AC3E}">
        <p14:creationId xmlns:p14="http://schemas.microsoft.com/office/powerpoint/2010/main" val="68237896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394F-726D-4258-A405-F9A87E76B589}"/>
              </a:ext>
            </a:extLst>
          </p:cNvPr>
          <p:cNvSpPr>
            <a:spLocks noGrp="1"/>
          </p:cNvSpPr>
          <p:nvPr>
            <p:ph type="title"/>
          </p:nvPr>
        </p:nvSpPr>
        <p:spPr/>
        <p:txBody>
          <a:bodyPr/>
          <a:lstStyle/>
          <a:p>
            <a:r>
              <a:rPr lang="en-US" dirty="0"/>
              <a:t>Name the 3 Types of Cell Junctions</a:t>
            </a:r>
          </a:p>
        </p:txBody>
      </p:sp>
      <p:sp>
        <p:nvSpPr>
          <p:cNvPr id="3" name="Content Placeholder 2">
            <a:extLst>
              <a:ext uri="{FF2B5EF4-FFF2-40B4-BE49-F238E27FC236}">
                <a16:creationId xmlns:a16="http://schemas.microsoft.com/office/drawing/2014/main" id="{B258ED82-48B5-4214-A1C6-83C2E1B1226A}"/>
              </a:ext>
            </a:extLst>
          </p:cNvPr>
          <p:cNvSpPr>
            <a:spLocks noGrp="1"/>
          </p:cNvSpPr>
          <p:nvPr>
            <p:ph idx="1"/>
          </p:nvPr>
        </p:nvSpPr>
        <p:spPr/>
        <p:txBody>
          <a:bodyPr/>
          <a:lstStyle/>
          <a:p>
            <a:r>
              <a:rPr lang="en-US" dirty="0"/>
              <a:t>1.</a:t>
            </a:r>
          </a:p>
          <a:p>
            <a:r>
              <a:rPr lang="en-US" dirty="0"/>
              <a:t>2.</a:t>
            </a:r>
          </a:p>
          <a:p>
            <a:r>
              <a:rPr lang="en-US" dirty="0"/>
              <a:t>3.</a:t>
            </a:r>
          </a:p>
        </p:txBody>
      </p:sp>
    </p:spTree>
    <p:extLst>
      <p:ext uri="{BB962C8B-B14F-4D97-AF65-F5344CB8AC3E}">
        <p14:creationId xmlns:p14="http://schemas.microsoft.com/office/powerpoint/2010/main" val="8332474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a:t>
            </a:r>
            <a:br>
              <a:rPr lang="en-US" dirty="0"/>
            </a:br>
            <a:r>
              <a:rPr lang="en-US" dirty="0"/>
              <a:t>Cell Junctions</a:t>
            </a:r>
          </a:p>
        </p:txBody>
      </p:sp>
      <p:sp>
        <p:nvSpPr>
          <p:cNvPr id="3" name="Footer Placeholder 2"/>
          <p:cNvSpPr>
            <a:spLocks noGrp="1"/>
          </p:cNvSpPr>
          <p:nvPr>
            <p:ph type="ftr" sz="quarter" idx="11"/>
          </p:nvPr>
        </p:nvSpPr>
        <p:spPr/>
        <p:txBody>
          <a:bodyPr/>
          <a:lstStyle/>
          <a:p>
            <a:r>
              <a:rPr lang="en-US"/>
              <a:t>© 2016 Pearson Education, Inc.</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14795" y="1883933"/>
            <a:ext cx="5562410" cy="3677856"/>
          </a:xfrm>
          <a:prstGeom prst="rect">
            <a:avLst/>
          </a:prstGeom>
        </p:spPr>
      </p:pic>
    </p:spTree>
    <p:extLst>
      <p:ext uri="{BB962C8B-B14F-4D97-AF65-F5344CB8AC3E}">
        <p14:creationId xmlns:p14="http://schemas.microsoft.com/office/powerpoint/2010/main" val="172613049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52650" y="2288814"/>
            <a:ext cx="7886700" cy="3263504"/>
          </a:xfrm>
        </p:spPr>
        <p:txBody>
          <a:bodyPr/>
          <a:lstStyle/>
          <a:p>
            <a:pPr>
              <a:spcAft>
                <a:spcPts val="900"/>
              </a:spcAft>
            </a:pPr>
            <a:r>
              <a:rPr lang="en-US" b="1" dirty="0"/>
              <a:t> ___________</a:t>
            </a:r>
            <a:r>
              <a:rPr lang="en-US" dirty="0"/>
              <a:t> – anything that has </a:t>
            </a:r>
            <a:r>
              <a:rPr lang="en-US" i="1" dirty="0"/>
              <a:t>mass</a:t>
            </a:r>
            <a:r>
              <a:rPr lang="en-US" dirty="0"/>
              <a:t> and </a:t>
            </a:r>
            <a:r>
              <a:rPr lang="en-US" i="1" dirty="0"/>
              <a:t>occupies space</a:t>
            </a:r>
            <a:r>
              <a:rPr lang="en-US" dirty="0"/>
              <a:t>; can exist in </a:t>
            </a:r>
            <a:r>
              <a:rPr lang="en-US" i="1" dirty="0"/>
              <a:t>three states</a:t>
            </a:r>
            <a:r>
              <a:rPr lang="en-US" dirty="0"/>
              <a:t>: </a:t>
            </a:r>
            <a:r>
              <a:rPr lang="en-US" b="1" dirty="0"/>
              <a:t>solid</a:t>
            </a:r>
            <a:r>
              <a:rPr lang="en-US" dirty="0"/>
              <a:t>,</a:t>
            </a:r>
            <a:r>
              <a:rPr lang="en-US" b="1" dirty="0"/>
              <a:t> liquid</a:t>
            </a:r>
            <a:r>
              <a:rPr lang="en-US" dirty="0"/>
              <a:t>,</a:t>
            </a:r>
            <a:r>
              <a:rPr lang="en-US" b="1" dirty="0"/>
              <a:t> </a:t>
            </a:r>
            <a:r>
              <a:rPr lang="en-US" dirty="0"/>
              <a:t>or </a:t>
            </a:r>
            <a:r>
              <a:rPr lang="en-US" b="1" dirty="0"/>
              <a:t>gas</a:t>
            </a:r>
            <a:r>
              <a:rPr lang="en-US" dirty="0"/>
              <a:t> </a:t>
            </a:r>
          </a:p>
          <a:p>
            <a:pPr>
              <a:spcAft>
                <a:spcPts val="900"/>
              </a:spcAft>
            </a:pPr>
            <a:r>
              <a:rPr lang="en-US" b="1" dirty="0"/>
              <a:t>___________</a:t>
            </a:r>
            <a:r>
              <a:rPr lang="en-US" dirty="0"/>
              <a:t> – study of matter and its interactions</a:t>
            </a:r>
          </a:p>
          <a:p>
            <a:endParaRPr lang="en-US" dirty="0"/>
          </a:p>
        </p:txBody>
      </p:sp>
    </p:spTree>
    <p:extLst>
      <p:ext uri="{BB962C8B-B14F-4D97-AF65-F5344CB8AC3E}">
        <p14:creationId xmlns:p14="http://schemas.microsoft.com/office/powerpoint/2010/main" val="10584693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spcAft>
                <a:spcPts val="900"/>
              </a:spcAft>
            </a:pPr>
            <a:r>
              <a:rPr lang="en-US" b="1" dirty="0"/>
              <a:t>Matter</a:t>
            </a:r>
            <a:r>
              <a:rPr lang="en-US" dirty="0"/>
              <a:t> – anything that has </a:t>
            </a:r>
            <a:r>
              <a:rPr lang="en-US" i="1" dirty="0"/>
              <a:t>mass</a:t>
            </a:r>
            <a:r>
              <a:rPr lang="en-US" dirty="0"/>
              <a:t> and </a:t>
            </a:r>
            <a:r>
              <a:rPr lang="en-US" i="1" dirty="0"/>
              <a:t>occupies space</a:t>
            </a:r>
            <a:r>
              <a:rPr lang="en-US" dirty="0"/>
              <a:t>; can exist in </a:t>
            </a:r>
            <a:r>
              <a:rPr lang="en-US" i="1" dirty="0"/>
              <a:t>three states</a:t>
            </a:r>
            <a:r>
              <a:rPr lang="en-US" dirty="0"/>
              <a:t>: </a:t>
            </a:r>
            <a:r>
              <a:rPr lang="en-US" b="1" dirty="0"/>
              <a:t>solid</a:t>
            </a:r>
            <a:r>
              <a:rPr lang="en-US" dirty="0"/>
              <a:t>,</a:t>
            </a:r>
            <a:r>
              <a:rPr lang="en-US" b="1" dirty="0"/>
              <a:t> liquid</a:t>
            </a:r>
            <a:r>
              <a:rPr lang="en-US" dirty="0"/>
              <a:t>,</a:t>
            </a:r>
            <a:r>
              <a:rPr lang="en-US" b="1" dirty="0"/>
              <a:t> </a:t>
            </a:r>
            <a:r>
              <a:rPr lang="en-US" dirty="0"/>
              <a:t>or </a:t>
            </a:r>
            <a:r>
              <a:rPr lang="en-US" b="1" dirty="0"/>
              <a:t>gas</a:t>
            </a:r>
            <a:r>
              <a:rPr lang="en-US" dirty="0"/>
              <a:t> </a:t>
            </a:r>
          </a:p>
          <a:p>
            <a:pPr>
              <a:spcAft>
                <a:spcPts val="900"/>
              </a:spcAft>
            </a:pPr>
            <a:r>
              <a:rPr lang="en-US" b="1" dirty="0"/>
              <a:t>Chemistry</a:t>
            </a:r>
            <a:r>
              <a:rPr lang="en-US" dirty="0"/>
              <a:t> – study of matter and its interactions</a:t>
            </a:r>
          </a:p>
        </p:txBody>
      </p:sp>
    </p:spTree>
    <p:extLst>
      <p:ext uri="{BB962C8B-B14F-4D97-AF65-F5344CB8AC3E}">
        <p14:creationId xmlns:p14="http://schemas.microsoft.com/office/powerpoint/2010/main" val="16123691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spcAft>
                <a:spcPts val="900"/>
              </a:spcAft>
            </a:pPr>
            <a:r>
              <a:rPr lang="en-US" dirty="0"/>
              <a:t>____________– found in central core </a:t>
            </a:r>
            <a:br>
              <a:rPr lang="en-US" dirty="0"/>
            </a:br>
            <a:r>
              <a:rPr lang="en-US" dirty="0"/>
              <a:t>of atom (atomic nucleus); </a:t>
            </a:r>
            <a:r>
              <a:rPr lang="en-US" i="1" dirty="0"/>
              <a:t>positively</a:t>
            </a:r>
            <a:r>
              <a:rPr lang="en-US" dirty="0"/>
              <a:t> </a:t>
            </a:r>
            <a:br>
              <a:rPr lang="en-US" dirty="0"/>
            </a:br>
            <a:r>
              <a:rPr lang="en-US" dirty="0"/>
              <a:t>charged</a:t>
            </a:r>
          </a:p>
          <a:p>
            <a:pPr lvl="1">
              <a:spcAft>
                <a:spcPts val="900"/>
              </a:spcAft>
            </a:pPr>
            <a:r>
              <a:rPr lang="en-US" b="1" dirty="0"/>
              <a:t>________</a:t>
            </a:r>
            <a:r>
              <a:rPr lang="en-US" dirty="0"/>
              <a:t>– found in atomic </a:t>
            </a:r>
            <a:br>
              <a:rPr lang="en-US" dirty="0"/>
            </a:br>
            <a:r>
              <a:rPr lang="en-US" dirty="0"/>
              <a:t>nucleus; slightly larger than protons; </a:t>
            </a:r>
            <a:br>
              <a:rPr lang="en-US" dirty="0"/>
            </a:br>
            <a:r>
              <a:rPr lang="en-US" i="1" dirty="0"/>
              <a:t>no</a:t>
            </a:r>
            <a:r>
              <a:rPr lang="en-US" dirty="0"/>
              <a:t> </a:t>
            </a:r>
            <a:r>
              <a:rPr lang="en-US" i="1" dirty="0"/>
              <a:t>charge</a:t>
            </a:r>
            <a:r>
              <a:rPr lang="en-US" dirty="0"/>
              <a:t>.</a:t>
            </a:r>
          </a:p>
          <a:p>
            <a:pPr lvl="1">
              <a:spcAft>
                <a:spcPts val="900"/>
              </a:spcAft>
            </a:pPr>
            <a:r>
              <a:rPr lang="en-US" b="1" dirty="0"/>
              <a:t>_________</a:t>
            </a:r>
            <a:r>
              <a:rPr lang="en-US" dirty="0"/>
              <a:t>– found outside atomic </a:t>
            </a:r>
            <a:br>
              <a:rPr lang="en-US" dirty="0"/>
            </a:br>
            <a:r>
              <a:rPr lang="en-US" dirty="0"/>
              <a:t>nucleus; </a:t>
            </a:r>
            <a:r>
              <a:rPr lang="en-US" i="1" dirty="0"/>
              <a:t>negatively</a:t>
            </a:r>
            <a:r>
              <a:rPr lang="en-US" dirty="0"/>
              <a:t> charged</a:t>
            </a:r>
          </a:p>
          <a:p>
            <a:endParaRPr lang="en-US" dirty="0"/>
          </a:p>
        </p:txBody>
      </p:sp>
    </p:spTree>
    <p:extLst>
      <p:ext uri="{BB962C8B-B14F-4D97-AF65-F5344CB8AC3E}">
        <p14:creationId xmlns:p14="http://schemas.microsoft.com/office/powerpoint/2010/main" val="380396462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lvl="1">
              <a:spcAft>
                <a:spcPts val="900"/>
              </a:spcAft>
            </a:pPr>
            <a:r>
              <a:rPr lang="en-US" b="1" dirty="0"/>
              <a:t>Protons </a:t>
            </a:r>
            <a:r>
              <a:rPr lang="en-US" dirty="0"/>
              <a:t>(</a:t>
            </a:r>
            <a:r>
              <a:rPr lang="en-US" b="1" dirty="0"/>
              <a:t>p</a:t>
            </a:r>
            <a:r>
              <a:rPr lang="en-US" b="1" baseline="30000" dirty="0"/>
              <a:t>+</a:t>
            </a:r>
            <a:r>
              <a:rPr lang="en-US" dirty="0"/>
              <a:t>) – found in central core </a:t>
            </a:r>
            <a:br>
              <a:rPr lang="en-US" dirty="0"/>
            </a:br>
            <a:r>
              <a:rPr lang="en-US" dirty="0"/>
              <a:t>of atom (atomic nucleus); </a:t>
            </a:r>
            <a:r>
              <a:rPr lang="en-US" i="1" dirty="0"/>
              <a:t>positively</a:t>
            </a:r>
            <a:r>
              <a:rPr lang="en-US" dirty="0"/>
              <a:t> </a:t>
            </a:r>
            <a:br>
              <a:rPr lang="en-US" dirty="0"/>
            </a:br>
            <a:r>
              <a:rPr lang="en-US" dirty="0"/>
              <a:t>charged</a:t>
            </a:r>
          </a:p>
          <a:p>
            <a:pPr lvl="1">
              <a:spcAft>
                <a:spcPts val="900"/>
              </a:spcAft>
            </a:pPr>
            <a:r>
              <a:rPr lang="en-US" b="1" dirty="0"/>
              <a:t>Neutrons </a:t>
            </a:r>
            <a:r>
              <a:rPr lang="en-US" dirty="0"/>
              <a:t>(</a:t>
            </a:r>
            <a:r>
              <a:rPr lang="en-US" b="1" dirty="0"/>
              <a:t>n</a:t>
            </a:r>
            <a:r>
              <a:rPr lang="en-US" b="1" baseline="30000" dirty="0"/>
              <a:t>0</a:t>
            </a:r>
            <a:r>
              <a:rPr lang="en-US" dirty="0"/>
              <a:t>) – found in atomic </a:t>
            </a:r>
            <a:br>
              <a:rPr lang="en-US" dirty="0"/>
            </a:br>
            <a:r>
              <a:rPr lang="en-US" dirty="0"/>
              <a:t>nucleus; slightly larger than protons; </a:t>
            </a:r>
            <a:br>
              <a:rPr lang="en-US" dirty="0"/>
            </a:br>
            <a:r>
              <a:rPr lang="en-US" i="1" dirty="0"/>
              <a:t>no</a:t>
            </a:r>
            <a:r>
              <a:rPr lang="en-US" dirty="0"/>
              <a:t> </a:t>
            </a:r>
            <a:r>
              <a:rPr lang="en-US" i="1" dirty="0"/>
              <a:t>charge</a:t>
            </a:r>
            <a:r>
              <a:rPr lang="en-US" dirty="0"/>
              <a:t>.</a:t>
            </a:r>
          </a:p>
          <a:p>
            <a:pPr lvl="1">
              <a:spcAft>
                <a:spcPts val="900"/>
              </a:spcAft>
            </a:pPr>
            <a:r>
              <a:rPr lang="en-US" b="1" dirty="0"/>
              <a:t>Electrons</a:t>
            </a:r>
            <a:r>
              <a:rPr lang="en-US" dirty="0"/>
              <a:t> (</a:t>
            </a:r>
            <a:r>
              <a:rPr lang="en-US" b="1" dirty="0"/>
              <a:t>e</a:t>
            </a:r>
            <a:r>
              <a:rPr lang="en-US" b="1" baseline="30000" dirty="0"/>
              <a:t>-</a:t>
            </a:r>
            <a:r>
              <a:rPr lang="en-US" dirty="0"/>
              <a:t>) – found outside atomic </a:t>
            </a:r>
            <a:br>
              <a:rPr lang="en-US" dirty="0"/>
            </a:br>
            <a:r>
              <a:rPr lang="en-US" dirty="0"/>
              <a:t>nucleus; </a:t>
            </a:r>
            <a:r>
              <a:rPr lang="en-US" i="1" dirty="0"/>
              <a:t>negatively</a:t>
            </a:r>
            <a:r>
              <a:rPr lang="en-US" dirty="0"/>
              <a:t> charged</a:t>
            </a:r>
          </a:p>
        </p:txBody>
      </p:sp>
    </p:spTree>
    <p:extLst>
      <p:ext uri="{BB962C8B-B14F-4D97-AF65-F5344CB8AC3E}">
        <p14:creationId xmlns:p14="http://schemas.microsoft.com/office/powerpoint/2010/main" val="4187623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74638"/>
            <a:ext cx="9131118" cy="1143000"/>
          </a:xfrm>
        </p:spPr>
        <p:txBody>
          <a:bodyPr/>
          <a:lstStyle/>
          <a:p>
            <a:r>
              <a:rPr lang="en-US" sz="3600" dirty="0"/>
              <a:t>Putting It All Together: The Big </a:t>
            </a:r>
            <a:br>
              <a:rPr lang="en-US" sz="3600" dirty="0"/>
            </a:br>
            <a:r>
              <a:rPr lang="en-US" sz="3600" dirty="0"/>
              <a:t>Picture of Skeletal Muscle Structure</a:t>
            </a:r>
          </a:p>
        </p:txBody>
      </p:sp>
      <p:sp>
        <p:nvSpPr>
          <p:cNvPr id="2" name="Footer Placeholder 1"/>
          <p:cNvSpPr>
            <a:spLocks noGrp="1"/>
          </p:cNvSpPr>
          <p:nvPr>
            <p:ph type="ftr" sz="quarter" idx="11"/>
          </p:nvPr>
        </p:nvSpPr>
        <p:spPr/>
        <p:txBody>
          <a:bodyPr/>
          <a:lstStyle/>
          <a:p>
            <a:r>
              <a:rPr lang="en-US"/>
              <a:t>© 2016 Pearson Education, Inc.</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51089" y="1417639"/>
            <a:ext cx="4102260" cy="4765662"/>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spcAft>
                <a:spcPts val="1800"/>
              </a:spcAft>
            </a:pPr>
            <a:r>
              <a:rPr lang="en-US" b="1" dirty="0"/>
              <a:t>________ _________</a:t>
            </a:r>
            <a:r>
              <a:rPr lang="en-US" dirty="0"/>
              <a:t>– </a:t>
            </a:r>
            <a:r>
              <a:rPr lang="en-US" i="1" dirty="0"/>
              <a:t>regions</a:t>
            </a:r>
            <a:r>
              <a:rPr lang="en-US" dirty="0"/>
              <a:t> </a:t>
            </a:r>
            <a:br>
              <a:rPr lang="en-US" dirty="0"/>
            </a:br>
            <a:r>
              <a:rPr lang="en-US" dirty="0"/>
              <a:t>surrounding atomic nucleus </a:t>
            </a:r>
            <a:br>
              <a:rPr lang="en-US" dirty="0"/>
            </a:br>
            <a:r>
              <a:rPr lang="en-US" dirty="0"/>
              <a:t>where </a:t>
            </a:r>
            <a:r>
              <a:rPr lang="en-US" i="1" dirty="0"/>
              <a:t>electrons exist</a:t>
            </a:r>
            <a:r>
              <a:rPr lang="en-US" dirty="0"/>
              <a:t>; each can </a:t>
            </a:r>
            <a:br>
              <a:rPr lang="en-US" dirty="0"/>
            </a:br>
            <a:r>
              <a:rPr lang="en-US" dirty="0"/>
              <a:t>hold a certain number of electrons:</a:t>
            </a:r>
          </a:p>
          <a:p>
            <a:pPr lvl="1">
              <a:spcAft>
                <a:spcPts val="1800"/>
              </a:spcAft>
            </a:pPr>
            <a:r>
              <a:rPr lang="en-US" b="1" dirty="0"/>
              <a:t>1st shell </a:t>
            </a:r>
            <a:r>
              <a:rPr lang="en-US" dirty="0"/>
              <a:t>(closest to nucleus) can </a:t>
            </a:r>
            <a:br>
              <a:rPr lang="en-US" dirty="0"/>
            </a:br>
            <a:r>
              <a:rPr lang="en-US" dirty="0"/>
              <a:t>hold </a:t>
            </a:r>
            <a:r>
              <a:rPr lang="en-US" i="1" dirty="0"/>
              <a:t>___ electrons</a:t>
            </a:r>
          </a:p>
          <a:p>
            <a:pPr lvl="1">
              <a:spcAft>
                <a:spcPts val="1800"/>
              </a:spcAft>
            </a:pPr>
            <a:r>
              <a:rPr lang="en-US" b="1" dirty="0"/>
              <a:t>2nd shell </a:t>
            </a:r>
            <a:r>
              <a:rPr lang="en-US" dirty="0"/>
              <a:t>can hold </a:t>
            </a:r>
            <a:r>
              <a:rPr lang="en-US" i="1" dirty="0"/>
              <a:t>____ electrons</a:t>
            </a:r>
          </a:p>
          <a:p>
            <a:pPr lvl="1">
              <a:spcAft>
                <a:spcPts val="1800"/>
              </a:spcAft>
            </a:pPr>
            <a:r>
              <a:rPr lang="en-US" b="1" dirty="0"/>
              <a:t>3rd shell </a:t>
            </a:r>
            <a:r>
              <a:rPr lang="en-US" dirty="0"/>
              <a:t>can hold 18 electrons but “satisfied” with ____</a:t>
            </a:r>
          </a:p>
          <a:p>
            <a:pPr>
              <a:spcAft>
                <a:spcPts val="1800"/>
              </a:spcAft>
            </a:pPr>
            <a:r>
              <a:rPr lang="en-US" dirty="0"/>
              <a:t>Some atoms may have </a:t>
            </a:r>
            <a:r>
              <a:rPr lang="en-US" u="sng" dirty="0"/>
              <a:t>more</a:t>
            </a:r>
            <a:r>
              <a:rPr lang="en-US" dirty="0"/>
              <a:t> than 3 shells</a:t>
            </a:r>
          </a:p>
          <a:p>
            <a:endParaRPr lang="en-US" dirty="0"/>
          </a:p>
        </p:txBody>
      </p:sp>
    </p:spTree>
    <p:extLst>
      <p:ext uri="{BB962C8B-B14F-4D97-AF65-F5344CB8AC3E}">
        <p14:creationId xmlns:p14="http://schemas.microsoft.com/office/powerpoint/2010/main" val="364740582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pPr>
              <a:spcAft>
                <a:spcPts val="1800"/>
              </a:spcAft>
            </a:pPr>
            <a:r>
              <a:rPr lang="en-US" b="1" dirty="0"/>
              <a:t>Electron</a:t>
            </a:r>
            <a:r>
              <a:rPr lang="en-US" dirty="0"/>
              <a:t> </a:t>
            </a:r>
            <a:r>
              <a:rPr lang="en-US" b="1" dirty="0"/>
              <a:t>shells</a:t>
            </a:r>
            <a:r>
              <a:rPr lang="en-US" dirty="0"/>
              <a:t> – </a:t>
            </a:r>
            <a:r>
              <a:rPr lang="en-US" i="1" dirty="0"/>
              <a:t>regions</a:t>
            </a:r>
            <a:r>
              <a:rPr lang="en-US" dirty="0"/>
              <a:t> </a:t>
            </a:r>
            <a:br>
              <a:rPr lang="en-US" dirty="0"/>
            </a:br>
            <a:r>
              <a:rPr lang="en-US" dirty="0"/>
              <a:t>surrounding atomic nucleus </a:t>
            </a:r>
            <a:br>
              <a:rPr lang="en-US" dirty="0"/>
            </a:br>
            <a:r>
              <a:rPr lang="en-US" dirty="0"/>
              <a:t>where </a:t>
            </a:r>
            <a:r>
              <a:rPr lang="en-US" i="1" dirty="0"/>
              <a:t>electrons exist</a:t>
            </a:r>
            <a:r>
              <a:rPr lang="en-US" dirty="0"/>
              <a:t>; each can </a:t>
            </a:r>
            <a:br>
              <a:rPr lang="en-US" dirty="0"/>
            </a:br>
            <a:r>
              <a:rPr lang="en-US" dirty="0"/>
              <a:t>hold a certain number of electrons:</a:t>
            </a:r>
          </a:p>
          <a:p>
            <a:pPr lvl="1">
              <a:spcAft>
                <a:spcPts val="1800"/>
              </a:spcAft>
            </a:pPr>
            <a:r>
              <a:rPr lang="en-US" b="1" dirty="0"/>
              <a:t>1st shell </a:t>
            </a:r>
            <a:r>
              <a:rPr lang="en-US" dirty="0"/>
              <a:t>(closest to nucleus) can </a:t>
            </a:r>
            <a:br>
              <a:rPr lang="en-US" dirty="0"/>
            </a:br>
            <a:r>
              <a:rPr lang="en-US" dirty="0"/>
              <a:t>hold </a:t>
            </a:r>
            <a:r>
              <a:rPr lang="en-US" b="1" i="1" dirty="0"/>
              <a:t>2</a:t>
            </a:r>
            <a:r>
              <a:rPr lang="en-US" i="1" dirty="0"/>
              <a:t> electrons</a:t>
            </a:r>
          </a:p>
          <a:p>
            <a:pPr lvl="1">
              <a:spcAft>
                <a:spcPts val="1800"/>
              </a:spcAft>
            </a:pPr>
            <a:r>
              <a:rPr lang="en-US" b="1" dirty="0"/>
              <a:t>2nd shell </a:t>
            </a:r>
            <a:r>
              <a:rPr lang="en-US" dirty="0"/>
              <a:t>can hold </a:t>
            </a:r>
            <a:r>
              <a:rPr lang="en-US" b="1" i="1" dirty="0"/>
              <a:t>8</a:t>
            </a:r>
            <a:r>
              <a:rPr lang="en-US" i="1" dirty="0"/>
              <a:t> electrons</a:t>
            </a:r>
          </a:p>
          <a:p>
            <a:pPr lvl="1">
              <a:spcAft>
                <a:spcPts val="1800"/>
              </a:spcAft>
            </a:pPr>
            <a:r>
              <a:rPr lang="en-US" b="1" dirty="0"/>
              <a:t>3rd shell </a:t>
            </a:r>
            <a:r>
              <a:rPr lang="en-US" dirty="0"/>
              <a:t>can hold 18 electrons but “satisfied” with </a:t>
            </a:r>
            <a:r>
              <a:rPr lang="en-US" b="1" dirty="0"/>
              <a:t>8</a:t>
            </a:r>
          </a:p>
          <a:p>
            <a:pPr>
              <a:spcAft>
                <a:spcPts val="1800"/>
              </a:spcAft>
            </a:pPr>
            <a:r>
              <a:rPr lang="en-US" dirty="0"/>
              <a:t>Some atoms may have </a:t>
            </a:r>
            <a:r>
              <a:rPr lang="en-US" u="sng" dirty="0"/>
              <a:t>more</a:t>
            </a:r>
            <a:r>
              <a:rPr lang="en-US" dirty="0"/>
              <a:t> than 3 shells</a:t>
            </a:r>
          </a:p>
          <a:p>
            <a:endParaRPr lang="en-US" dirty="0"/>
          </a:p>
        </p:txBody>
      </p:sp>
    </p:spTree>
    <p:extLst>
      <p:ext uri="{BB962C8B-B14F-4D97-AF65-F5344CB8AC3E}">
        <p14:creationId xmlns:p14="http://schemas.microsoft.com/office/powerpoint/2010/main" val="6796499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sz="2400" dirty="0"/>
              <a:t>The human body is made up of </a:t>
            </a:r>
            <a:r>
              <a:rPr lang="en-US" sz="2400" i="1" dirty="0"/>
              <a:t>four</a:t>
            </a:r>
            <a:r>
              <a:rPr lang="en-US" sz="2400" dirty="0"/>
              <a:t> </a:t>
            </a:r>
            <a:r>
              <a:rPr lang="en-US" sz="2400" i="1" dirty="0"/>
              <a:t>major</a:t>
            </a:r>
            <a:r>
              <a:rPr lang="en-US" sz="2400" dirty="0"/>
              <a:t> elements: </a:t>
            </a:r>
          </a:p>
          <a:p>
            <a:pPr lvl="1"/>
            <a:r>
              <a:rPr lang="en-US" b="1" dirty="0"/>
              <a:t>Hydrogen</a:t>
            </a:r>
          </a:p>
          <a:p>
            <a:pPr lvl="1"/>
            <a:r>
              <a:rPr lang="en-US" b="1" dirty="0"/>
              <a:t>_________</a:t>
            </a:r>
          </a:p>
          <a:p>
            <a:pPr lvl="1"/>
            <a:r>
              <a:rPr lang="en-US" b="1" dirty="0"/>
              <a:t>Carbon</a:t>
            </a:r>
          </a:p>
          <a:p>
            <a:pPr lvl="1"/>
            <a:r>
              <a:rPr lang="en-US" b="1" dirty="0"/>
              <a:t>_________</a:t>
            </a:r>
          </a:p>
          <a:p>
            <a:endParaRPr lang="en-US" dirty="0"/>
          </a:p>
        </p:txBody>
      </p:sp>
    </p:spTree>
    <p:extLst>
      <p:ext uri="{BB962C8B-B14F-4D97-AF65-F5344CB8AC3E}">
        <p14:creationId xmlns:p14="http://schemas.microsoft.com/office/powerpoint/2010/main" val="40928000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400" dirty="0"/>
              <a:t>The human body is made up of </a:t>
            </a:r>
            <a:r>
              <a:rPr lang="en-US" sz="2400" i="1" dirty="0"/>
              <a:t>four</a:t>
            </a:r>
            <a:r>
              <a:rPr lang="en-US" sz="2400" dirty="0"/>
              <a:t> </a:t>
            </a:r>
            <a:r>
              <a:rPr lang="en-US" sz="2400" i="1" dirty="0"/>
              <a:t>major</a:t>
            </a:r>
            <a:r>
              <a:rPr lang="en-US" sz="2400" dirty="0"/>
              <a:t> elements: </a:t>
            </a:r>
          </a:p>
          <a:p>
            <a:pPr lvl="1"/>
            <a:r>
              <a:rPr lang="en-US" b="1" dirty="0"/>
              <a:t>Hydrogen</a:t>
            </a:r>
          </a:p>
          <a:p>
            <a:pPr lvl="1"/>
            <a:r>
              <a:rPr lang="en-US" b="1" u="sng" dirty="0"/>
              <a:t>Oxygen</a:t>
            </a:r>
          </a:p>
          <a:p>
            <a:pPr lvl="1"/>
            <a:r>
              <a:rPr lang="en-US" b="1" dirty="0"/>
              <a:t>Carbon</a:t>
            </a:r>
          </a:p>
          <a:p>
            <a:pPr lvl="1"/>
            <a:r>
              <a:rPr lang="en-US" b="1" u="sng" dirty="0"/>
              <a:t>Nitrogen</a:t>
            </a:r>
          </a:p>
          <a:p>
            <a:endParaRPr lang="en-US" sz="2400" dirty="0"/>
          </a:p>
        </p:txBody>
      </p:sp>
    </p:spTree>
    <p:extLst>
      <p:ext uri="{BB962C8B-B14F-4D97-AF65-F5344CB8AC3E}">
        <p14:creationId xmlns:p14="http://schemas.microsoft.com/office/powerpoint/2010/main" val="104874574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700" dirty="0"/>
              <a:t>There are 3 basic types of mixtures: </a:t>
            </a:r>
            <a:r>
              <a:rPr lang="en-US" sz="2700" b="1" dirty="0"/>
              <a:t>________</a:t>
            </a:r>
            <a:r>
              <a:rPr lang="en-US" sz="2700" dirty="0"/>
              <a:t>, </a:t>
            </a:r>
            <a:r>
              <a:rPr lang="en-US" sz="2700" b="1" dirty="0"/>
              <a:t>_______</a:t>
            </a:r>
            <a:r>
              <a:rPr lang="en-US" sz="2700" dirty="0"/>
              <a:t>, and </a:t>
            </a:r>
            <a:r>
              <a:rPr lang="en-US" sz="2700" b="1" dirty="0"/>
              <a:t>____________ .</a:t>
            </a:r>
            <a:endParaRPr lang="en-US" sz="2700" dirty="0"/>
          </a:p>
        </p:txBody>
      </p:sp>
    </p:spTree>
    <p:extLst>
      <p:ext uri="{BB962C8B-B14F-4D97-AF65-F5344CB8AC3E}">
        <p14:creationId xmlns:p14="http://schemas.microsoft.com/office/powerpoint/2010/main" val="2082389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2152650" y="2125266"/>
            <a:ext cx="7886700" cy="3263504"/>
          </a:xfrm>
        </p:spPr>
        <p:txBody>
          <a:bodyPr>
            <a:normAutofit/>
          </a:bodyPr>
          <a:lstStyle/>
          <a:p>
            <a:r>
              <a:rPr lang="en-US" sz="2700" dirty="0"/>
              <a:t>There are 3 basic types of mixtures: </a:t>
            </a:r>
            <a:r>
              <a:rPr lang="en-US" sz="2700" b="1" dirty="0"/>
              <a:t>suspensions</a:t>
            </a:r>
            <a:r>
              <a:rPr lang="en-US" sz="2700" dirty="0"/>
              <a:t>, </a:t>
            </a:r>
            <a:r>
              <a:rPr lang="en-US" sz="2700" b="1" dirty="0"/>
              <a:t>colloids</a:t>
            </a:r>
            <a:r>
              <a:rPr lang="en-US" sz="2700" dirty="0"/>
              <a:t>, and </a:t>
            </a:r>
            <a:r>
              <a:rPr lang="en-US" sz="2700" b="1" dirty="0"/>
              <a:t>solutions</a:t>
            </a:r>
            <a:endParaRPr lang="en-US" sz="2700" dirty="0"/>
          </a:p>
        </p:txBody>
      </p:sp>
    </p:spTree>
    <p:extLst>
      <p:ext uri="{BB962C8B-B14F-4D97-AF65-F5344CB8AC3E}">
        <p14:creationId xmlns:p14="http://schemas.microsoft.com/office/powerpoint/2010/main" val="11730667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Skin Structure</a:t>
            </a:r>
            <a:endParaRPr lang="en-US" dirty="0"/>
          </a:p>
        </p:txBody>
      </p:sp>
      <p:sp>
        <p:nvSpPr>
          <p:cNvPr id="3" name="Content Placeholder 2"/>
          <p:cNvSpPr>
            <a:spLocks noGrp="1"/>
          </p:cNvSpPr>
          <p:nvPr>
            <p:ph idx="1"/>
          </p:nvPr>
        </p:nvSpPr>
        <p:spPr>
          <a:xfrm>
            <a:off x="1981200" y="1600200"/>
            <a:ext cx="8229600" cy="4998563"/>
          </a:xfrm>
        </p:spPr>
        <p:txBody>
          <a:bodyPr>
            <a:normAutofit/>
          </a:bodyPr>
          <a:lstStyle/>
          <a:p>
            <a:pPr lvl="0"/>
            <a:r>
              <a:rPr lang="en-US" dirty="0"/>
              <a:t>Skin accounts for 10</a:t>
            </a:r>
            <a:r>
              <a:rPr lang="en-US" dirty="0">
                <a:sym typeface="Symbol"/>
              </a:rPr>
              <a:t>1</a:t>
            </a:r>
            <a:r>
              <a:rPr lang="en-US" dirty="0"/>
              <a:t>5% of an individual’s total body weight, it is the </a:t>
            </a:r>
            <a:r>
              <a:rPr lang="en-US" i="1" dirty="0"/>
              <a:t>largest</a:t>
            </a:r>
            <a:r>
              <a:rPr lang="en-US" dirty="0"/>
              <a:t> </a:t>
            </a:r>
            <a:r>
              <a:rPr lang="en-US" i="1" dirty="0"/>
              <a:t>organ</a:t>
            </a:r>
            <a:r>
              <a:rPr lang="en-US" dirty="0"/>
              <a:t> in body; more than just an outer covering; complex organ with many functions important for </a:t>
            </a:r>
            <a:r>
              <a:rPr lang="en-US" i="1" dirty="0"/>
              <a:t>homeostasis</a:t>
            </a:r>
            <a:r>
              <a:rPr lang="en-US" dirty="0"/>
              <a:t> </a:t>
            </a:r>
          </a:p>
          <a:p>
            <a:pPr lvl="0"/>
            <a:r>
              <a:rPr lang="en-US" dirty="0"/>
              <a:t>Known as </a:t>
            </a:r>
            <a:r>
              <a:rPr lang="en-US" b="1" dirty="0"/>
              <a:t>cutaneous</a:t>
            </a:r>
            <a:r>
              <a:rPr lang="en-US" dirty="0"/>
              <a:t> </a:t>
            </a:r>
            <a:r>
              <a:rPr lang="en-US" b="1" dirty="0"/>
              <a:t>membrane</a:t>
            </a:r>
            <a:r>
              <a:rPr lang="en-US" dirty="0"/>
              <a:t>; has two main components:</a:t>
            </a:r>
          </a:p>
          <a:p>
            <a:pPr lvl="1"/>
            <a:r>
              <a:rPr lang="en-US" b="1" dirty="0"/>
              <a:t>Epidermis</a:t>
            </a:r>
            <a:r>
              <a:rPr lang="en-US" dirty="0"/>
              <a:t> – </a:t>
            </a:r>
            <a:r>
              <a:rPr lang="en-US" u="sng" dirty="0"/>
              <a:t>superficial</a:t>
            </a:r>
            <a:r>
              <a:rPr lang="en-US" dirty="0"/>
              <a:t> layer that consists of </a:t>
            </a:r>
            <a:r>
              <a:rPr lang="en-US" i="1" dirty="0"/>
              <a:t>keratinized</a:t>
            </a:r>
            <a:r>
              <a:rPr lang="en-US" dirty="0"/>
              <a:t> </a:t>
            </a:r>
            <a:r>
              <a:rPr lang="en-US" i="1" dirty="0"/>
              <a:t>stratified</a:t>
            </a:r>
            <a:r>
              <a:rPr lang="en-US" dirty="0"/>
              <a:t> </a:t>
            </a:r>
            <a:r>
              <a:rPr lang="en-US" i="1" dirty="0"/>
              <a:t>squamous</a:t>
            </a:r>
            <a:r>
              <a:rPr lang="en-US" dirty="0"/>
              <a:t> </a:t>
            </a:r>
            <a:r>
              <a:rPr lang="en-US" i="1" dirty="0"/>
              <a:t>epithelium</a:t>
            </a:r>
            <a:r>
              <a:rPr lang="en-US" dirty="0"/>
              <a:t> resting on a basement membrane</a:t>
            </a:r>
          </a:p>
          <a:p>
            <a:pPr lvl="1"/>
            <a:r>
              <a:rPr lang="en-US" b="1" dirty="0"/>
              <a:t>Dermis</a:t>
            </a:r>
            <a:r>
              <a:rPr lang="en-US" dirty="0"/>
              <a:t> – </a:t>
            </a:r>
            <a:r>
              <a:rPr lang="en-US" u="sng" dirty="0"/>
              <a:t>deep</a:t>
            </a:r>
            <a:r>
              <a:rPr lang="en-US" dirty="0"/>
              <a:t> to epidermis and basement membrane; consists of </a:t>
            </a:r>
            <a:r>
              <a:rPr lang="en-US" i="1" dirty="0"/>
              <a:t>loose</a:t>
            </a:r>
            <a:r>
              <a:rPr lang="en-US" dirty="0"/>
              <a:t> </a:t>
            </a:r>
            <a:r>
              <a:rPr lang="en-US" i="1" dirty="0"/>
              <a:t>connective</a:t>
            </a:r>
            <a:r>
              <a:rPr lang="en-US" dirty="0"/>
              <a:t> </a:t>
            </a:r>
            <a:r>
              <a:rPr lang="en-US" i="1" dirty="0"/>
              <a:t>tissue</a:t>
            </a:r>
            <a:r>
              <a:rPr lang="en-US" dirty="0"/>
              <a:t> and </a:t>
            </a:r>
            <a:r>
              <a:rPr lang="en-US" i="1" dirty="0"/>
              <a:t>dense</a:t>
            </a:r>
            <a:r>
              <a:rPr lang="en-US" dirty="0"/>
              <a:t> </a:t>
            </a:r>
            <a:r>
              <a:rPr lang="en-US" i="1" dirty="0"/>
              <a:t>irregular</a:t>
            </a:r>
            <a:r>
              <a:rPr lang="en-US" dirty="0"/>
              <a:t> </a:t>
            </a:r>
            <a:r>
              <a:rPr lang="en-US" i="1" dirty="0"/>
              <a:t>connective</a:t>
            </a:r>
            <a:r>
              <a:rPr lang="en-US" dirty="0"/>
              <a:t> </a:t>
            </a:r>
            <a:r>
              <a:rPr lang="en-US" i="1" dirty="0"/>
              <a:t>tissue</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 Structure</a:t>
            </a:r>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7783" y="1417638"/>
            <a:ext cx="7696434" cy="4743024"/>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Skin Structure</a:t>
            </a:r>
            <a:endParaRPr lang="en-US" dirty="0"/>
          </a:p>
        </p:txBody>
      </p:sp>
      <p:sp>
        <p:nvSpPr>
          <p:cNvPr id="3" name="Content Placeholder 2"/>
          <p:cNvSpPr>
            <a:spLocks noGrp="1"/>
          </p:cNvSpPr>
          <p:nvPr>
            <p:ph idx="1"/>
          </p:nvPr>
        </p:nvSpPr>
        <p:spPr>
          <a:xfrm>
            <a:off x="1981200" y="1600200"/>
            <a:ext cx="8440615" cy="4991100"/>
          </a:xfrm>
        </p:spPr>
        <p:txBody>
          <a:bodyPr>
            <a:normAutofit/>
          </a:bodyPr>
          <a:lstStyle/>
          <a:p>
            <a:pPr lvl="0"/>
            <a:r>
              <a:rPr lang="en-US" b="1" dirty="0"/>
              <a:t>Accessory</a:t>
            </a:r>
            <a:r>
              <a:rPr lang="en-US" dirty="0"/>
              <a:t> </a:t>
            </a:r>
            <a:r>
              <a:rPr lang="en-US" b="1" dirty="0"/>
              <a:t>structures</a:t>
            </a:r>
            <a:r>
              <a:rPr lang="en-US" dirty="0"/>
              <a:t> of skin – embedded in cutaneous membrane: </a:t>
            </a:r>
            <a:r>
              <a:rPr lang="en-US" i="1" dirty="0"/>
              <a:t>sweat</a:t>
            </a:r>
            <a:r>
              <a:rPr lang="en-US" dirty="0"/>
              <a:t> </a:t>
            </a:r>
            <a:r>
              <a:rPr lang="en-US" i="1" dirty="0"/>
              <a:t>glands</a:t>
            </a:r>
            <a:r>
              <a:rPr lang="en-US" dirty="0"/>
              <a:t>, </a:t>
            </a:r>
            <a:r>
              <a:rPr lang="en-US" i="1" dirty="0"/>
              <a:t>sebaceous</a:t>
            </a:r>
            <a:r>
              <a:rPr lang="en-US" dirty="0"/>
              <a:t> </a:t>
            </a:r>
            <a:r>
              <a:rPr lang="en-US" i="1" dirty="0"/>
              <a:t>glands</a:t>
            </a:r>
            <a:r>
              <a:rPr lang="en-US" dirty="0"/>
              <a:t>, </a:t>
            </a:r>
            <a:r>
              <a:rPr lang="en-US" i="1" dirty="0"/>
              <a:t>hair</a:t>
            </a:r>
            <a:r>
              <a:rPr lang="en-US" dirty="0"/>
              <a:t>, and </a:t>
            </a:r>
            <a:r>
              <a:rPr lang="en-US" i="1" dirty="0"/>
              <a:t>nails</a:t>
            </a:r>
          </a:p>
          <a:p>
            <a:pPr lvl="0"/>
            <a:r>
              <a:rPr lang="en-US" dirty="0"/>
              <a:t>Skin contains </a:t>
            </a:r>
            <a:r>
              <a:rPr lang="en-US" b="1" dirty="0"/>
              <a:t>sensory receptors </a:t>
            </a:r>
            <a:r>
              <a:rPr lang="en-US" dirty="0"/>
              <a:t>and </a:t>
            </a:r>
            <a:r>
              <a:rPr lang="en-US" b="1" dirty="0" err="1"/>
              <a:t>arrector</a:t>
            </a:r>
            <a:r>
              <a:rPr lang="en-US" dirty="0"/>
              <a:t> </a:t>
            </a:r>
            <a:r>
              <a:rPr lang="en-US" b="1" dirty="0"/>
              <a:t>pili</a:t>
            </a:r>
            <a:r>
              <a:rPr lang="en-US" dirty="0"/>
              <a:t> </a:t>
            </a:r>
            <a:r>
              <a:rPr lang="en-US" b="1" dirty="0"/>
              <a:t>muscles</a:t>
            </a:r>
            <a:r>
              <a:rPr lang="en-US" dirty="0"/>
              <a:t>  (small bands of smooth muscle associated with hair)</a:t>
            </a:r>
          </a:p>
          <a:p>
            <a:pPr lvl="0"/>
            <a:r>
              <a:rPr lang="en-US" dirty="0"/>
              <a:t>Epidermis is </a:t>
            </a:r>
            <a:r>
              <a:rPr lang="en-US" i="1" dirty="0"/>
              <a:t>avascular</a:t>
            </a:r>
            <a:r>
              <a:rPr lang="en-US" dirty="0"/>
              <a:t>:</a:t>
            </a:r>
            <a:endParaRPr lang="en-US" i="1" dirty="0"/>
          </a:p>
          <a:p>
            <a:pPr lvl="1"/>
            <a:r>
              <a:rPr lang="en-US" dirty="0"/>
              <a:t>Must rely on diffusion of oxygen and nutrients from blood vessels in deeper dermis; </a:t>
            </a:r>
            <a:r>
              <a:rPr lang="en-US" u="sng" dirty="0"/>
              <a:t>limits</a:t>
            </a:r>
            <a:r>
              <a:rPr lang="en-US" dirty="0"/>
              <a:t> epidermal thickness</a:t>
            </a:r>
          </a:p>
          <a:p>
            <a:pPr lvl="1"/>
            <a:r>
              <a:rPr lang="en-US" dirty="0"/>
              <a:t>Nearly 50% of cells in epidermis are too far from adequate blood supply to sustain life; superficial layers are made up </a:t>
            </a:r>
            <a:r>
              <a:rPr lang="en-US" u="sng" dirty="0"/>
              <a:t>entirely</a:t>
            </a:r>
            <a:r>
              <a:rPr lang="en-US" dirty="0"/>
              <a:t> of </a:t>
            </a:r>
            <a:r>
              <a:rPr lang="en-US" i="1" dirty="0"/>
              <a:t>dead</a:t>
            </a:r>
            <a:r>
              <a:rPr lang="en-US" dirty="0"/>
              <a:t> </a:t>
            </a:r>
            <a:r>
              <a:rPr lang="en-US" i="1" dirty="0"/>
              <a:t>cells</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3771096"/>
            <a:ext cx="4472588" cy="2756288"/>
          </a:xfrm>
          <a:prstGeom prst="rect">
            <a:avLst/>
          </a:prstGeom>
        </p:spPr>
      </p:pic>
      <p:sp>
        <p:nvSpPr>
          <p:cNvPr id="2" name="Title 1"/>
          <p:cNvSpPr>
            <a:spLocks noGrp="1"/>
          </p:cNvSpPr>
          <p:nvPr>
            <p:ph type="title"/>
          </p:nvPr>
        </p:nvSpPr>
        <p:spPr/>
        <p:txBody>
          <a:bodyPr/>
          <a:lstStyle/>
          <a:p>
            <a:r>
              <a:rPr lang="en-US"/>
              <a:t>Skin Structure</a:t>
            </a:r>
            <a:endParaRPr lang="en-US" dirty="0"/>
          </a:p>
        </p:txBody>
      </p:sp>
      <p:sp>
        <p:nvSpPr>
          <p:cNvPr id="3" name="Content Placeholder 2"/>
          <p:cNvSpPr>
            <a:spLocks noGrp="1"/>
          </p:cNvSpPr>
          <p:nvPr>
            <p:ph idx="1"/>
          </p:nvPr>
        </p:nvSpPr>
        <p:spPr/>
        <p:txBody>
          <a:bodyPr/>
          <a:lstStyle/>
          <a:p>
            <a:pPr lvl="0"/>
            <a:r>
              <a:rPr lang="en-US" b="1" dirty="0"/>
              <a:t>Hypodermis</a:t>
            </a:r>
            <a:r>
              <a:rPr lang="en-US" dirty="0"/>
              <a:t> – also known as </a:t>
            </a:r>
            <a:r>
              <a:rPr lang="en-US" b="1" dirty="0"/>
              <a:t>superficial</a:t>
            </a:r>
            <a:r>
              <a:rPr lang="en-US" dirty="0"/>
              <a:t> </a:t>
            </a:r>
            <a:r>
              <a:rPr lang="en-US" b="1" dirty="0"/>
              <a:t>fascia</a:t>
            </a:r>
            <a:r>
              <a:rPr lang="en-US" dirty="0"/>
              <a:t> or </a:t>
            </a:r>
            <a:r>
              <a:rPr lang="en-US" b="1" dirty="0"/>
              <a:t>subcutaneous</a:t>
            </a:r>
            <a:r>
              <a:rPr lang="en-US" dirty="0"/>
              <a:t> </a:t>
            </a:r>
            <a:r>
              <a:rPr lang="en-US" b="1" dirty="0"/>
              <a:t>fat</a:t>
            </a:r>
            <a:r>
              <a:rPr lang="en-US" dirty="0"/>
              <a:t>, is </a:t>
            </a:r>
            <a:r>
              <a:rPr lang="en-US" u="sng" dirty="0"/>
              <a:t>deep</a:t>
            </a:r>
            <a:r>
              <a:rPr lang="en-US" dirty="0"/>
              <a:t> to dermis</a:t>
            </a:r>
          </a:p>
          <a:p>
            <a:pPr lvl="1"/>
            <a:r>
              <a:rPr lang="en-US" dirty="0"/>
              <a:t>Not actually part of the skin, but it anchors the skin to deeper structures like muscle and bone</a:t>
            </a:r>
          </a:p>
          <a:p>
            <a:pPr lvl="1"/>
            <a:r>
              <a:rPr lang="en-US" dirty="0"/>
              <a:t>Made of loose connective and </a:t>
            </a:r>
            <a:br>
              <a:rPr lang="en-US" dirty="0"/>
            </a:br>
            <a:r>
              <a:rPr lang="en-US" dirty="0"/>
              <a:t>adipose tissues; has an </a:t>
            </a:r>
            <a:br>
              <a:rPr lang="en-US" dirty="0"/>
            </a:br>
            <a:r>
              <a:rPr lang="en-US" dirty="0"/>
              <a:t>abundant blood supply</a:t>
            </a:r>
          </a:p>
        </p:txBody>
      </p:sp>
      <p:sp>
        <p:nvSpPr>
          <p:cNvPr id="6" name="Footer Placeholder 5"/>
          <p:cNvSpPr>
            <a:spLocks noGrp="1"/>
          </p:cNvSpPr>
          <p:nvPr>
            <p:ph type="ftr" sz="quarter" idx="11"/>
          </p:nvPr>
        </p:nvSpPr>
        <p:spPr/>
        <p:txBody>
          <a:bodyPr/>
          <a:lstStyle/>
          <a:p>
            <a:r>
              <a:rPr lang="en-US"/>
              <a:t>© 2016 Pearson Education, Inc.</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Sliding-Filament Mechanism of Contraction </a:t>
            </a:r>
            <a:endParaRPr lang="en-US" dirty="0"/>
          </a:p>
        </p:txBody>
      </p:sp>
      <p:sp>
        <p:nvSpPr>
          <p:cNvPr id="6" name="Content Placeholder 5"/>
          <p:cNvSpPr>
            <a:spLocks noGrp="1"/>
          </p:cNvSpPr>
          <p:nvPr>
            <p:ph idx="1"/>
          </p:nvPr>
        </p:nvSpPr>
        <p:spPr/>
        <p:txBody>
          <a:bodyPr>
            <a:normAutofit/>
          </a:bodyPr>
          <a:lstStyle/>
          <a:p>
            <a:pPr marL="0" indent="0">
              <a:buNone/>
            </a:pPr>
            <a:r>
              <a:rPr lang="en-US" sz="2600" dirty="0"/>
              <a:t>Your </a:t>
            </a:r>
            <a:r>
              <a:rPr lang="en-US" sz="2600" i="1" dirty="0"/>
              <a:t>hands</a:t>
            </a:r>
            <a:r>
              <a:rPr lang="en-US" sz="2600" dirty="0"/>
              <a:t> represent a single,</a:t>
            </a:r>
            <a:br>
              <a:rPr lang="en-US" sz="2600" dirty="0"/>
            </a:br>
            <a:r>
              <a:rPr lang="en-US" sz="2600" dirty="0"/>
              <a:t>large </a:t>
            </a:r>
            <a:r>
              <a:rPr lang="en-US" sz="2600" b="1" dirty="0"/>
              <a:t>sarcomere</a:t>
            </a:r>
            <a:r>
              <a:rPr lang="en-US" sz="2600" dirty="0"/>
              <a:t>, and where </a:t>
            </a:r>
            <a:br>
              <a:rPr lang="en-US" sz="2600" dirty="0"/>
            </a:br>
            <a:r>
              <a:rPr lang="en-US" sz="2600" dirty="0"/>
              <a:t>your fingers overlap represents </a:t>
            </a:r>
            <a:br>
              <a:rPr lang="en-US" sz="2600" dirty="0"/>
            </a:br>
            <a:r>
              <a:rPr lang="en-US" sz="2600" dirty="0"/>
              <a:t>the </a:t>
            </a:r>
            <a:r>
              <a:rPr lang="en-US" sz="2600" b="1" dirty="0"/>
              <a:t>zone</a:t>
            </a:r>
            <a:r>
              <a:rPr lang="en-US" sz="2600" dirty="0"/>
              <a:t> </a:t>
            </a:r>
            <a:r>
              <a:rPr lang="en-US" sz="2600" b="1" dirty="0"/>
              <a:t>of</a:t>
            </a:r>
            <a:r>
              <a:rPr lang="en-US" sz="2600" dirty="0"/>
              <a:t> </a:t>
            </a:r>
            <a:r>
              <a:rPr lang="en-US" sz="2600" b="1" dirty="0"/>
              <a:t>overlap</a:t>
            </a:r>
            <a:r>
              <a:rPr lang="en-US" sz="2600" dirty="0"/>
              <a:t> of the </a:t>
            </a:r>
            <a:br>
              <a:rPr lang="en-US" sz="2600" dirty="0"/>
            </a:br>
            <a:r>
              <a:rPr lang="en-US" sz="2600" b="1" dirty="0"/>
              <a:t>thick</a:t>
            </a:r>
            <a:r>
              <a:rPr lang="en-US" sz="2600" dirty="0"/>
              <a:t> and </a:t>
            </a:r>
            <a:r>
              <a:rPr lang="en-US" sz="2600" b="1" dirty="0"/>
              <a:t>thin</a:t>
            </a:r>
            <a:r>
              <a:rPr lang="en-US" sz="2600" dirty="0"/>
              <a:t> </a:t>
            </a:r>
            <a:r>
              <a:rPr lang="en-US" sz="2600" b="1" dirty="0"/>
              <a:t>filaments</a:t>
            </a:r>
            <a:r>
              <a:rPr lang="en-US" sz="2600" dirty="0"/>
              <a:t>:</a:t>
            </a:r>
          </a:p>
          <a:p>
            <a:r>
              <a:rPr lang="en-US" sz="2400" dirty="0"/>
              <a:t>The inner edges of your </a:t>
            </a:r>
            <a:r>
              <a:rPr lang="en-US" sz="2400" i="1" dirty="0"/>
              <a:t>palms</a:t>
            </a:r>
            <a:r>
              <a:rPr lang="en-US" sz="2400" dirty="0"/>
              <a:t> </a:t>
            </a:r>
            <a:br>
              <a:rPr lang="en-US" sz="2400" dirty="0"/>
            </a:br>
            <a:r>
              <a:rPr lang="en-US" sz="2400" dirty="0"/>
              <a:t>are the </a:t>
            </a:r>
            <a:r>
              <a:rPr lang="en-US" sz="2400" b="1" dirty="0"/>
              <a:t>z-discs</a:t>
            </a:r>
          </a:p>
          <a:p>
            <a:r>
              <a:rPr lang="en-US" sz="2400" dirty="0"/>
              <a:t>Now move your fingers slowly </a:t>
            </a:r>
            <a:r>
              <a:rPr lang="en-US" sz="2400" i="1" dirty="0"/>
              <a:t>together</a:t>
            </a:r>
            <a:r>
              <a:rPr lang="en-US" sz="2400" dirty="0"/>
              <a:t> </a:t>
            </a:r>
          </a:p>
          <a:p>
            <a:r>
              <a:rPr lang="en-US" sz="2400" dirty="0"/>
              <a:t>As you can see, your “</a:t>
            </a:r>
            <a:r>
              <a:rPr lang="en-US" sz="2400" b="1" dirty="0"/>
              <a:t>sarcomere</a:t>
            </a:r>
            <a:r>
              <a:rPr lang="en-US" sz="2400" dirty="0"/>
              <a:t>” (your hands) grows progressively </a:t>
            </a:r>
            <a:r>
              <a:rPr lang="en-US" sz="2400" u="sng" dirty="0"/>
              <a:t>shorter</a:t>
            </a:r>
            <a:r>
              <a:rPr lang="en-US" sz="2400" dirty="0"/>
              <a:t> (but your fingers do </a:t>
            </a:r>
            <a:r>
              <a:rPr lang="en-US" sz="2400" u="sng" dirty="0"/>
              <a:t>not</a:t>
            </a:r>
            <a:r>
              <a:rPr lang="en-US" sz="2400" dirty="0"/>
              <a:t> </a:t>
            </a:r>
            <a:r>
              <a:rPr lang="en-US" sz="2400" i="1" dirty="0"/>
              <a:t>change</a:t>
            </a:r>
            <a:r>
              <a:rPr lang="en-US" sz="2400" dirty="0"/>
              <a:t> </a:t>
            </a:r>
            <a:r>
              <a:rPr lang="en-US" sz="2400" i="1" dirty="0"/>
              <a:t>in</a:t>
            </a:r>
            <a:r>
              <a:rPr lang="en-US" sz="2400" dirty="0"/>
              <a:t> </a:t>
            </a:r>
            <a:r>
              <a:rPr lang="en-US" sz="2400" i="1" dirty="0"/>
              <a:t>length</a:t>
            </a:r>
            <a:r>
              <a:rPr lang="en-US" sz="2400" dirty="0"/>
              <a:t>)</a:t>
            </a:r>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7659" y="1701210"/>
            <a:ext cx="4239366" cy="2799653"/>
          </a:xfrm>
          <a:prstGeom prst="rect">
            <a:avLst/>
          </a:prstGeom>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Functions of the Integumentary System</a:t>
            </a:r>
            <a:endParaRPr lang="en-US" dirty="0"/>
          </a:p>
        </p:txBody>
      </p:sp>
      <p:sp>
        <p:nvSpPr>
          <p:cNvPr id="3" name="Content Placeholder 2"/>
          <p:cNvSpPr>
            <a:spLocks noGrp="1"/>
          </p:cNvSpPr>
          <p:nvPr>
            <p:ph idx="1"/>
          </p:nvPr>
        </p:nvSpPr>
        <p:spPr>
          <a:xfrm>
            <a:off x="1981200" y="1600200"/>
            <a:ext cx="8229600" cy="4998563"/>
          </a:xfrm>
        </p:spPr>
        <p:txBody>
          <a:bodyPr>
            <a:normAutofit/>
          </a:bodyPr>
          <a:lstStyle/>
          <a:p>
            <a:pPr marL="0" indent="0">
              <a:buNone/>
            </a:pPr>
            <a:r>
              <a:rPr lang="en-US" dirty="0"/>
              <a:t>Integumentary system has following functions that are critical for protecting underlying organs or for maintaining homeostasis:</a:t>
            </a:r>
          </a:p>
          <a:p>
            <a:pPr lvl="1"/>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377481674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Functions of the Integumentary System</a:t>
            </a:r>
            <a:endParaRPr lang="en-US" dirty="0"/>
          </a:p>
        </p:txBody>
      </p:sp>
      <p:sp>
        <p:nvSpPr>
          <p:cNvPr id="3" name="Content Placeholder 2"/>
          <p:cNvSpPr>
            <a:spLocks noGrp="1"/>
          </p:cNvSpPr>
          <p:nvPr>
            <p:ph idx="1"/>
          </p:nvPr>
        </p:nvSpPr>
        <p:spPr>
          <a:xfrm>
            <a:off x="1981200" y="1600200"/>
            <a:ext cx="8229600" cy="4998563"/>
          </a:xfrm>
        </p:spPr>
        <p:txBody>
          <a:bodyPr>
            <a:normAutofit fontScale="85000" lnSpcReduction="20000"/>
          </a:bodyPr>
          <a:lstStyle/>
          <a:p>
            <a:pPr marL="0" indent="0">
              <a:buNone/>
            </a:pPr>
            <a:r>
              <a:rPr lang="en-US" dirty="0"/>
              <a:t>Integumentary system has following functions that are critical for protecting underlying organs or for maintaining homeostasis:</a:t>
            </a:r>
          </a:p>
          <a:p>
            <a:pPr lvl="0"/>
            <a:r>
              <a:rPr lang="en-US" sz="2600" b="1" dirty="0"/>
              <a:t>Protection</a:t>
            </a:r>
            <a:r>
              <a:rPr lang="en-US" sz="2600" dirty="0"/>
              <a:t> from mechanical trauma, pathogens, and environment:</a:t>
            </a:r>
          </a:p>
          <a:p>
            <a:pPr lvl="1"/>
            <a:r>
              <a:rPr lang="en-US" dirty="0"/>
              <a:t>Stratified squamous, keratinized epithelium provides a continuous </a:t>
            </a:r>
            <a:r>
              <a:rPr lang="en-US" i="1" dirty="0"/>
              <a:t>durable</a:t>
            </a:r>
            <a:r>
              <a:rPr lang="en-US" dirty="0"/>
              <a:t> but </a:t>
            </a:r>
            <a:r>
              <a:rPr lang="en-US" i="1" dirty="0"/>
              <a:t>flexible</a:t>
            </a:r>
            <a:r>
              <a:rPr lang="en-US" dirty="0"/>
              <a:t> surface; protects body from </a:t>
            </a:r>
            <a:r>
              <a:rPr lang="en-US" i="1" dirty="0"/>
              <a:t>mechanical</a:t>
            </a:r>
            <a:r>
              <a:rPr lang="en-US" dirty="0"/>
              <a:t> </a:t>
            </a:r>
            <a:r>
              <a:rPr lang="en-US" i="1" dirty="0"/>
              <a:t>trauma</a:t>
            </a:r>
            <a:r>
              <a:rPr lang="en-US" dirty="0"/>
              <a:t> like stretching, pressure, or abrasions</a:t>
            </a:r>
          </a:p>
          <a:p>
            <a:pPr lvl="1"/>
            <a:r>
              <a:rPr lang="en-US" dirty="0"/>
              <a:t>Provides a </a:t>
            </a:r>
            <a:r>
              <a:rPr lang="en-US" i="1" dirty="0"/>
              <a:t>continuous</a:t>
            </a:r>
            <a:r>
              <a:rPr lang="en-US" dirty="0"/>
              <a:t> </a:t>
            </a:r>
            <a:r>
              <a:rPr lang="en-US" i="1" dirty="0"/>
              <a:t>barrier</a:t>
            </a:r>
            <a:r>
              <a:rPr lang="en-US" dirty="0"/>
              <a:t> to invasion by microorganisms or pathogens that can cause disease</a:t>
            </a:r>
          </a:p>
          <a:p>
            <a:pPr lvl="1"/>
            <a:r>
              <a:rPr lang="en-US" dirty="0"/>
              <a:t>Contains cells of immune system that </a:t>
            </a:r>
            <a:r>
              <a:rPr lang="en-US" i="1" dirty="0"/>
              <a:t>destroy</a:t>
            </a:r>
            <a:r>
              <a:rPr lang="en-US" dirty="0"/>
              <a:t> </a:t>
            </a:r>
            <a:r>
              <a:rPr lang="en-US" i="1" dirty="0"/>
              <a:t>pathogens</a:t>
            </a:r>
            <a:r>
              <a:rPr lang="en-US" dirty="0"/>
              <a:t> before they invade deeper tissues</a:t>
            </a:r>
          </a:p>
          <a:p>
            <a:pPr lvl="1"/>
            <a:r>
              <a:rPr lang="en-US" dirty="0"/>
              <a:t>Skin absorbs UV radiation from the sun before it can damage the underlying tissues.</a:t>
            </a:r>
          </a:p>
          <a:p>
            <a:pPr lvl="1"/>
            <a:r>
              <a:rPr lang="en-US" b="1" dirty="0"/>
              <a:t>Glands</a:t>
            </a:r>
            <a:r>
              <a:rPr lang="en-US" dirty="0"/>
              <a:t> secrete </a:t>
            </a:r>
            <a:r>
              <a:rPr lang="en-US" i="1" dirty="0"/>
              <a:t>antimicrobial</a:t>
            </a:r>
            <a:r>
              <a:rPr lang="en-US" dirty="0"/>
              <a:t> </a:t>
            </a:r>
            <a:r>
              <a:rPr lang="en-US" i="1" dirty="0"/>
              <a:t>substances</a:t>
            </a:r>
            <a:r>
              <a:rPr lang="en-US" dirty="0"/>
              <a:t>; sebaceous gland secretions give surface of skin slightly acidic pH (</a:t>
            </a:r>
            <a:r>
              <a:rPr lang="en-US" b="1" dirty="0"/>
              <a:t>acid</a:t>
            </a:r>
            <a:r>
              <a:rPr lang="en-US" dirty="0"/>
              <a:t> </a:t>
            </a:r>
            <a:r>
              <a:rPr lang="en-US" b="1" dirty="0"/>
              <a:t>mantle</a:t>
            </a:r>
            <a:r>
              <a:rPr lang="en-US" dirty="0"/>
              <a:t>); deters growth of many pathogens</a:t>
            </a:r>
          </a:p>
          <a:p>
            <a:pPr lvl="1"/>
            <a:r>
              <a:rPr lang="en-US" dirty="0"/>
              <a:t>Skin secretes </a:t>
            </a:r>
            <a:r>
              <a:rPr lang="en-US" i="1" dirty="0"/>
              <a:t>lipid-based</a:t>
            </a:r>
            <a:r>
              <a:rPr lang="en-US" dirty="0"/>
              <a:t> </a:t>
            </a:r>
            <a:r>
              <a:rPr lang="en-US" i="1" dirty="0"/>
              <a:t>chemicals that have nonpolar covalent bonds</a:t>
            </a:r>
            <a:r>
              <a:rPr lang="en-US" dirty="0"/>
              <a:t>; repel molecules with polar covalent bonds (like water and salts); critical for maintaining </a:t>
            </a:r>
            <a:r>
              <a:rPr lang="en-US" i="1" dirty="0"/>
              <a:t>water</a:t>
            </a:r>
            <a:r>
              <a:rPr lang="en-US" dirty="0"/>
              <a:t> </a:t>
            </a:r>
            <a:r>
              <a:rPr lang="en-US" i="1" dirty="0"/>
              <a:t>and</a:t>
            </a:r>
            <a:r>
              <a:rPr lang="en-US" dirty="0"/>
              <a:t> </a:t>
            </a:r>
            <a:r>
              <a:rPr lang="en-US" i="1" dirty="0"/>
              <a:t>electrolyte</a:t>
            </a:r>
            <a:r>
              <a:rPr lang="en-US" dirty="0"/>
              <a:t> </a:t>
            </a:r>
            <a:r>
              <a:rPr lang="en-US" i="1" dirty="0"/>
              <a:t>homeostasis</a:t>
            </a:r>
          </a:p>
          <a:p>
            <a:pPr lvl="1"/>
            <a:r>
              <a:rPr lang="en-US" dirty="0"/>
              <a:t>Skin plays a critical role in </a:t>
            </a:r>
            <a:r>
              <a:rPr lang="en-US" b="1" dirty="0"/>
              <a:t>vitamin</a:t>
            </a:r>
            <a:r>
              <a:rPr lang="en-US" dirty="0"/>
              <a:t> </a:t>
            </a:r>
            <a:r>
              <a:rPr lang="en-US" b="1" dirty="0"/>
              <a:t>D</a:t>
            </a:r>
            <a:r>
              <a:rPr lang="en-US" dirty="0"/>
              <a:t> </a:t>
            </a:r>
            <a:r>
              <a:rPr lang="en-US" b="1" dirty="0"/>
              <a:t>synthesis</a:t>
            </a:r>
            <a:endParaRPr lang="en-US" dirty="0"/>
          </a:p>
          <a:p>
            <a:pPr lvl="1"/>
            <a:endParaRPr lang="en-US" dirty="0"/>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6407049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Epidermis</a:t>
            </a:r>
            <a:endParaRPr lang="en-US" dirty="0"/>
          </a:p>
        </p:txBody>
      </p:sp>
      <p:sp>
        <p:nvSpPr>
          <p:cNvPr id="3" name="Content Placeholder 2"/>
          <p:cNvSpPr>
            <a:spLocks noGrp="1"/>
          </p:cNvSpPr>
          <p:nvPr>
            <p:ph idx="1"/>
          </p:nvPr>
        </p:nvSpPr>
        <p:spPr>
          <a:xfrm>
            <a:off x="1981200" y="1600200"/>
            <a:ext cx="8229600" cy="4998563"/>
          </a:xfrm>
        </p:spPr>
        <p:txBody>
          <a:bodyPr>
            <a:normAutofit/>
          </a:bodyPr>
          <a:lstStyle/>
          <a:p>
            <a:pPr lvl="0"/>
            <a:r>
              <a:rPr lang="en-US" b="1" dirty="0"/>
              <a:t>Epidermis</a:t>
            </a:r>
            <a:r>
              <a:rPr lang="en-US" dirty="0"/>
              <a:t> – most superficial layer; composed of several cell types; most numerous are </a:t>
            </a:r>
            <a:r>
              <a:rPr lang="en-US" b="1" dirty="0"/>
              <a:t>keratinocytes</a:t>
            </a:r>
          </a:p>
          <a:p>
            <a:pPr lvl="0"/>
            <a:r>
              <a:rPr lang="en-US" dirty="0"/>
              <a:t>Make up about 95% of epidermis; have two structural features that make epidermis </a:t>
            </a:r>
            <a:r>
              <a:rPr lang="en-US" i="1" dirty="0"/>
              <a:t>stronger</a:t>
            </a:r>
            <a:r>
              <a:rPr lang="en-US" dirty="0"/>
              <a:t> and </a:t>
            </a:r>
            <a:r>
              <a:rPr lang="en-US" u="sng" dirty="0"/>
              <a:t>less</a:t>
            </a:r>
            <a:r>
              <a:rPr lang="en-US" dirty="0"/>
              <a:t> susceptible to </a:t>
            </a:r>
            <a:r>
              <a:rPr lang="en-US" i="1" dirty="0"/>
              <a:t>mechanical</a:t>
            </a:r>
            <a:r>
              <a:rPr lang="en-US" dirty="0"/>
              <a:t> </a:t>
            </a:r>
            <a:r>
              <a:rPr lang="en-US" i="1" dirty="0"/>
              <a:t>trauma</a:t>
            </a:r>
            <a:r>
              <a:rPr lang="en-US" dirty="0"/>
              <a:t>:</a:t>
            </a:r>
          </a:p>
          <a:p>
            <a:pPr lvl="1"/>
            <a:r>
              <a:rPr lang="en-US" dirty="0"/>
              <a:t>Manufacture </a:t>
            </a:r>
            <a:r>
              <a:rPr lang="en-US" b="1" dirty="0"/>
              <a:t>keratin</a:t>
            </a:r>
            <a:r>
              <a:rPr lang="en-US" dirty="0"/>
              <a:t> – </a:t>
            </a:r>
            <a:r>
              <a:rPr lang="en-US" i="1" dirty="0"/>
              <a:t>tough</a:t>
            </a:r>
            <a:r>
              <a:rPr lang="en-US" dirty="0"/>
              <a:t> </a:t>
            </a:r>
            <a:r>
              <a:rPr lang="en-US" i="1" dirty="0"/>
              <a:t>fibrous</a:t>
            </a:r>
            <a:r>
              <a:rPr lang="en-US" dirty="0"/>
              <a:t> </a:t>
            </a:r>
            <a:r>
              <a:rPr lang="en-US" i="1" dirty="0"/>
              <a:t>protein</a:t>
            </a:r>
            <a:r>
              <a:rPr lang="en-US" dirty="0"/>
              <a:t> that makes epidermis more resistant to mechanical trauma; demonstrates </a:t>
            </a:r>
            <a:r>
              <a:rPr lang="en-US" b="1" dirty="0"/>
              <a:t>Structure-Function Core Principle</a:t>
            </a:r>
          </a:p>
          <a:p>
            <a:pPr lvl="1"/>
            <a:r>
              <a:rPr lang="en-US" dirty="0"/>
              <a:t>Linked by numerous </a:t>
            </a:r>
            <a:r>
              <a:rPr lang="en-US" b="1" dirty="0"/>
              <a:t>desmosomes</a:t>
            </a:r>
            <a:r>
              <a:rPr lang="en-US" dirty="0"/>
              <a:t>; makes epidermis stronger</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Epidermis</a:t>
            </a:r>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814" y="1280858"/>
            <a:ext cx="7614373" cy="4936851"/>
          </a:xfrm>
          <a:prstGeom prst="rect">
            <a:avLst/>
          </a:prstGeom>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Study Boost: Remembering the Strata of the Epidermis </a:t>
            </a:r>
            <a:endParaRPr lang="en-US" dirty="0"/>
          </a:p>
        </p:txBody>
      </p:sp>
      <p:sp>
        <p:nvSpPr>
          <p:cNvPr id="3" name="Content Placeholder 2"/>
          <p:cNvSpPr>
            <a:spLocks noGrp="1"/>
          </p:cNvSpPr>
          <p:nvPr>
            <p:ph idx="1"/>
          </p:nvPr>
        </p:nvSpPr>
        <p:spPr>
          <a:xfrm>
            <a:off x="1981200" y="1600200"/>
            <a:ext cx="5112596" cy="4868780"/>
          </a:xfrm>
        </p:spPr>
        <p:txBody>
          <a:bodyPr/>
          <a:lstStyle/>
          <a:p>
            <a:pPr marL="0" indent="0">
              <a:buNone/>
            </a:pPr>
            <a:r>
              <a:rPr lang="en-US" dirty="0"/>
              <a:t>Here is a simple trick to remember </a:t>
            </a:r>
            <a:r>
              <a:rPr lang="en-US" b="1" dirty="0"/>
              <a:t>strata</a:t>
            </a:r>
            <a:r>
              <a:rPr lang="en-US" dirty="0"/>
              <a:t> </a:t>
            </a:r>
            <a:r>
              <a:rPr lang="en-US" b="1" dirty="0"/>
              <a:t>of</a:t>
            </a:r>
            <a:r>
              <a:rPr lang="en-US" dirty="0"/>
              <a:t> </a:t>
            </a:r>
            <a:r>
              <a:rPr lang="en-US" b="1" dirty="0"/>
              <a:t>epidermis</a:t>
            </a:r>
            <a:r>
              <a:rPr lang="en-US" dirty="0"/>
              <a:t>: </a:t>
            </a:r>
          </a:p>
          <a:p>
            <a:r>
              <a:rPr lang="en-US" b="1" dirty="0"/>
              <a:t>“Brilliant Studying Gives Loads of Confidence”</a:t>
            </a:r>
            <a:r>
              <a:rPr lang="en-US" dirty="0"/>
              <a:t> </a:t>
            </a:r>
          </a:p>
          <a:p>
            <a:r>
              <a:rPr lang="en-US" dirty="0"/>
              <a:t>If you get confused as to which stratum is superficial and which is deep, think of the “B” in “</a:t>
            </a:r>
            <a:r>
              <a:rPr lang="en-US" dirty="0" err="1"/>
              <a:t>basale</a:t>
            </a:r>
            <a:r>
              <a:rPr lang="en-US" dirty="0"/>
              <a:t>” as standing for “bottom”; it is </a:t>
            </a:r>
            <a:r>
              <a:rPr lang="en-US" u="sng" dirty="0"/>
              <a:t>bottom</a:t>
            </a:r>
            <a:r>
              <a:rPr lang="en-US" dirty="0"/>
              <a:t> layer</a:t>
            </a:r>
          </a:p>
        </p:txBody>
      </p:sp>
      <p:sp>
        <p:nvSpPr>
          <p:cNvPr id="4" name="Footer Placeholder 3"/>
          <p:cNvSpPr>
            <a:spLocks noGrp="1"/>
          </p:cNvSpPr>
          <p:nvPr>
            <p:ph type="ftr" sz="quarter" idx="11"/>
          </p:nvPr>
        </p:nvSpPr>
        <p:spPr/>
        <p:txBody>
          <a:bodyPr/>
          <a:lstStyle/>
          <a:p>
            <a:r>
              <a:rPr lang="en-US"/>
              <a:t>© 2016 Pearson Education, Inc.</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93797" y="1699432"/>
            <a:ext cx="3495073" cy="4828578"/>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274638"/>
            <a:ext cx="8877300" cy="1143000"/>
          </a:xfrm>
        </p:spPr>
        <p:txBody>
          <a:bodyPr>
            <a:normAutofit fontScale="90000"/>
          </a:bodyPr>
          <a:lstStyle/>
          <a:p>
            <a:r>
              <a:rPr lang="en-US" dirty="0"/>
              <a:t>Concept Boost: Understanding Epidermal Growth </a:t>
            </a:r>
          </a:p>
        </p:txBody>
      </p:sp>
      <p:sp>
        <p:nvSpPr>
          <p:cNvPr id="3" name="Content Placeholder 2"/>
          <p:cNvSpPr>
            <a:spLocks noGrp="1"/>
          </p:cNvSpPr>
          <p:nvPr>
            <p:ph idx="1"/>
          </p:nvPr>
        </p:nvSpPr>
        <p:spPr>
          <a:xfrm>
            <a:off x="1981200" y="1600200"/>
            <a:ext cx="8229600" cy="4998563"/>
          </a:xfrm>
        </p:spPr>
        <p:txBody>
          <a:bodyPr>
            <a:normAutofit/>
          </a:bodyPr>
          <a:lstStyle/>
          <a:p>
            <a:r>
              <a:rPr lang="en-US" dirty="0"/>
              <a:t>Suppose for simplicity’s sake that skin has </a:t>
            </a:r>
            <a:r>
              <a:rPr lang="en-US" i="1" dirty="0"/>
              <a:t>one row of cells in each epidermal stratum</a:t>
            </a:r>
            <a:r>
              <a:rPr lang="en-US" dirty="0"/>
              <a:t>, as shown:</a:t>
            </a:r>
          </a:p>
          <a:p>
            <a:pPr lvl="1"/>
            <a:r>
              <a:rPr lang="en-US" b="1" dirty="0"/>
              <a:t>Cell A</a:t>
            </a:r>
            <a:r>
              <a:rPr lang="en-US" dirty="0"/>
              <a:t> undergoes mitosis, and one of its two daughter cells (</a:t>
            </a:r>
            <a:r>
              <a:rPr lang="en-US" b="1" dirty="0"/>
              <a:t>cell B</a:t>
            </a:r>
            <a:r>
              <a:rPr lang="en-US" dirty="0"/>
              <a:t> in diagram) is now in stratum </a:t>
            </a:r>
            <a:r>
              <a:rPr lang="en-US" dirty="0" err="1"/>
              <a:t>spinosum</a:t>
            </a:r>
            <a:endParaRPr lang="en-US" dirty="0"/>
          </a:p>
          <a:p>
            <a:pPr lvl="1"/>
            <a:r>
              <a:rPr lang="en-US" dirty="0"/>
              <a:t>Other daughter cell of </a:t>
            </a:r>
            <a:r>
              <a:rPr lang="en-US" b="1" dirty="0"/>
              <a:t>cell A</a:t>
            </a:r>
            <a:r>
              <a:rPr lang="en-US" dirty="0"/>
              <a:t> divides again, producing two more daughter cells, one of which pushes </a:t>
            </a:r>
            <a:r>
              <a:rPr lang="en-US" b="1" dirty="0"/>
              <a:t>cell B</a:t>
            </a:r>
            <a:r>
              <a:rPr lang="en-US" dirty="0"/>
              <a:t> into stratum </a:t>
            </a:r>
            <a:r>
              <a:rPr lang="en-US" dirty="0" err="1"/>
              <a:t>granulosum</a:t>
            </a:r>
            <a:endParaRPr lang="en-US" dirty="0"/>
          </a:p>
        </p:txBody>
      </p:sp>
      <p:sp>
        <p:nvSpPr>
          <p:cNvPr id="5" name="Footer Placeholder 4"/>
          <p:cNvSpPr>
            <a:spLocks noGrp="1"/>
          </p:cNvSpPr>
          <p:nvPr>
            <p:ph type="ftr" sz="quarter" idx="11"/>
          </p:nvPr>
        </p:nvSpPr>
        <p:spPr/>
        <p:txBody>
          <a:bodyPr/>
          <a:lstStyle/>
          <a:p>
            <a:r>
              <a:rPr lang="en-US"/>
              <a:t>© 2016 Pearson Education, Inc.</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477" y="4618568"/>
            <a:ext cx="4011637" cy="1972733"/>
          </a:xfrm>
          <a:prstGeom prst="rect">
            <a:avLst/>
          </a:prstGeom>
        </p:spPr>
      </p:pic>
    </p:spTree>
    <p:extLst>
      <p:ext uri="{BB962C8B-B14F-4D97-AF65-F5344CB8AC3E}">
        <p14:creationId xmlns:p14="http://schemas.microsoft.com/office/powerpoint/2010/main" val="7682222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7350" y="274638"/>
            <a:ext cx="8877300" cy="1143000"/>
          </a:xfrm>
        </p:spPr>
        <p:txBody>
          <a:bodyPr>
            <a:normAutofit fontScale="90000"/>
          </a:bodyPr>
          <a:lstStyle/>
          <a:p>
            <a:r>
              <a:rPr lang="en-US" dirty="0"/>
              <a:t>Concept Boost: Understanding Epidermal Growth </a:t>
            </a:r>
          </a:p>
        </p:txBody>
      </p:sp>
      <p:sp>
        <p:nvSpPr>
          <p:cNvPr id="3" name="Content Placeholder 2"/>
          <p:cNvSpPr>
            <a:spLocks noGrp="1"/>
          </p:cNvSpPr>
          <p:nvPr>
            <p:ph idx="1"/>
          </p:nvPr>
        </p:nvSpPr>
        <p:spPr>
          <a:xfrm>
            <a:off x="1981200" y="1600200"/>
            <a:ext cx="8345424" cy="4998563"/>
          </a:xfrm>
        </p:spPr>
        <p:txBody>
          <a:bodyPr>
            <a:normAutofit/>
          </a:bodyPr>
          <a:lstStyle/>
          <a:p>
            <a:pPr lvl="1"/>
            <a:r>
              <a:rPr lang="en-US" b="1" dirty="0"/>
              <a:t>Cell B</a:t>
            </a:r>
            <a:r>
              <a:rPr lang="en-US" dirty="0"/>
              <a:t> is now quite far from blood supply; becomes </a:t>
            </a:r>
            <a:r>
              <a:rPr lang="en-US" i="1" dirty="0"/>
              <a:t>coated with lipid-based substance</a:t>
            </a:r>
            <a:r>
              <a:rPr lang="en-US" dirty="0"/>
              <a:t>; causes it to die</a:t>
            </a:r>
          </a:p>
          <a:p>
            <a:pPr lvl="1"/>
            <a:r>
              <a:rPr lang="en-US" dirty="0"/>
              <a:t>Stem cells continue to divide, pushing </a:t>
            </a:r>
            <a:r>
              <a:rPr lang="en-US" b="1" dirty="0"/>
              <a:t>cell B</a:t>
            </a:r>
            <a:r>
              <a:rPr lang="en-US" dirty="0"/>
              <a:t> </a:t>
            </a:r>
            <a:r>
              <a:rPr lang="en-US" i="1" dirty="0"/>
              <a:t>even farther away</a:t>
            </a:r>
            <a:r>
              <a:rPr lang="en-US" dirty="0"/>
              <a:t> from blood supply, into stratum </a:t>
            </a:r>
            <a:r>
              <a:rPr lang="en-US" dirty="0" err="1"/>
              <a:t>lucidum</a:t>
            </a:r>
            <a:r>
              <a:rPr lang="en-US" dirty="0"/>
              <a:t> and then into stratum </a:t>
            </a:r>
            <a:r>
              <a:rPr lang="en-US" dirty="0" err="1"/>
              <a:t>corneum</a:t>
            </a:r>
            <a:endParaRPr lang="en-US" dirty="0"/>
          </a:p>
          <a:p>
            <a:pPr lvl="1"/>
            <a:r>
              <a:rPr lang="en-US" b="1" dirty="0"/>
              <a:t>Cell B</a:t>
            </a:r>
            <a:r>
              <a:rPr lang="en-US" dirty="0"/>
              <a:t> is now a dead cell </a:t>
            </a:r>
            <a:br>
              <a:rPr lang="en-US" dirty="0"/>
            </a:br>
            <a:r>
              <a:rPr lang="en-US" dirty="0"/>
              <a:t>filled with keratin; will </a:t>
            </a:r>
            <a:br>
              <a:rPr lang="en-US" dirty="0"/>
            </a:br>
            <a:r>
              <a:rPr lang="en-US" dirty="0"/>
              <a:t>eventually be </a:t>
            </a:r>
            <a:r>
              <a:rPr lang="en-US" i="1" dirty="0"/>
              <a:t>sloughed off </a:t>
            </a:r>
            <a:br>
              <a:rPr lang="en-US" i="1" dirty="0"/>
            </a:br>
            <a:r>
              <a:rPr lang="en-US" i="1" dirty="0"/>
              <a:t>skin surface</a:t>
            </a:r>
          </a:p>
        </p:txBody>
      </p:sp>
      <p:sp>
        <p:nvSpPr>
          <p:cNvPr id="5" name="Footer Placeholder 4"/>
          <p:cNvSpPr>
            <a:spLocks noGrp="1"/>
          </p:cNvSpPr>
          <p:nvPr>
            <p:ph type="ftr" sz="quarter" idx="11"/>
          </p:nvPr>
        </p:nvSpPr>
        <p:spPr/>
        <p:txBody>
          <a:bodyPr/>
          <a:lstStyle/>
          <a:p>
            <a:r>
              <a:rPr lang="en-US"/>
              <a:t>© 2016 Pearson Education, Inc.</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1477" y="4618568"/>
            <a:ext cx="4011637" cy="1972733"/>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Other Cells of the Epidermis</a:t>
            </a:r>
            <a:endParaRPr lang="en-US" dirty="0"/>
          </a:p>
        </p:txBody>
      </p:sp>
      <p:sp>
        <p:nvSpPr>
          <p:cNvPr id="3" name="Content Placeholder 2"/>
          <p:cNvSpPr>
            <a:spLocks noGrp="1"/>
          </p:cNvSpPr>
          <p:nvPr>
            <p:ph idx="1"/>
          </p:nvPr>
        </p:nvSpPr>
        <p:spPr>
          <a:xfrm>
            <a:off x="1981200" y="1600200"/>
            <a:ext cx="8229600" cy="4998563"/>
          </a:xfrm>
        </p:spPr>
        <p:txBody>
          <a:bodyPr>
            <a:normAutofit/>
          </a:bodyPr>
          <a:lstStyle/>
          <a:p>
            <a:pPr lvl="0"/>
            <a:r>
              <a:rPr lang="en-US" sz="2400" b="1" dirty="0"/>
              <a:t>Dendritic</a:t>
            </a:r>
            <a:r>
              <a:rPr lang="en-US" sz="2400" dirty="0"/>
              <a:t> (</a:t>
            </a:r>
            <a:r>
              <a:rPr lang="en-US" sz="2400" b="1" dirty="0"/>
              <a:t>Langerhans</a:t>
            </a:r>
            <a:r>
              <a:rPr lang="en-US" sz="2400" dirty="0"/>
              <a:t>) </a:t>
            </a:r>
            <a:r>
              <a:rPr lang="en-US" sz="2400" b="1" dirty="0"/>
              <a:t>cells</a:t>
            </a:r>
            <a:r>
              <a:rPr lang="en-US" sz="2400" dirty="0"/>
              <a:t> – located in stratum </a:t>
            </a:r>
            <a:r>
              <a:rPr lang="en-US" sz="2400" dirty="0" err="1"/>
              <a:t>spinosum</a:t>
            </a:r>
            <a:r>
              <a:rPr lang="en-US" sz="2400" dirty="0"/>
              <a:t>; </a:t>
            </a:r>
            <a:r>
              <a:rPr lang="en-US" sz="2400" i="1" dirty="0"/>
              <a:t>phagocytes</a:t>
            </a:r>
            <a:r>
              <a:rPr lang="en-US" sz="2400" dirty="0"/>
              <a:t> of immune system; protect skin and deeper tissues from pathogens</a:t>
            </a:r>
          </a:p>
          <a:p>
            <a:pPr lvl="0"/>
            <a:r>
              <a:rPr lang="en-US" sz="2400" b="1" dirty="0"/>
              <a:t>Merkel</a:t>
            </a:r>
            <a:r>
              <a:rPr lang="en-US" sz="2400" dirty="0"/>
              <a:t> </a:t>
            </a:r>
            <a:r>
              <a:rPr lang="en-US" sz="2400" b="1" dirty="0"/>
              <a:t>cells</a:t>
            </a:r>
            <a:r>
              <a:rPr lang="en-US" sz="2400" dirty="0"/>
              <a:t> – oval cells scattered throughout stratum </a:t>
            </a:r>
            <a:r>
              <a:rPr lang="en-US" sz="2400" dirty="0" err="1"/>
              <a:t>basale</a:t>
            </a:r>
            <a:r>
              <a:rPr lang="en-US" sz="2400" dirty="0"/>
              <a:t>; </a:t>
            </a:r>
            <a:r>
              <a:rPr lang="en-US" sz="2400" i="1" dirty="0"/>
              <a:t>sensory</a:t>
            </a:r>
            <a:r>
              <a:rPr lang="en-US" sz="2400" dirty="0"/>
              <a:t> </a:t>
            </a:r>
            <a:r>
              <a:rPr lang="en-US" sz="2400" i="1" dirty="0"/>
              <a:t>receptors</a:t>
            </a:r>
            <a:r>
              <a:rPr lang="en-US" sz="2400" dirty="0"/>
              <a:t> associated with small neurons in dermis:</a:t>
            </a:r>
          </a:p>
          <a:p>
            <a:pPr lvl="1"/>
            <a:r>
              <a:rPr lang="en-US" sz="2200" dirty="0"/>
              <a:t>Detect </a:t>
            </a:r>
            <a:r>
              <a:rPr lang="en-US" sz="2200" i="1" dirty="0"/>
              <a:t>light</a:t>
            </a:r>
            <a:r>
              <a:rPr lang="en-US" sz="2200" dirty="0"/>
              <a:t> </a:t>
            </a:r>
            <a:r>
              <a:rPr lang="en-US" sz="2200" i="1" dirty="0"/>
              <a:t>touch</a:t>
            </a:r>
            <a:r>
              <a:rPr lang="en-US" sz="2200" dirty="0"/>
              <a:t> and discriminate </a:t>
            </a:r>
            <a:r>
              <a:rPr lang="en-US" sz="2200" i="1" dirty="0"/>
              <a:t>shapes</a:t>
            </a:r>
            <a:r>
              <a:rPr lang="en-US" sz="2200" dirty="0"/>
              <a:t> and </a:t>
            </a:r>
            <a:r>
              <a:rPr lang="en-US" sz="2200" i="1" dirty="0"/>
              <a:t>textures</a:t>
            </a:r>
          </a:p>
          <a:p>
            <a:pPr lvl="1"/>
            <a:r>
              <a:rPr lang="en-US" sz="2200" dirty="0"/>
              <a:t>Especially numerous in regions that are </a:t>
            </a:r>
            <a:r>
              <a:rPr lang="en-US" sz="2200" i="1" dirty="0"/>
              <a:t>specialized</a:t>
            </a:r>
            <a:r>
              <a:rPr lang="en-US" sz="2200" dirty="0"/>
              <a:t> </a:t>
            </a:r>
            <a:r>
              <a:rPr lang="en-US" sz="2200" i="1" dirty="0"/>
              <a:t>for</a:t>
            </a:r>
            <a:r>
              <a:rPr lang="en-US" sz="2200" dirty="0"/>
              <a:t> </a:t>
            </a:r>
            <a:r>
              <a:rPr lang="en-US" sz="2200" i="1" dirty="0"/>
              <a:t>touch</a:t>
            </a:r>
            <a:r>
              <a:rPr lang="en-US" sz="2200" dirty="0"/>
              <a:t>; fingertips, lips, and at base of hairs</a:t>
            </a:r>
          </a:p>
          <a:p>
            <a:pPr lvl="0"/>
            <a:r>
              <a:rPr lang="en-US" sz="2400" b="1" dirty="0"/>
              <a:t>Melanocytes</a:t>
            </a:r>
            <a:r>
              <a:rPr lang="en-US" sz="2400" dirty="0"/>
              <a:t> – located in stratum </a:t>
            </a:r>
            <a:r>
              <a:rPr lang="en-US" sz="2400" dirty="0" err="1"/>
              <a:t>basale</a:t>
            </a:r>
            <a:r>
              <a:rPr lang="en-US" sz="2400" dirty="0"/>
              <a:t>; </a:t>
            </a:r>
            <a:r>
              <a:rPr lang="en-US" sz="2400" i="1" dirty="0"/>
              <a:t>produce protein</a:t>
            </a:r>
            <a:r>
              <a:rPr lang="en-US" sz="2400" dirty="0"/>
              <a:t> </a:t>
            </a:r>
            <a:r>
              <a:rPr lang="en-US" sz="2400" b="1" dirty="0"/>
              <a:t>melanin</a:t>
            </a:r>
            <a:r>
              <a:rPr lang="en-US" sz="2400" dirty="0"/>
              <a:t>; skin pigment ranging from orange-red to brown-black</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Thick and Think Skin</a:t>
            </a:r>
            <a:endParaRPr lang="en-US" dirty="0"/>
          </a:p>
        </p:txBody>
      </p:sp>
      <p:sp>
        <p:nvSpPr>
          <p:cNvPr id="3" name="Content Placeholder 2"/>
          <p:cNvSpPr>
            <a:spLocks noGrp="1"/>
          </p:cNvSpPr>
          <p:nvPr>
            <p:ph idx="1"/>
          </p:nvPr>
        </p:nvSpPr>
        <p:spPr/>
        <p:txBody>
          <a:bodyPr>
            <a:normAutofit/>
          </a:bodyPr>
          <a:lstStyle/>
          <a:p>
            <a:r>
              <a:rPr lang="en-US" dirty="0"/>
              <a:t>As with all structures, form of epidermis in various parts of body differs to match its </a:t>
            </a:r>
            <a:r>
              <a:rPr lang="en-US" i="1" dirty="0"/>
              <a:t>function</a:t>
            </a:r>
            <a:r>
              <a:rPr lang="en-US" dirty="0"/>
              <a:t>, in agreement with </a:t>
            </a:r>
            <a:r>
              <a:rPr lang="en-US" b="1" dirty="0"/>
              <a:t>Structure-Function Core Principle </a:t>
            </a:r>
          </a:p>
          <a:p>
            <a:pPr lvl="0"/>
            <a:r>
              <a:rPr lang="en-US" dirty="0"/>
              <a:t>Certain body locations are subject to great deal of mechanical stress, including palms of hands, palmar surface of fingers, soles of feet and plantar surface of toes; in these locations find </a:t>
            </a:r>
            <a:r>
              <a:rPr lang="en-US" b="1" dirty="0"/>
              <a:t>thick skin</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The Dermis</a:t>
            </a:r>
            <a:endParaRPr lang="en-US" dirty="0"/>
          </a:p>
        </p:txBody>
      </p:sp>
      <p:sp>
        <p:nvSpPr>
          <p:cNvPr id="3" name="Content Placeholder 2"/>
          <p:cNvSpPr>
            <a:spLocks noGrp="1"/>
          </p:cNvSpPr>
          <p:nvPr>
            <p:ph idx="1"/>
          </p:nvPr>
        </p:nvSpPr>
        <p:spPr/>
        <p:txBody>
          <a:bodyPr/>
          <a:lstStyle/>
          <a:p>
            <a:pPr marL="0" indent="0">
              <a:buNone/>
            </a:pPr>
            <a:r>
              <a:rPr lang="en-US" b="1" dirty="0"/>
              <a:t>Dermis</a:t>
            </a:r>
            <a:r>
              <a:rPr lang="en-US" dirty="0"/>
              <a:t> – highly vascular layer </a:t>
            </a:r>
            <a:r>
              <a:rPr lang="en-US" i="1" dirty="0"/>
              <a:t>deep</a:t>
            </a:r>
            <a:r>
              <a:rPr lang="en-US" dirty="0"/>
              <a:t> to epidermis</a:t>
            </a:r>
          </a:p>
          <a:p>
            <a:pPr lvl="0"/>
            <a:r>
              <a:rPr lang="en-US" dirty="0"/>
              <a:t>Functions:</a:t>
            </a:r>
          </a:p>
          <a:p>
            <a:pPr lvl="1"/>
            <a:r>
              <a:rPr lang="en-US" dirty="0"/>
              <a:t>Provides </a:t>
            </a:r>
            <a:r>
              <a:rPr lang="en-US" i="1" dirty="0"/>
              <a:t>blood</a:t>
            </a:r>
            <a:r>
              <a:rPr lang="en-US" dirty="0"/>
              <a:t> </a:t>
            </a:r>
            <a:r>
              <a:rPr lang="en-US" i="1" dirty="0"/>
              <a:t>supply</a:t>
            </a:r>
            <a:r>
              <a:rPr lang="en-US" dirty="0"/>
              <a:t> for epidermis</a:t>
            </a:r>
          </a:p>
          <a:p>
            <a:pPr lvl="1"/>
            <a:r>
              <a:rPr lang="en-US" dirty="0"/>
              <a:t>Contains </a:t>
            </a:r>
            <a:r>
              <a:rPr lang="en-US" i="1" dirty="0"/>
              <a:t>sensory</a:t>
            </a:r>
            <a:r>
              <a:rPr lang="en-US" dirty="0"/>
              <a:t> </a:t>
            </a:r>
            <a:r>
              <a:rPr lang="en-US" i="1" dirty="0"/>
              <a:t>receptors</a:t>
            </a:r>
          </a:p>
          <a:p>
            <a:pPr lvl="1"/>
            <a:r>
              <a:rPr lang="en-US" i="1" dirty="0"/>
              <a:t>Anchors</a:t>
            </a:r>
            <a:r>
              <a:rPr lang="en-US" dirty="0"/>
              <a:t> epidermis in place</a:t>
            </a:r>
          </a:p>
          <a:p>
            <a:r>
              <a:rPr lang="en-US" dirty="0"/>
              <a:t>Composed of </a:t>
            </a:r>
            <a:r>
              <a:rPr lang="en-US" i="1" dirty="0"/>
              <a:t>two</a:t>
            </a:r>
            <a:r>
              <a:rPr lang="en-US" dirty="0"/>
              <a:t> </a:t>
            </a:r>
            <a:r>
              <a:rPr lang="en-US" i="1" dirty="0"/>
              <a:t>distinct</a:t>
            </a:r>
            <a:r>
              <a:rPr lang="en-US" dirty="0"/>
              <a:t> </a:t>
            </a:r>
            <a:r>
              <a:rPr lang="en-US" i="1" dirty="0"/>
              <a:t>layers</a:t>
            </a:r>
            <a:r>
              <a:rPr lang="en-US" dirty="0"/>
              <a:t> made up of </a:t>
            </a:r>
            <a:r>
              <a:rPr lang="en-US" i="1" dirty="0"/>
              <a:t>two</a:t>
            </a:r>
            <a:r>
              <a:rPr lang="en-US" dirty="0"/>
              <a:t> </a:t>
            </a:r>
            <a:r>
              <a:rPr lang="en-US" i="1" dirty="0"/>
              <a:t>types</a:t>
            </a:r>
            <a:r>
              <a:rPr lang="en-US" dirty="0"/>
              <a:t> of connective tissue</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2035" y="80420"/>
            <a:ext cx="9866243" cy="387798"/>
          </a:xfrm>
        </p:spPr>
        <p:txBody>
          <a:bodyPr vert="horz" wrap="square" lIns="0" tIns="0" rIns="0" bIns="0" rtlCol="0" anchor="b">
            <a:spAutoFit/>
          </a:bodyPr>
          <a:lstStyle/>
          <a:p>
            <a:pPr indent="-627063"/>
            <a:r>
              <a:rPr lang="en-US" sz="2800" dirty="0"/>
              <a:t>The Big Picture of Skeletal Muscle Contraction and Relaxation</a:t>
            </a:r>
          </a:p>
        </p:txBody>
      </p:sp>
      <p:pic>
        <p:nvPicPr>
          <p:cNvPr id="32770" name="Picture 2" descr="A multi layered cross section of myofibril illustrates the big picture of skeletal muscle contraction. The Axon terminal sits in the synaptic cleft on the surface of the myofibril. The motor end plate containing gated sodium ion channels sits beneath the axon terminal. In step one of skeletal muscle contraction, A C h triggers an end plate potential in the motor end plate. Refer to figure 10 point 13 for more detail.&#10;Step 2 of the muscle contraction is, excitation contraction coupling. Action potential is shown traveling along the sarcolemma and down into the T tubule of the S R, T tubule, S R triad. The resulting action potential triggers calcium ion release from the S R into the cytosol. Refer to figure 10 point 16 for more detail. An enlargement of a thin filament lying within the myofibril shows the third step, preparation for contraction. Calcium ions bind to a glob of troponin on the hair like thread of tropomyosin. This moves the tropomyosin away from the active sites on the bead like actin chain. See figure 10 point 17 for more detail. Step 4 is contraction. A 4 part diagram shows the circular action where Actin and myosin bind and myosin undergoes a power stroke. A T P then detaches actin and myosin, and the cycle repeats, leading to contraction of the muscle fiber. See Figure 10 point 18 for more detail. Finally, in relaxation phase the neuron stops releasing A C h, and the A C h E degrades the A C h in the synaptic cleft. The cytosolic concentration of calcium ions returns to the resting level. As shown in the final part of the figure, calcium ions from the blob of troponin on the tropomyosin thread of a thin filament are released. The tropomyosin thread moves to block the active sites on the actin and the muscle fiber relaxes. See figure 10 point 19 for more deta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9443" y="468219"/>
            <a:ext cx="8779897" cy="638586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sz="quarter" idx="14"/>
          </p:nvPr>
        </p:nvSpPr>
        <p:spPr>
          <a:xfrm flipV="1">
            <a:off x="2232660" y="6583681"/>
            <a:ext cx="8229600" cy="519484"/>
          </a:xfrm>
        </p:spPr>
        <p:txBody>
          <a:bodyPr>
            <a:normAutofit/>
          </a:bodyPr>
          <a:lstStyle/>
          <a:p>
            <a:pPr marL="0" indent="0">
              <a:buNone/>
            </a:pPr>
            <a:endParaRPr lang="en-IN" dirty="0"/>
          </a:p>
        </p:txBody>
      </p:sp>
    </p:spTree>
    <p:extLst>
      <p:ext uri="{BB962C8B-B14F-4D97-AF65-F5344CB8AC3E}">
        <p14:creationId xmlns:p14="http://schemas.microsoft.com/office/powerpoint/2010/main" val="19775248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Dermis</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704" y="1786128"/>
            <a:ext cx="8546592" cy="3285744"/>
          </a:xfrm>
          <a:prstGeom prst="rect">
            <a:avLst/>
          </a:prstGeom>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Skin Markings</a:t>
            </a:r>
            <a:endParaRPr lang="en-US" dirty="0"/>
          </a:p>
        </p:txBody>
      </p:sp>
      <p:sp>
        <p:nvSpPr>
          <p:cNvPr id="3" name="Content Placeholder 2"/>
          <p:cNvSpPr>
            <a:spLocks noGrp="1"/>
          </p:cNvSpPr>
          <p:nvPr>
            <p:ph idx="1"/>
          </p:nvPr>
        </p:nvSpPr>
        <p:spPr/>
        <p:txBody>
          <a:bodyPr>
            <a:normAutofit/>
          </a:bodyPr>
          <a:lstStyle/>
          <a:p>
            <a:pPr marL="0" indent="0">
              <a:buNone/>
            </a:pPr>
            <a:r>
              <a:rPr lang="en-US" b="1" dirty="0"/>
              <a:t>Skin</a:t>
            </a:r>
            <a:r>
              <a:rPr lang="en-US" dirty="0"/>
              <a:t> </a:t>
            </a:r>
            <a:r>
              <a:rPr lang="en-US" b="1" dirty="0"/>
              <a:t>markings</a:t>
            </a:r>
            <a:r>
              <a:rPr lang="en-US" dirty="0"/>
              <a:t> – small </a:t>
            </a:r>
            <a:r>
              <a:rPr lang="en-US" i="1" dirty="0"/>
              <a:t>visible</a:t>
            </a:r>
            <a:r>
              <a:rPr lang="en-US" dirty="0"/>
              <a:t> </a:t>
            </a:r>
            <a:r>
              <a:rPr lang="en-US" i="1" dirty="0"/>
              <a:t>lines</a:t>
            </a:r>
            <a:r>
              <a:rPr lang="en-US" dirty="0"/>
              <a:t> in epidermis created by interaction between dermis and epidermis; some of the most obvious are seen in thick skin of palmar surfaces of hands and fingers and plantar surface of feet and toes, here the dermal papillae are extremely prominent and thick collagen fibers arrange them into </a:t>
            </a:r>
            <a:r>
              <a:rPr lang="en-US" b="1" dirty="0"/>
              <a:t>dermal ridges. </a:t>
            </a:r>
          </a:p>
          <a:p>
            <a:pPr lvl="0"/>
            <a:r>
              <a:rPr lang="en-US" dirty="0"/>
              <a:t>Dermal ridges </a:t>
            </a:r>
            <a:r>
              <a:rPr lang="en-US" i="1" dirty="0"/>
              <a:t>indent</a:t>
            </a:r>
            <a:r>
              <a:rPr lang="en-US" dirty="0"/>
              <a:t> </a:t>
            </a:r>
            <a:r>
              <a:rPr lang="en-US" i="1" dirty="0"/>
              <a:t>overlying</a:t>
            </a:r>
            <a:r>
              <a:rPr lang="en-US" dirty="0"/>
              <a:t> </a:t>
            </a:r>
            <a:r>
              <a:rPr lang="en-US" i="1" dirty="0"/>
              <a:t>epidermis</a:t>
            </a:r>
            <a:r>
              <a:rPr lang="en-US" dirty="0"/>
              <a:t> and produce </a:t>
            </a:r>
            <a:r>
              <a:rPr lang="en-US" b="1" dirty="0"/>
              <a:t>epidermal</a:t>
            </a:r>
            <a:r>
              <a:rPr lang="en-US" dirty="0"/>
              <a:t> </a:t>
            </a:r>
            <a:r>
              <a:rPr lang="en-US" b="1" dirty="0"/>
              <a:t>ridges</a:t>
            </a:r>
            <a:r>
              <a:rPr lang="en-US" dirty="0"/>
              <a:t>; enhance </a:t>
            </a:r>
            <a:r>
              <a:rPr lang="en-US" i="1" dirty="0"/>
              <a:t>gripping</a:t>
            </a:r>
            <a:r>
              <a:rPr lang="en-US" dirty="0"/>
              <a:t> </a:t>
            </a:r>
            <a:r>
              <a:rPr lang="en-US" i="1" dirty="0"/>
              <a:t>ability</a:t>
            </a:r>
            <a:r>
              <a:rPr lang="en-US" dirty="0"/>
              <a:t> of hands and feet:</a:t>
            </a:r>
          </a:p>
          <a:p>
            <a:pPr lvl="1"/>
            <a:r>
              <a:rPr lang="en-US" dirty="0"/>
              <a:t>Epidermal ridges occur in characteristic patterns; </a:t>
            </a:r>
            <a:r>
              <a:rPr lang="en-US" i="1" dirty="0"/>
              <a:t>loops</a:t>
            </a:r>
            <a:r>
              <a:rPr lang="en-US" dirty="0"/>
              <a:t>, </a:t>
            </a:r>
            <a:r>
              <a:rPr lang="en-US" i="1" dirty="0"/>
              <a:t>arches</a:t>
            </a:r>
            <a:r>
              <a:rPr lang="en-US" dirty="0"/>
              <a:t>, and </a:t>
            </a:r>
            <a:r>
              <a:rPr lang="en-US" i="1" dirty="0"/>
              <a:t>whorls</a:t>
            </a:r>
            <a:r>
              <a:rPr lang="en-US" dirty="0"/>
              <a:t>; genetically determined and unique to each person</a:t>
            </a:r>
          </a:p>
          <a:p>
            <a:pPr lvl="1"/>
            <a:r>
              <a:rPr lang="en-US" i="1" dirty="0"/>
              <a:t>Sweat</a:t>
            </a:r>
            <a:r>
              <a:rPr lang="en-US" dirty="0"/>
              <a:t> </a:t>
            </a:r>
            <a:r>
              <a:rPr lang="en-US" i="1" dirty="0"/>
              <a:t>pores</a:t>
            </a:r>
            <a:r>
              <a:rPr lang="en-US" dirty="0"/>
              <a:t> open along these ridges and leave a thin film or </a:t>
            </a:r>
            <a:r>
              <a:rPr lang="en-US" b="1" dirty="0"/>
              <a:t>fingerprint</a:t>
            </a:r>
            <a:r>
              <a:rPr lang="en-US" dirty="0"/>
              <a:t> when we touch most surfaces</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Skin Markings</a:t>
            </a:r>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2704" y="1417638"/>
            <a:ext cx="8546592" cy="4383024"/>
          </a:xfrm>
          <a:prstGeom prst="rect">
            <a:avLst/>
          </a:prstGeom>
        </p:spPr>
      </p:pic>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Skin Markings</a:t>
            </a:r>
            <a:endParaRPr lang="en-US" dirty="0"/>
          </a:p>
        </p:txBody>
      </p:sp>
      <p:sp>
        <p:nvSpPr>
          <p:cNvPr id="3" name="Content Placeholder 2"/>
          <p:cNvSpPr>
            <a:spLocks noGrp="1"/>
          </p:cNvSpPr>
          <p:nvPr>
            <p:ph idx="1"/>
          </p:nvPr>
        </p:nvSpPr>
        <p:spPr/>
        <p:txBody>
          <a:bodyPr>
            <a:normAutofit/>
          </a:bodyPr>
          <a:lstStyle/>
          <a:p>
            <a:pPr marL="0" indent="0">
              <a:buNone/>
            </a:pPr>
            <a:r>
              <a:rPr lang="en-US" b="1" dirty="0"/>
              <a:t>Skin markings</a:t>
            </a:r>
            <a:r>
              <a:rPr lang="en-US" dirty="0"/>
              <a:t> (continued):</a:t>
            </a:r>
          </a:p>
          <a:p>
            <a:pPr lvl="0"/>
            <a:r>
              <a:rPr lang="en-US" sz="2600" dirty="0"/>
              <a:t>Reticular layer is also responsible for certain skin markings, throughout the dermis, gaps between the bundles of collagen indent the epidermis, forming lines called </a:t>
            </a:r>
            <a:r>
              <a:rPr lang="en-US" sz="2600" b="1" dirty="0"/>
              <a:t>tension</a:t>
            </a:r>
            <a:r>
              <a:rPr lang="en-US" sz="2600" dirty="0"/>
              <a:t> or </a:t>
            </a:r>
            <a:r>
              <a:rPr lang="en-US" sz="2600" b="1" dirty="0"/>
              <a:t>cleavage lines:</a:t>
            </a:r>
            <a:endParaRPr lang="en-US" sz="2600" dirty="0"/>
          </a:p>
          <a:p>
            <a:pPr lvl="1"/>
            <a:r>
              <a:rPr lang="en-US" dirty="0"/>
              <a:t>If a skin wound is parallel to tension lines, its edges tend to stay closed and heal better with less risk of scarring. </a:t>
            </a:r>
            <a:endParaRPr lang="en-US" b="1" dirty="0"/>
          </a:p>
          <a:p>
            <a:pPr lvl="1"/>
            <a:r>
              <a:rPr lang="en-US" dirty="0"/>
              <a:t>In areas of body, such as surrounding joints, reticular layer is tightly anchored to deeper structures, this creates deep creases called </a:t>
            </a:r>
            <a:r>
              <a:rPr lang="en-US" b="1" dirty="0"/>
              <a:t>flexure</a:t>
            </a:r>
            <a:r>
              <a:rPr lang="en-US" dirty="0"/>
              <a:t> </a:t>
            </a:r>
            <a:r>
              <a:rPr lang="en-US" b="1" dirty="0"/>
              <a:t>lines</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Skin Markings</a:t>
            </a:r>
            <a:endParaRPr lang="en-US" dirty="0"/>
          </a:p>
        </p:txBody>
      </p:sp>
      <p:sp>
        <p:nvSpPr>
          <p:cNvPr id="3" name="Footer Placeholder 2"/>
          <p:cNvSpPr>
            <a:spLocks noGrp="1"/>
          </p:cNvSpPr>
          <p:nvPr>
            <p:ph type="ftr" sz="quarter" idx="11"/>
          </p:nvPr>
        </p:nvSpPr>
        <p:spPr/>
        <p:txBody>
          <a:bodyPr/>
          <a:lstStyle/>
          <a:p>
            <a:r>
              <a:rPr lang="en-US"/>
              <a:t>© 2016 Pearson Education, Inc.</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70243" y="1175641"/>
            <a:ext cx="4251514" cy="5044493"/>
          </a:xfrm>
          <a:prstGeom prst="rect">
            <a:avLst/>
          </a:prstGeom>
        </p:spPr>
      </p:pic>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Melanin</a:t>
            </a:r>
            <a:endParaRPr lang="en-US" dirty="0"/>
          </a:p>
        </p:txBody>
      </p:sp>
      <p:sp>
        <p:nvSpPr>
          <p:cNvPr id="3" name="Content Placeholder 2"/>
          <p:cNvSpPr>
            <a:spLocks noGrp="1"/>
          </p:cNvSpPr>
          <p:nvPr>
            <p:ph idx="1"/>
          </p:nvPr>
        </p:nvSpPr>
        <p:spPr/>
        <p:txBody>
          <a:bodyPr>
            <a:normAutofit/>
          </a:bodyPr>
          <a:lstStyle/>
          <a:p>
            <a:pPr marL="0" indent="0">
              <a:buNone/>
            </a:pPr>
            <a:r>
              <a:rPr lang="en-US" dirty="0"/>
              <a:t>Human skin color is little more than the amount of a pigment called </a:t>
            </a:r>
            <a:r>
              <a:rPr lang="en-US" b="1" dirty="0"/>
              <a:t>melanin </a:t>
            </a:r>
            <a:r>
              <a:rPr lang="en-US" dirty="0"/>
              <a:t>produced in the epidermis:</a:t>
            </a:r>
            <a:endParaRPr lang="en-US" b="1" dirty="0"/>
          </a:p>
          <a:p>
            <a:r>
              <a:rPr lang="en-US" sz="2600" dirty="0"/>
              <a:t>Produced by </a:t>
            </a:r>
            <a:r>
              <a:rPr lang="en-US" sz="2600" b="1" dirty="0"/>
              <a:t>melanocytes</a:t>
            </a:r>
            <a:r>
              <a:rPr lang="en-US" sz="2600" dirty="0"/>
              <a:t> in stratum </a:t>
            </a:r>
            <a:r>
              <a:rPr lang="en-US" sz="2600" dirty="0" err="1"/>
              <a:t>basale</a:t>
            </a:r>
            <a:r>
              <a:rPr lang="en-US" sz="2600" dirty="0"/>
              <a:t> of epidermis </a:t>
            </a:r>
          </a:p>
          <a:p>
            <a:r>
              <a:rPr lang="en-US" sz="2600" dirty="0"/>
              <a:t>Ranges in color from orange-red to black</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4337" y="1182607"/>
            <a:ext cx="7743327" cy="5059121"/>
          </a:xfrm>
          <a:prstGeom prst="rect">
            <a:avLst/>
          </a:prstGeom>
        </p:spPr>
      </p:pic>
      <p:sp>
        <p:nvSpPr>
          <p:cNvPr id="2" name="Title 1"/>
          <p:cNvSpPr>
            <a:spLocks noGrp="1"/>
          </p:cNvSpPr>
          <p:nvPr>
            <p:ph type="title"/>
          </p:nvPr>
        </p:nvSpPr>
        <p:spPr/>
        <p:txBody>
          <a:bodyPr/>
          <a:lstStyle/>
          <a:p>
            <a:r>
              <a:rPr lang="en-US" dirty="0"/>
              <a:t>Melanin</a:t>
            </a:r>
            <a:endParaRPr lang="en-US" b="1" dirty="0"/>
          </a:p>
        </p:txBody>
      </p:sp>
      <p:sp>
        <p:nvSpPr>
          <p:cNvPr id="3" name="Footer Placeholder 2"/>
          <p:cNvSpPr>
            <a:spLocks noGrp="1"/>
          </p:cNvSpPr>
          <p:nvPr>
            <p:ph type="ftr" sz="quarter" idx="11"/>
          </p:nvPr>
        </p:nvSpPr>
        <p:spPr/>
        <p:txBody>
          <a:bodyPr/>
          <a:lstStyle/>
          <a:p>
            <a:r>
              <a:rPr lang="en-US"/>
              <a:t>© 2016 Pearson Education, Inc.</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Melanin</a:t>
            </a:r>
          </a:p>
        </p:txBody>
      </p:sp>
      <p:sp>
        <p:nvSpPr>
          <p:cNvPr id="3" name="Content Placeholder 2"/>
          <p:cNvSpPr>
            <a:spLocks noGrp="1"/>
          </p:cNvSpPr>
          <p:nvPr>
            <p:ph idx="1"/>
          </p:nvPr>
        </p:nvSpPr>
        <p:spPr>
          <a:xfrm>
            <a:off x="1981200" y="1600200"/>
            <a:ext cx="8229600" cy="5081955"/>
          </a:xfrm>
        </p:spPr>
        <p:txBody>
          <a:bodyPr>
            <a:normAutofit/>
          </a:bodyPr>
          <a:lstStyle/>
          <a:p>
            <a:pPr marL="0" indent="0">
              <a:buNone/>
            </a:pPr>
            <a:r>
              <a:rPr lang="en-US" sz="3000" dirty="0"/>
              <a:t>Skin color (continued):</a:t>
            </a:r>
          </a:p>
          <a:p>
            <a:pPr lvl="0"/>
            <a:r>
              <a:rPr lang="en-US" dirty="0"/>
              <a:t>Melanin synthesis increases upon exposure to UV radiation from the sun or sunlamps; leads to </a:t>
            </a:r>
            <a:r>
              <a:rPr lang="en-US" b="1" dirty="0"/>
              <a:t>tanning</a:t>
            </a:r>
            <a:r>
              <a:rPr lang="en-US" dirty="0"/>
              <a:t> or </a:t>
            </a:r>
            <a:r>
              <a:rPr lang="en-US" i="1" dirty="0"/>
              <a:t>darkening</a:t>
            </a:r>
            <a:r>
              <a:rPr lang="en-US" dirty="0"/>
              <a:t> </a:t>
            </a:r>
            <a:r>
              <a:rPr lang="en-US" i="1" dirty="0"/>
              <a:t>of</a:t>
            </a:r>
            <a:r>
              <a:rPr lang="en-US" dirty="0"/>
              <a:t> </a:t>
            </a:r>
            <a:r>
              <a:rPr lang="en-US" i="1" dirty="0"/>
              <a:t>skin</a:t>
            </a:r>
            <a:r>
              <a:rPr lang="en-US" dirty="0"/>
              <a:t> </a:t>
            </a:r>
            <a:r>
              <a:rPr lang="en-US" i="1" dirty="0"/>
              <a:t>pigmentation</a:t>
            </a:r>
            <a:r>
              <a:rPr lang="en-US" dirty="0"/>
              <a:t>; UV radiation has both </a:t>
            </a:r>
            <a:r>
              <a:rPr lang="en-US" i="1" dirty="0"/>
              <a:t>immediate</a:t>
            </a:r>
            <a:r>
              <a:rPr lang="en-US" dirty="0"/>
              <a:t> and </a:t>
            </a:r>
            <a:r>
              <a:rPr lang="en-US" i="1" dirty="0"/>
              <a:t>delayed</a:t>
            </a:r>
            <a:r>
              <a:rPr lang="en-US" dirty="0"/>
              <a:t> effects on skin pigmentation:</a:t>
            </a:r>
          </a:p>
          <a:p>
            <a:pPr lvl="1"/>
            <a:r>
              <a:rPr lang="en-US" dirty="0"/>
              <a:t>Immediate action is to oxidize the melanin already formed within the keratinocytes, causes melanin to rapidly darken</a:t>
            </a:r>
          </a:p>
          <a:p>
            <a:pPr lvl="1"/>
            <a:r>
              <a:rPr lang="en-US" dirty="0"/>
              <a:t>UV radiation also damages DNA of melanocytes; increases production of additional melanin. These secondary effects become visible about 72 hours after exposure to UV but last longer than melanin oxidation. </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Melanin</a:t>
            </a:r>
            <a:endParaRPr lang="en-US" dirty="0"/>
          </a:p>
        </p:txBody>
      </p:sp>
      <p:sp>
        <p:nvSpPr>
          <p:cNvPr id="3" name="Content Placeholder 2"/>
          <p:cNvSpPr>
            <a:spLocks noGrp="1"/>
          </p:cNvSpPr>
          <p:nvPr>
            <p:ph idx="1"/>
          </p:nvPr>
        </p:nvSpPr>
        <p:spPr>
          <a:xfrm>
            <a:off x="1981200" y="1600200"/>
            <a:ext cx="8229600" cy="4998563"/>
          </a:xfrm>
        </p:spPr>
        <p:txBody>
          <a:bodyPr>
            <a:normAutofit/>
          </a:bodyPr>
          <a:lstStyle/>
          <a:p>
            <a:pPr marL="0" indent="0">
              <a:buNone/>
            </a:pPr>
            <a:r>
              <a:rPr lang="en-US" dirty="0"/>
              <a:t>Skin color (continued):</a:t>
            </a:r>
          </a:p>
          <a:p>
            <a:pPr lvl="1"/>
            <a:r>
              <a:rPr lang="en-US" dirty="0"/>
              <a:t>One function of melanin is to protect the DNA of keratinocytes from mutations induced by UV radiation. Such mutations may form cancerous cells. </a:t>
            </a:r>
          </a:p>
          <a:p>
            <a:pPr lvl="1"/>
            <a:r>
              <a:rPr lang="en-US" dirty="0"/>
              <a:t>Melanin does not provide COMPLETE protection from DNA damage, it absorbs some of UV radiation but not all of it. </a:t>
            </a:r>
          </a:p>
          <a:p>
            <a:pPr lvl="1"/>
            <a:r>
              <a:rPr lang="en-US" dirty="0"/>
              <a:t>People of </a:t>
            </a:r>
            <a:r>
              <a:rPr lang="en-US" i="1" dirty="0"/>
              <a:t>all</a:t>
            </a:r>
            <a:r>
              <a:rPr lang="en-US" dirty="0"/>
              <a:t> </a:t>
            </a:r>
            <a:r>
              <a:rPr lang="en-US" i="1" dirty="0"/>
              <a:t>skin</a:t>
            </a:r>
            <a:r>
              <a:rPr lang="en-US" dirty="0"/>
              <a:t> </a:t>
            </a:r>
            <a:r>
              <a:rPr lang="en-US" i="1" dirty="0"/>
              <a:t>pigmentations</a:t>
            </a:r>
            <a:r>
              <a:rPr lang="en-US" dirty="0"/>
              <a:t> can develop </a:t>
            </a:r>
            <a:r>
              <a:rPr lang="en-US" b="1" dirty="0"/>
              <a:t>skin cancer </a:t>
            </a:r>
            <a:r>
              <a:rPr lang="en-US" dirty="0"/>
              <a:t>and can sunburn</a:t>
            </a:r>
          </a:p>
        </p:txBody>
      </p:sp>
      <p:sp>
        <p:nvSpPr>
          <p:cNvPr id="4" name="Footer Placeholder 3"/>
          <p:cNvSpPr>
            <a:spLocks noGrp="1"/>
          </p:cNvSpPr>
          <p:nvPr>
            <p:ph type="ftr" sz="quarter" idx="11"/>
          </p:nvPr>
        </p:nvSpPr>
        <p:spPr/>
        <p:txBody>
          <a:bodyPr/>
          <a:lstStyle/>
          <a:p>
            <a:r>
              <a:rPr lang="en-US"/>
              <a:t>© 2016 Pearson Education, Inc.</a:t>
            </a:r>
          </a:p>
        </p:txBody>
      </p:sp>
    </p:spTree>
    <p:extLst>
      <p:ext uri="{BB962C8B-B14F-4D97-AF65-F5344CB8AC3E}">
        <p14:creationId xmlns:p14="http://schemas.microsoft.com/office/powerpoint/2010/main" val="240737136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Melanin</a:t>
            </a:r>
            <a:endParaRPr lang="en-US" dirty="0"/>
          </a:p>
        </p:txBody>
      </p:sp>
      <p:sp>
        <p:nvSpPr>
          <p:cNvPr id="3" name="Content Placeholder 2"/>
          <p:cNvSpPr>
            <a:spLocks noGrp="1"/>
          </p:cNvSpPr>
          <p:nvPr>
            <p:ph idx="1"/>
          </p:nvPr>
        </p:nvSpPr>
        <p:spPr>
          <a:xfrm>
            <a:off x="1981200" y="1600200"/>
            <a:ext cx="8229600" cy="4998563"/>
          </a:xfrm>
        </p:spPr>
        <p:txBody>
          <a:bodyPr>
            <a:normAutofit lnSpcReduction="10000"/>
          </a:bodyPr>
          <a:lstStyle/>
          <a:p>
            <a:pPr marL="0" indent="0">
              <a:buNone/>
            </a:pPr>
            <a:r>
              <a:rPr lang="en-US" dirty="0"/>
              <a:t>Skin color (continued):</a:t>
            </a:r>
          </a:p>
          <a:p>
            <a:r>
              <a:rPr lang="en-US" sz="2600" dirty="0"/>
              <a:t>Second function of melanin is to decrease the </a:t>
            </a:r>
            <a:r>
              <a:rPr lang="en-US" sz="2600" i="1" dirty="0"/>
              <a:t>synthesis</a:t>
            </a:r>
            <a:r>
              <a:rPr lang="en-US" sz="2600" dirty="0"/>
              <a:t> </a:t>
            </a:r>
            <a:r>
              <a:rPr lang="en-US" sz="2600" i="1" dirty="0"/>
              <a:t>of</a:t>
            </a:r>
            <a:r>
              <a:rPr lang="en-US" sz="2600" dirty="0"/>
              <a:t> </a:t>
            </a:r>
            <a:r>
              <a:rPr lang="en-US" sz="2600" i="1" dirty="0"/>
              <a:t>vitamin</a:t>
            </a:r>
            <a:r>
              <a:rPr lang="en-US" sz="2600" dirty="0"/>
              <a:t> </a:t>
            </a:r>
            <a:r>
              <a:rPr lang="en-US" sz="2600" i="1" dirty="0"/>
              <a:t>D</a:t>
            </a:r>
            <a:r>
              <a:rPr lang="en-US" sz="2600" dirty="0"/>
              <a:t> in response to UV radiation; vitamin D levels must be kept within a specific range, as excess amounts can lead to calcium imbalance and kidney failure.</a:t>
            </a:r>
          </a:p>
          <a:p>
            <a:pPr lvl="1"/>
            <a:r>
              <a:rPr lang="en-US" dirty="0"/>
              <a:t>The role of melanin in vitamin D synthesis may explain the evolution of different skin pigmentation in different parts of the world. </a:t>
            </a:r>
          </a:p>
          <a:p>
            <a:pPr lvl="1"/>
            <a:r>
              <a:rPr lang="en-US" dirty="0"/>
              <a:t> Individuals living in regions exposed to </a:t>
            </a:r>
            <a:r>
              <a:rPr lang="en-US" i="1" dirty="0"/>
              <a:t>high</a:t>
            </a:r>
            <a:r>
              <a:rPr lang="en-US" dirty="0"/>
              <a:t> </a:t>
            </a:r>
            <a:r>
              <a:rPr lang="en-US" i="1" dirty="0"/>
              <a:t>amounts</a:t>
            </a:r>
            <a:r>
              <a:rPr lang="en-US" dirty="0"/>
              <a:t> </a:t>
            </a:r>
            <a:r>
              <a:rPr lang="en-US" i="1" dirty="0"/>
              <a:t>of</a:t>
            </a:r>
            <a:r>
              <a:rPr lang="en-US" dirty="0"/>
              <a:t> </a:t>
            </a:r>
            <a:r>
              <a:rPr lang="en-US" i="1" dirty="0"/>
              <a:t>UV</a:t>
            </a:r>
            <a:r>
              <a:rPr lang="en-US" dirty="0"/>
              <a:t> </a:t>
            </a:r>
            <a:r>
              <a:rPr lang="en-US" i="1" dirty="0"/>
              <a:t>radiation</a:t>
            </a:r>
            <a:r>
              <a:rPr lang="en-US" dirty="0"/>
              <a:t> (such as Africa) may have developed darker skin to prevent </a:t>
            </a:r>
            <a:r>
              <a:rPr lang="en-US" u="sng" dirty="0"/>
              <a:t>excess</a:t>
            </a:r>
            <a:r>
              <a:rPr lang="en-US" dirty="0"/>
              <a:t> vitamin D production</a:t>
            </a:r>
          </a:p>
          <a:p>
            <a:pPr lvl="1"/>
            <a:r>
              <a:rPr lang="en-US" dirty="0"/>
              <a:t>People in areas with </a:t>
            </a:r>
            <a:r>
              <a:rPr lang="en-US" i="1" dirty="0"/>
              <a:t>less</a:t>
            </a:r>
            <a:r>
              <a:rPr lang="en-US" dirty="0"/>
              <a:t> </a:t>
            </a:r>
            <a:r>
              <a:rPr lang="en-US" i="1" dirty="0"/>
              <a:t>UV</a:t>
            </a:r>
            <a:r>
              <a:rPr lang="en-US" dirty="0"/>
              <a:t> </a:t>
            </a:r>
            <a:r>
              <a:rPr lang="en-US" i="1" dirty="0"/>
              <a:t>radiation</a:t>
            </a:r>
            <a:r>
              <a:rPr lang="en-US" dirty="0"/>
              <a:t> (such as northern Europe) developed lighter skin so they could synthesize </a:t>
            </a:r>
            <a:r>
              <a:rPr lang="en-US" u="sng" dirty="0"/>
              <a:t>enough</a:t>
            </a:r>
            <a:r>
              <a:rPr lang="en-US" dirty="0"/>
              <a:t> vitamin D</a:t>
            </a:r>
          </a:p>
        </p:txBody>
      </p:sp>
      <p:sp>
        <p:nvSpPr>
          <p:cNvPr id="4" name="Footer Placeholder 3"/>
          <p:cNvSpPr>
            <a:spLocks noGrp="1"/>
          </p:cNvSpPr>
          <p:nvPr>
            <p:ph type="ftr" sz="quarter" idx="11"/>
          </p:nvPr>
        </p:nvSpPr>
        <p:spPr/>
        <p:txBody>
          <a:bodyPr/>
          <a:lstStyle/>
          <a:p>
            <a:r>
              <a:rPr lang="en-US"/>
              <a:t>© 2016 Pearson Education, Inc.</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6683</Words>
  <Application>Microsoft Office PowerPoint</Application>
  <PresentationFormat>Widescreen</PresentationFormat>
  <Paragraphs>599</Paragraphs>
  <Slides>125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125</vt:i4>
      </vt:variant>
    </vt:vector>
  </HeadingPairs>
  <TitlesOfParts>
    <vt:vector size="130" baseType="lpstr">
      <vt:lpstr>Arial</vt:lpstr>
      <vt:lpstr>Calibri</vt:lpstr>
      <vt:lpstr>Calibri Light</vt:lpstr>
      <vt:lpstr>Symbol</vt:lpstr>
      <vt:lpstr>Office Theme</vt:lpstr>
      <vt:lpstr>REMEMBER? Structure of the Skeletal Muscle Fiber</vt:lpstr>
      <vt:lpstr>Remember?</vt:lpstr>
      <vt:lpstr>Remember?</vt:lpstr>
      <vt:lpstr>Structure of the Myofibril</vt:lpstr>
      <vt:lpstr>Putting It All Together: The Big  Picture of Skeletal Muscle Structure</vt:lpstr>
      <vt:lpstr>Putting It All Together: The Big  Picture of Skeletal Muscle Structure</vt:lpstr>
      <vt:lpstr>Putting It All Together: The Big  Picture of Skeletal Muscle Structure</vt:lpstr>
      <vt:lpstr>The Sliding-Filament Mechanism of Contraction </vt:lpstr>
      <vt:lpstr>The Big Picture of Skeletal Muscle Contraction and Relaxation</vt:lpstr>
      <vt:lpstr>Sources of Energy for Muscle Contraction</vt:lpstr>
      <vt:lpstr>Immediate Sources of Energy for Muscle Contraction</vt:lpstr>
      <vt:lpstr>Creatine Supplementation</vt:lpstr>
      <vt:lpstr>Creatine Supplementation</vt:lpstr>
      <vt:lpstr>Glycolytic Energy Sources</vt:lpstr>
      <vt:lpstr>Glycolytic Energy Sources</vt:lpstr>
      <vt:lpstr>Glycolytic Energy Sources</vt:lpstr>
      <vt:lpstr>Oxidative Energy Sources</vt:lpstr>
      <vt:lpstr>Oxidative Energy Sources</vt:lpstr>
      <vt:lpstr>Oxidative Energy Sources Notice the final step is the transfer of electrons to a molecule of oxygen, which is why this type of metabolism is called aerobic catabolism</vt:lpstr>
      <vt:lpstr>FLASHBACK……..</vt:lpstr>
      <vt:lpstr>PowerPoint Presentation</vt:lpstr>
      <vt:lpstr>Urinary System</vt:lpstr>
      <vt:lpstr>Name ALL six levels of organization</vt:lpstr>
      <vt:lpstr>Levels of Structural Organization and Body Systems </vt:lpstr>
      <vt:lpstr>Characteristics of Living Organisms </vt:lpstr>
      <vt:lpstr>Characteristics of Living Organisms </vt:lpstr>
      <vt:lpstr>Types of Anatomy and Physiology </vt:lpstr>
      <vt:lpstr>Types of Anatomy and Physiology </vt:lpstr>
      <vt:lpstr>PowerPoint Presentation</vt:lpstr>
      <vt:lpstr>PowerPoint Presentation</vt:lpstr>
      <vt:lpstr>Core Principles in A&amp;P</vt:lpstr>
      <vt:lpstr>Core Principles in A&amp;P</vt:lpstr>
      <vt:lpstr>Core Principles in A&amp;P</vt:lpstr>
      <vt:lpstr>Core Principles in A&amp;P</vt:lpstr>
      <vt:lpstr>Twitch Contraction</vt:lpstr>
      <vt:lpstr>Twitch Contraction</vt:lpstr>
      <vt:lpstr>Twitch Contraction</vt:lpstr>
      <vt:lpstr>Tension Production and the Timing and Frequency of Stimulation </vt:lpstr>
      <vt:lpstr>The Length-Tension Relationship</vt:lpstr>
      <vt:lpstr>The Length-Tension Relationship</vt:lpstr>
      <vt:lpstr>Classes of Skeletal Muscle Fibers</vt:lpstr>
      <vt:lpstr>Motor Units</vt:lpstr>
      <vt:lpstr>Types of Muscle Contractions</vt:lpstr>
      <vt:lpstr>Types of Muscle Contractions</vt:lpstr>
      <vt:lpstr>Changes Caused By Physical Training</vt:lpstr>
      <vt:lpstr>Changes Caused By Physical Training</vt:lpstr>
      <vt:lpstr>Changes Caused By Physical Training</vt:lpstr>
      <vt:lpstr>Changes Caused By Physical Training</vt:lpstr>
      <vt:lpstr>Changes Caused By Physical Training</vt:lpstr>
      <vt:lpstr>Smooth Muscle</vt:lpstr>
      <vt:lpstr>Smooth Muscle</vt:lpstr>
      <vt:lpstr>Smooth Muscle</vt:lpstr>
      <vt:lpstr>Smooth Muscle</vt:lpstr>
      <vt:lpstr>Smooth Muscle</vt:lpstr>
      <vt:lpstr>Smooth Muscle</vt:lpstr>
      <vt:lpstr>Smooth Muscle</vt:lpstr>
      <vt:lpstr>Smooth Muscle</vt:lpstr>
      <vt:lpstr>Smooth Muscle</vt:lpstr>
      <vt:lpstr>Cardiac Muscle</vt:lpstr>
      <vt:lpstr>Cardiac Muscle</vt:lpstr>
      <vt:lpstr>FLASHBACK………</vt:lpstr>
      <vt:lpstr>Cytoplasmic Organelles-FILL IN THE FUNCTIONS BELOW</vt:lpstr>
      <vt:lpstr>Cytoplasmic Organelles</vt:lpstr>
      <vt:lpstr>Name the 3 Types of Cell Junctions</vt:lpstr>
      <vt:lpstr>REMEMBER……. Cell Junctions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Skin Structure</vt:lpstr>
      <vt:lpstr>Skin Structure</vt:lpstr>
      <vt:lpstr>Skin Structure</vt:lpstr>
      <vt:lpstr>Skin Structure</vt:lpstr>
      <vt:lpstr>Functions of the Integumentary System</vt:lpstr>
      <vt:lpstr>Functions of the Integumentary System</vt:lpstr>
      <vt:lpstr>The Epidermis</vt:lpstr>
      <vt:lpstr>The Epidermis</vt:lpstr>
      <vt:lpstr>Study Boost: Remembering the Strata of the Epidermis </vt:lpstr>
      <vt:lpstr>Concept Boost: Understanding Epidermal Growth </vt:lpstr>
      <vt:lpstr>Concept Boost: Understanding Epidermal Growth </vt:lpstr>
      <vt:lpstr>Other Cells of the Epidermis</vt:lpstr>
      <vt:lpstr>Thick and Think Skin</vt:lpstr>
      <vt:lpstr>The Dermis</vt:lpstr>
      <vt:lpstr>The Dermis</vt:lpstr>
      <vt:lpstr>Skin Markings</vt:lpstr>
      <vt:lpstr>Skin Markings</vt:lpstr>
      <vt:lpstr>Skin Markings</vt:lpstr>
      <vt:lpstr>Skin Markings</vt:lpstr>
      <vt:lpstr>Melanin</vt:lpstr>
      <vt:lpstr>Melanin</vt:lpstr>
      <vt:lpstr>Melanin</vt:lpstr>
      <vt:lpstr>Melanin</vt:lpstr>
      <vt:lpstr>Melanin</vt:lpstr>
      <vt:lpstr>Tanning and a  “Healthy Tan”</vt:lpstr>
      <vt:lpstr>Skin Color as a  Diagnostic Tool</vt:lpstr>
      <vt:lpstr>Hair</vt:lpstr>
      <vt:lpstr>Hair</vt:lpstr>
      <vt:lpstr>Hair</vt:lpstr>
      <vt:lpstr>Hair Structure</vt:lpstr>
      <vt:lpstr>Hair Structure</vt:lpstr>
      <vt:lpstr>Hair Growth</vt:lpstr>
      <vt:lpstr>Hair Growth</vt:lpstr>
      <vt:lpstr>Hair Pigment and Texture</vt:lpstr>
      <vt:lpstr>Nails</vt:lpstr>
      <vt:lpstr>Glands</vt:lpstr>
      <vt:lpstr>Glands </vt:lpstr>
      <vt:lpstr>Wounds</vt:lpstr>
      <vt:lpstr>Burns</vt:lpstr>
      <vt:lpstr>Burns</vt:lpstr>
      <vt:lpstr>Burns</vt:lpstr>
      <vt:lpstr>Burns</vt:lpstr>
      <vt:lpstr>Burns</vt:lpstr>
      <vt:lpstr>Skin Cancer</vt:lpstr>
      <vt:lpstr>FLASH BACK…………. Phases of the Cell Cycle</vt:lpstr>
      <vt:lpstr>Skin Cancer</vt:lpstr>
      <vt:lpstr>Skin Cancer</vt:lpstr>
      <vt:lpstr>Skin Cancer</vt:lpstr>
      <vt:lpstr>Skin Cancer</vt:lpstr>
      <vt:lpstr>Skin Cancer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Structure of the Skeletal Muscle Fiber</dc:title>
  <dc:creator>Drown, Diana L.</dc:creator>
  <cp:lastModifiedBy>Drown, Diana L.</cp:lastModifiedBy>
  <cp:revision>55</cp:revision>
  <dcterms:created xsi:type="dcterms:W3CDTF">2020-04-30T10:24:32Z</dcterms:created>
  <dcterms:modified xsi:type="dcterms:W3CDTF">2020-04-30T12:27:54Z</dcterms:modified>
</cp:coreProperties>
</file>