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custDataLst>
    <p:tags r:id="rId3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y Ferraro" initials="JF" lastIdx="5" clrIdx="0">
    <p:extLst>
      <p:ext uri="{19B8F6BF-5375-455C-9EA6-DF929625EA0E}">
        <p15:presenceInfo xmlns:p15="http://schemas.microsoft.com/office/powerpoint/2012/main" xmlns="" userId="Judy Ferraro" providerId="None"/>
      </p:ext>
    </p:extLst>
  </p:cmAuthor>
  <p:cmAuthor id="2" name="Megan Grennan" initials="MG" lastIdx="0" clrIdx="1"/>
  <p:cmAuthor id="3" name="Nanette" initials="NS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C263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-3150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957C8-95E1-48E4-8FC9-57B7E46923EC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6A35B-5E58-4389-83AF-E551C5CABE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8415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37298-62E1-425C-A73B-55FE3ACC95B6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70220F-070F-4CBF-96F1-6CC9A964C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2396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0220F-070F-4CBF-96F1-6CC9A964CDA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8381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T.titlePage.artwork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9144000" cy="69325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35085"/>
            <a:ext cx="9143999" cy="1142999"/>
          </a:xfrm>
          <a:noFill/>
        </p:spPr>
        <p:txBody>
          <a:bodyPr/>
          <a:lstStyle>
            <a:lvl1pPr algn="ctr">
              <a:defRPr lang="en-US" dirty="0">
                <a:solidFill>
                  <a:srgbClr val="8C263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5495" y="1277050"/>
            <a:ext cx="5374488" cy="1326166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8C263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0" y="6666273"/>
            <a:ext cx="799859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700" dirty="0">
                <a:latin typeface="Arial" pitchFamily="-111" charset="0"/>
              </a:rPr>
              <a:t>© </a:t>
            </a:r>
            <a:r>
              <a:rPr lang="en-US" sz="700" dirty="0" smtClean="0">
                <a:latin typeface="Arial" pitchFamily="-111" charset="0"/>
              </a:rPr>
              <a:t>2016</a:t>
            </a:r>
            <a:endParaRPr lang="en-US" sz="700" dirty="0">
              <a:latin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1935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604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191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Courier New" pitchFamily="49" charset="0"/>
              <a:buChar char="o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0716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8633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0947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974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147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009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872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5294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artwork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1" cy="68762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01674"/>
            <a:ext cx="8229600" cy="891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34859"/>
            <a:ext cx="8229600" cy="4091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 descr="AHIMAPress LOGO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8100" y="5902520"/>
            <a:ext cx="1076325" cy="37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942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8C263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Health Information Management Technology: An Applied </a:t>
            </a:r>
            <a:r>
              <a:rPr lang="en-US" sz="4000" dirty="0" smtClean="0"/>
              <a:t>Approach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6258" y="1374327"/>
            <a:ext cx="5374488" cy="1326166"/>
          </a:xfrm>
        </p:spPr>
        <p:txBody>
          <a:bodyPr/>
          <a:lstStyle/>
          <a:p>
            <a:r>
              <a:rPr lang="en-US" dirty="0" smtClean="0"/>
              <a:t>Chapter 10 Data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914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Security Program: Risk Management Program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Risk Analysis</a:t>
            </a:r>
          </a:p>
          <a:p>
            <a:pPr lvl="1"/>
            <a:r>
              <a:rPr lang="en-US" sz="2400" dirty="0"/>
              <a:t>Identify all security threats</a:t>
            </a:r>
          </a:p>
          <a:p>
            <a:pPr lvl="1"/>
            <a:r>
              <a:rPr lang="en-US" sz="2400" dirty="0"/>
              <a:t>Estimate how likely it is that risk may occur (likelihood determination)</a:t>
            </a:r>
          </a:p>
          <a:p>
            <a:pPr lvl="1"/>
            <a:r>
              <a:rPr lang="en-US" sz="2400" dirty="0"/>
              <a:t>Eliminate the impact of an untoward event (impact analysis) </a:t>
            </a:r>
          </a:p>
          <a:p>
            <a:pPr lvl="1"/>
            <a:r>
              <a:rPr lang="en-US" sz="2400" dirty="0"/>
              <a:t>Determine the value of information assets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48190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Security Program: </a:t>
            </a:r>
            <a:r>
              <a:rPr lang="en-US" dirty="0" smtClean="0"/>
              <a:t>Risk </a:t>
            </a:r>
            <a:r>
              <a:rPr lang="en-US" dirty="0"/>
              <a:t>Management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Incident Detection</a:t>
            </a:r>
          </a:p>
          <a:p>
            <a:pPr lvl="1"/>
            <a:r>
              <a:rPr lang="en-US" sz="2400" dirty="0"/>
              <a:t>Monitor information systems for abnormalities</a:t>
            </a:r>
          </a:p>
          <a:p>
            <a:r>
              <a:rPr lang="en-US" sz="2800" dirty="0"/>
              <a:t>Incident Response Plan</a:t>
            </a:r>
          </a:p>
          <a:p>
            <a:pPr lvl="1"/>
            <a:r>
              <a:rPr lang="en-US" sz="2400" dirty="0"/>
              <a:t>Watch and warn</a:t>
            </a:r>
          </a:p>
          <a:p>
            <a:pPr lvl="1"/>
            <a:r>
              <a:rPr lang="en-US" sz="2400" dirty="0"/>
              <a:t>Repair and report</a:t>
            </a:r>
          </a:p>
          <a:p>
            <a:pPr lvl="1"/>
            <a:r>
              <a:rPr lang="en-US" sz="2400" dirty="0"/>
              <a:t>Pursue and prosecute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2366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Security Program: Access Safeguards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Identify which employees should have access to what data</a:t>
            </a:r>
          </a:p>
          <a:p>
            <a:pPr lvl="1"/>
            <a:r>
              <a:rPr lang="en-US" sz="2400" dirty="0"/>
              <a:t>Role-based access (RBAC)</a:t>
            </a:r>
          </a:p>
          <a:p>
            <a:pPr lvl="1"/>
            <a:r>
              <a:rPr lang="en-US" sz="2400" dirty="0"/>
              <a:t>User-based access (UBAC)</a:t>
            </a:r>
          </a:p>
          <a:p>
            <a:pPr lvl="1"/>
            <a:r>
              <a:rPr lang="en-US" sz="2400" dirty="0"/>
              <a:t>Context-based access control (CBAC)</a:t>
            </a:r>
          </a:p>
          <a:p>
            <a:r>
              <a:rPr lang="en-US" sz="2800" dirty="0"/>
              <a:t>Access controls that restrict access when necessary but allow access to complete job tasks</a:t>
            </a:r>
          </a:p>
          <a:p>
            <a:r>
              <a:rPr lang="en-US" sz="2800" dirty="0"/>
              <a:t>Develop procedures and methods for identification,  </a:t>
            </a:r>
            <a:r>
              <a:rPr lang="en-US" sz="2800" dirty="0" smtClean="0"/>
              <a:t>authentication, </a:t>
            </a:r>
            <a:r>
              <a:rPr lang="en-US" sz="2800" dirty="0"/>
              <a:t>and authorization of users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474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Security Program: Access Safeguards </a:t>
            </a:r>
            <a:r>
              <a:rPr lang="en-US" sz="3600" dirty="0" smtClean="0"/>
              <a:t>– </a:t>
            </a:r>
            <a:r>
              <a:rPr lang="en-US" sz="3600" dirty="0"/>
              <a:t>Access Control Mechanisms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Identification: establish </a:t>
            </a:r>
            <a:r>
              <a:rPr lang="en-US" sz="2800" dirty="0"/>
              <a:t>user IDs and or numbers</a:t>
            </a:r>
          </a:p>
          <a:p>
            <a:r>
              <a:rPr lang="en-US" sz="2800" dirty="0" smtClean="0"/>
              <a:t>Authentication: verify </a:t>
            </a:r>
            <a:r>
              <a:rPr lang="en-US" sz="2800" dirty="0"/>
              <a:t>the user</a:t>
            </a:r>
          </a:p>
          <a:p>
            <a:pPr lvl="1"/>
            <a:r>
              <a:rPr lang="en-US" sz="2400" dirty="0"/>
              <a:t>Password or PIN (something you know)</a:t>
            </a:r>
          </a:p>
          <a:p>
            <a:pPr lvl="1"/>
            <a:r>
              <a:rPr lang="en-US" sz="2400" dirty="0"/>
              <a:t>Smart card or token (something you have)</a:t>
            </a:r>
          </a:p>
          <a:p>
            <a:pPr lvl="1"/>
            <a:r>
              <a:rPr lang="en-US" sz="2400" dirty="0"/>
              <a:t>Biometrics (something you are)</a:t>
            </a:r>
          </a:p>
          <a:p>
            <a:pPr lvl="1"/>
            <a:r>
              <a:rPr lang="en-US" sz="2400" dirty="0"/>
              <a:t>Two-factor authentication (combination of these)</a:t>
            </a:r>
          </a:p>
          <a:p>
            <a:pPr lvl="1"/>
            <a:r>
              <a:rPr lang="en-US" sz="2400" dirty="0"/>
              <a:t>Single </a:t>
            </a:r>
            <a:r>
              <a:rPr lang="en-US" sz="2400" dirty="0" smtClean="0"/>
              <a:t>Sign-on</a:t>
            </a:r>
          </a:p>
          <a:p>
            <a:r>
              <a:rPr lang="en-US" sz="3000" dirty="0" smtClean="0"/>
              <a:t>Authorization: permission given to an individual</a:t>
            </a:r>
          </a:p>
          <a:p>
            <a:pPr lvl="1"/>
            <a:r>
              <a:rPr lang="en-US" sz="2400" dirty="0" smtClean="0"/>
              <a:t>CAPTCHA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0422730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Security Program:  Physical and Administrative Safeguards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Physical safeguards:  Protection from physical damage  (natural elements, theft</a:t>
            </a:r>
            <a:r>
              <a:rPr lang="en-US" sz="2800" dirty="0" smtClean="0"/>
              <a:t>)</a:t>
            </a:r>
            <a:endParaRPr lang="en-US" sz="2800" dirty="0"/>
          </a:p>
          <a:p>
            <a:pPr lvl="1"/>
            <a:r>
              <a:rPr lang="en-US" sz="2400" dirty="0"/>
              <a:t>Secure and structurally sound locations</a:t>
            </a:r>
          </a:p>
          <a:p>
            <a:pPr lvl="1"/>
            <a:r>
              <a:rPr lang="en-US" sz="2400" dirty="0"/>
              <a:t>Physical separation and barriers</a:t>
            </a:r>
          </a:p>
          <a:p>
            <a:r>
              <a:rPr lang="en-US" sz="2800" dirty="0"/>
              <a:t>Administrative safeguards:  Policies and procedures that address management of computer resources</a:t>
            </a:r>
          </a:p>
          <a:p>
            <a:pPr lvl="1"/>
            <a:r>
              <a:rPr lang="en-US" sz="2400" dirty="0"/>
              <a:t>Includes Information Technology Asset Disposition (ITAD) to identify how all data storage devices are destroyed and purged of data prior to repurposing or disposal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2080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Security Program:  </a:t>
            </a:r>
            <a:r>
              <a:rPr lang="en-US" sz="3600" dirty="0" smtClean="0"/>
              <a:t>Software </a:t>
            </a:r>
            <a:r>
              <a:rPr lang="en-US" sz="3600" dirty="0"/>
              <a:t>Application Safeguards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Authentication</a:t>
            </a:r>
          </a:p>
          <a:p>
            <a:r>
              <a:rPr lang="en-US" dirty="0"/>
              <a:t>Edit checks</a:t>
            </a:r>
          </a:p>
          <a:p>
            <a:r>
              <a:rPr lang="en-US" dirty="0"/>
              <a:t>Audit trails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0138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Security Program: Network Safeguards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Firewalls</a:t>
            </a:r>
          </a:p>
          <a:p>
            <a:r>
              <a:rPr lang="en-US" dirty="0"/>
              <a:t>Cryptographic technologies</a:t>
            </a:r>
          </a:p>
          <a:p>
            <a:pPr lvl="1"/>
            <a:r>
              <a:rPr lang="en-US" dirty="0"/>
              <a:t>Encryption (private key or public key)</a:t>
            </a:r>
          </a:p>
          <a:p>
            <a:pPr lvl="1"/>
            <a:r>
              <a:rPr lang="en-US" dirty="0"/>
              <a:t>Digital signatures </a:t>
            </a:r>
          </a:p>
          <a:p>
            <a:pPr lvl="1"/>
            <a:r>
              <a:rPr lang="en-US" dirty="0"/>
              <a:t>Digital certificates</a:t>
            </a:r>
          </a:p>
          <a:p>
            <a:r>
              <a:rPr lang="en-US" dirty="0"/>
              <a:t>Web security protocols</a:t>
            </a:r>
          </a:p>
          <a:p>
            <a:r>
              <a:rPr lang="en-US" dirty="0"/>
              <a:t>Intrusion detection systems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8042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4922"/>
            <a:ext cx="8229600" cy="111788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Security Program: Disaster Planning and </a:t>
            </a:r>
            <a:r>
              <a:rPr lang="en-US" sz="3600" dirty="0" smtClean="0"/>
              <a:t>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Disaster planning</a:t>
            </a:r>
          </a:p>
          <a:p>
            <a:pPr lvl="1"/>
            <a:r>
              <a:rPr lang="en-US" dirty="0"/>
              <a:t>Contingency </a:t>
            </a:r>
            <a:r>
              <a:rPr lang="en-US" dirty="0" smtClean="0"/>
              <a:t>plan: </a:t>
            </a:r>
            <a:r>
              <a:rPr lang="en-US" dirty="0"/>
              <a:t>set of procedures to follow when responding to emergencies</a:t>
            </a:r>
          </a:p>
          <a:p>
            <a:pPr lvl="2"/>
            <a:r>
              <a:rPr lang="en-US" dirty="0"/>
              <a:t>Based on information gathered during risk assessment and analysis</a:t>
            </a:r>
          </a:p>
          <a:p>
            <a:pPr lvl="3"/>
            <a:r>
              <a:rPr lang="en-US" dirty="0"/>
              <a:t>Identify minimum allowable time for system disruption</a:t>
            </a:r>
          </a:p>
          <a:p>
            <a:pPr lvl="3"/>
            <a:r>
              <a:rPr lang="en-US" dirty="0"/>
              <a:t>Identify alternatives for system continuation</a:t>
            </a:r>
          </a:p>
          <a:p>
            <a:pPr lvl="3"/>
            <a:r>
              <a:rPr lang="en-US" dirty="0"/>
              <a:t>Evaluate cost and feasibility of each alternative</a:t>
            </a:r>
          </a:p>
          <a:p>
            <a:pPr lvl="3"/>
            <a:r>
              <a:rPr lang="en-US" dirty="0"/>
              <a:t>Develop procedures required to active the plan</a:t>
            </a:r>
          </a:p>
        </p:txBody>
      </p:sp>
    </p:spTree>
    <p:extLst>
      <p:ext uri="{BB962C8B-B14F-4D97-AF65-F5344CB8AC3E}">
        <p14:creationId xmlns:p14="http://schemas.microsoft.com/office/powerpoint/2010/main" xmlns="" val="1782305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Security Program: Disaster Planning and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Disaster Recovery</a:t>
            </a:r>
          </a:p>
          <a:p>
            <a:pPr lvl="1"/>
            <a:r>
              <a:rPr lang="en-US" dirty="0"/>
              <a:t>Disaster recovery plan addresses resources, actions, </a:t>
            </a:r>
            <a:r>
              <a:rPr lang="en-US" dirty="0" smtClean="0"/>
              <a:t>tasks, </a:t>
            </a:r>
            <a:r>
              <a:rPr lang="en-US" dirty="0"/>
              <a:t>and data necessary to restore critical services as soon as possible and to manage business recovery processes</a:t>
            </a:r>
          </a:p>
          <a:p>
            <a:pPr lvl="2"/>
            <a:r>
              <a:rPr lang="en-US" dirty="0"/>
              <a:t>Business continuity plan</a:t>
            </a:r>
          </a:p>
          <a:p>
            <a:pPr lvl="3"/>
            <a:r>
              <a:rPr lang="en-US" dirty="0"/>
              <a:t>How to continue operations during computer system shutdown</a:t>
            </a:r>
          </a:p>
          <a:p>
            <a:pPr lvl="2"/>
            <a:r>
              <a:rPr lang="en-US" dirty="0"/>
              <a:t>Emergency mode of operations</a:t>
            </a:r>
          </a:p>
          <a:p>
            <a:pPr lvl="3"/>
            <a:r>
              <a:rPr lang="en-US" dirty="0"/>
              <a:t>Processes and controls to follow until operations are fully restored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07282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Security Program: Data Quality Control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Availability: </a:t>
            </a:r>
            <a:r>
              <a:rPr lang="en-US" dirty="0"/>
              <a:t>data are easily obtainable</a:t>
            </a:r>
          </a:p>
          <a:p>
            <a:r>
              <a:rPr lang="en-US" dirty="0" smtClean="0"/>
              <a:t>Consistency: </a:t>
            </a:r>
            <a:r>
              <a:rPr lang="en-US" dirty="0"/>
              <a:t>data do not change</a:t>
            </a:r>
          </a:p>
          <a:p>
            <a:r>
              <a:rPr lang="en-US" dirty="0" smtClean="0"/>
              <a:t>Definition: </a:t>
            </a:r>
            <a:r>
              <a:rPr lang="en-US" dirty="0"/>
              <a:t>clear meaning for every data element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3666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Measures and tools to safeguard data, and the information systems on which they reside, from unauthorized access, use, disclosure, disruption, modification, or destruction (NIST)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46033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HIPAA Security 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Health Insurance Portability and Accountability Act of 1996</a:t>
            </a:r>
          </a:p>
          <a:p>
            <a:pPr lvl="1"/>
            <a:r>
              <a:rPr lang="en-US" dirty="0"/>
              <a:t>Security standards implemented 2005</a:t>
            </a:r>
          </a:p>
          <a:p>
            <a:pPr lvl="1"/>
            <a:r>
              <a:rPr lang="en-US" dirty="0"/>
              <a:t>Security compliance responsibility of Office for Civil </a:t>
            </a:r>
            <a:r>
              <a:rPr lang="en-US" dirty="0" smtClean="0"/>
              <a:t>Rights (OCR)</a:t>
            </a:r>
            <a:endParaRPr lang="en-US" dirty="0"/>
          </a:p>
          <a:p>
            <a:pPr lvl="1"/>
            <a:r>
              <a:rPr lang="en-US" dirty="0"/>
              <a:t>Privacy Law revised in February of 2009</a:t>
            </a:r>
          </a:p>
          <a:p>
            <a:r>
              <a:rPr lang="en-US" dirty="0"/>
              <a:t>HITECH improves enforcement of privacy and security </a:t>
            </a:r>
            <a:r>
              <a:rPr lang="en-US" dirty="0" smtClean="0"/>
              <a:t>rules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730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HIPAA Security Provisions: General Rules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4052"/>
            <a:ext cx="8229600" cy="409130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Security program must document confidentiality, integrity and availability of all </a:t>
            </a:r>
            <a:r>
              <a:rPr lang="en-US" dirty="0" err="1"/>
              <a:t>ePHI</a:t>
            </a:r>
            <a:endParaRPr lang="en-US" dirty="0"/>
          </a:p>
          <a:p>
            <a:r>
              <a:rPr lang="en-US" dirty="0"/>
              <a:t>Protect </a:t>
            </a:r>
            <a:r>
              <a:rPr lang="en-US" dirty="0" err="1"/>
              <a:t>ePHI</a:t>
            </a:r>
            <a:r>
              <a:rPr lang="en-US" dirty="0"/>
              <a:t> against reasonably anticipated threats or hazards to its security or integrity</a:t>
            </a:r>
          </a:p>
          <a:p>
            <a:r>
              <a:rPr lang="en-US" dirty="0"/>
              <a:t>Protect </a:t>
            </a:r>
            <a:r>
              <a:rPr lang="en-US" dirty="0" err="1"/>
              <a:t>ePHI</a:t>
            </a:r>
            <a:r>
              <a:rPr lang="en-US" dirty="0"/>
              <a:t> against reasonable or anticipated uses or disclosures not permitted under the HIPAA Privacy Rule</a:t>
            </a:r>
          </a:p>
          <a:p>
            <a:r>
              <a:rPr lang="en-US" dirty="0"/>
              <a:t>Ensure workforce compliance with HIPAA Security Rule</a:t>
            </a:r>
          </a:p>
        </p:txBody>
      </p:sp>
    </p:spTree>
    <p:extLst>
      <p:ext uri="{BB962C8B-B14F-4D97-AF65-F5344CB8AC3E}">
        <p14:creationId xmlns:p14="http://schemas.microsoft.com/office/powerpoint/2010/main" xmlns="" val="239173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HIPAA Security Provisions: General Rules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Security Rule is:</a:t>
            </a:r>
          </a:p>
          <a:p>
            <a:pPr lvl="1"/>
            <a:r>
              <a:rPr lang="en-US" dirty="0"/>
              <a:t>Flexible – security measures may be adopted that are appropriate and reasonable for the organization</a:t>
            </a:r>
          </a:p>
          <a:p>
            <a:pPr lvl="1"/>
            <a:r>
              <a:rPr lang="en-US" dirty="0"/>
              <a:t>Scalable – accommodates organizations of any size</a:t>
            </a:r>
          </a:p>
          <a:p>
            <a:pPr lvl="1"/>
            <a:r>
              <a:rPr lang="en-US" dirty="0"/>
              <a:t>Technology neutral – specific technologies are not prescribed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1114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HIPAA Security Provisions: </a:t>
            </a:r>
            <a:r>
              <a:rPr lang="en-US" sz="3600" dirty="0" smtClean="0"/>
              <a:t>General </a:t>
            </a:r>
            <a:r>
              <a:rPr lang="en-US" sz="3600" dirty="0"/>
              <a:t>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Security Rule applies to:</a:t>
            </a:r>
          </a:p>
          <a:p>
            <a:pPr lvl="1"/>
            <a:r>
              <a:rPr lang="en-US" dirty="0"/>
              <a:t>Covered entities</a:t>
            </a:r>
          </a:p>
          <a:p>
            <a:pPr lvl="1"/>
            <a:r>
              <a:rPr lang="en-US" dirty="0"/>
              <a:t>Business associates</a:t>
            </a:r>
          </a:p>
          <a:p>
            <a:pPr lvl="1"/>
            <a:r>
              <a:rPr lang="en-US" dirty="0"/>
              <a:t>Hybrid entities</a:t>
            </a:r>
          </a:p>
          <a:p>
            <a:pPr lvl="1"/>
            <a:r>
              <a:rPr lang="en-US" dirty="0"/>
              <a:t>Other related entities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7699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HIPAA Security Provisions: </a:t>
            </a:r>
            <a:br>
              <a:rPr lang="en-US" sz="3600" dirty="0"/>
            </a:br>
            <a:r>
              <a:rPr lang="en-US" sz="3600" dirty="0"/>
              <a:t>General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Implementation specifications:</a:t>
            </a:r>
          </a:p>
          <a:p>
            <a:pPr lvl="1"/>
            <a:r>
              <a:rPr lang="en-US" dirty="0"/>
              <a:t>Required</a:t>
            </a:r>
          </a:p>
          <a:p>
            <a:pPr lvl="1"/>
            <a:r>
              <a:rPr lang="en-US" dirty="0"/>
              <a:t>Addressable (not optional) – covered entity must conduct risk assessment and evaluate whether the specification is appropriate as written</a:t>
            </a:r>
          </a:p>
          <a:p>
            <a:pPr lvl="2"/>
            <a:r>
              <a:rPr lang="en-US" dirty="0"/>
              <a:t>If not, must document why not</a:t>
            </a:r>
          </a:p>
          <a:p>
            <a:pPr lvl="2"/>
            <a:r>
              <a:rPr lang="en-US" dirty="0"/>
              <a:t>Must implement equivalent alternative method if reasonable and appropriate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7855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HIPAA Security Provisions</a:t>
            </a:r>
            <a:r>
              <a:rPr lang="en-US" sz="3600" dirty="0" smtClean="0"/>
              <a:t>: 5 </a:t>
            </a:r>
            <a:r>
              <a:rPr lang="en-US" sz="3600" dirty="0"/>
              <a:t>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Provisions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Administrative safeguards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Physical safeguards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Technical safeguards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Organizational requirements and policies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Policies and documentation requirements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97799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HIPAA Security Rule: </a:t>
            </a:r>
            <a:br>
              <a:rPr lang="en-US" sz="3600" dirty="0"/>
            </a:br>
            <a:r>
              <a:rPr lang="en-US" sz="3600" dirty="0"/>
              <a:t>Administrative Safeguards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9806"/>
            <a:ext cx="8229600" cy="4091304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/>
              <a:t>Security management process</a:t>
            </a:r>
          </a:p>
          <a:p>
            <a:pPr>
              <a:defRPr/>
            </a:pPr>
            <a:r>
              <a:rPr lang="en-US" dirty="0"/>
              <a:t>Assigned security responsibility</a:t>
            </a:r>
          </a:p>
          <a:p>
            <a:pPr>
              <a:defRPr/>
            </a:pPr>
            <a:r>
              <a:rPr lang="en-US" dirty="0"/>
              <a:t>Workforce security</a:t>
            </a:r>
          </a:p>
          <a:p>
            <a:pPr>
              <a:defRPr/>
            </a:pPr>
            <a:r>
              <a:rPr lang="en-US" dirty="0"/>
              <a:t>Information access management</a:t>
            </a:r>
          </a:p>
          <a:p>
            <a:pPr>
              <a:defRPr/>
            </a:pPr>
            <a:r>
              <a:rPr lang="en-US" dirty="0"/>
              <a:t>Security awareness and training</a:t>
            </a:r>
          </a:p>
          <a:p>
            <a:pPr>
              <a:defRPr/>
            </a:pPr>
            <a:r>
              <a:rPr lang="en-US" dirty="0"/>
              <a:t>Security incident procedures</a:t>
            </a:r>
          </a:p>
          <a:p>
            <a:pPr>
              <a:defRPr/>
            </a:pPr>
            <a:r>
              <a:rPr lang="en-US" dirty="0"/>
              <a:t>Contingency plan</a:t>
            </a:r>
          </a:p>
          <a:p>
            <a:pPr>
              <a:defRPr/>
            </a:pPr>
            <a:r>
              <a:rPr lang="en-US" dirty="0"/>
              <a:t>Evaluation</a:t>
            </a:r>
          </a:p>
          <a:p>
            <a:pPr>
              <a:defRPr/>
            </a:pPr>
            <a:r>
              <a:rPr lang="en-US" dirty="0"/>
              <a:t>Business associate contracts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76011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HIPAA Security Rule</a:t>
            </a:r>
            <a:r>
              <a:rPr lang="en-US" sz="3600" dirty="0" smtClean="0"/>
              <a:t>: Physical </a:t>
            </a:r>
            <a:r>
              <a:rPr lang="en-US" sz="3600" dirty="0"/>
              <a:t>Safeguards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Facility access controls</a:t>
            </a:r>
          </a:p>
          <a:p>
            <a:r>
              <a:rPr lang="en-US" dirty="0"/>
              <a:t>Workstation use</a:t>
            </a:r>
          </a:p>
          <a:p>
            <a:r>
              <a:rPr lang="en-US" dirty="0"/>
              <a:t>Workstation security</a:t>
            </a:r>
          </a:p>
          <a:p>
            <a:r>
              <a:rPr lang="en-US" dirty="0"/>
              <a:t>Device and media controls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79280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HIPAA Security Rule: </a:t>
            </a:r>
            <a:r>
              <a:rPr lang="en-US" sz="3600" dirty="0" smtClean="0"/>
              <a:t>Technical </a:t>
            </a:r>
            <a:r>
              <a:rPr lang="en-US" sz="3600" dirty="0"/>
              <a:t>Safeguards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 control</a:t>
            </a:r>
          </a:p>
          <a:p>
            <a:r>
              <a:rPr lang="en-US" dirty="0"/>
              <a:t>Audit controls</a:t>
            </a:r>
          </a:p>
          <a:p>
            <a:r>
              <a:rPr lang="en-US" dirty="0"/>
              <a:t>Integrity </a:t>
            </a:r>
          </a:p>
          <a:p>
            <a:r>
              <a:rPr lang="en-US" dirty="0"/>
              <a:t>Person or entity authentication</a:t>
            </a:r>
          </a:p>
          <a:p>
            <a:r>
              <a:rPr lang="en-US" dirty="0"/>
              <a:t>Transmission security</a:t>
            </a:r>
          </a:p>
        </p:txBody>
      </p:sp>
    </p:spTree>
    <p:extLst>
      <p:ext uri="{BB962C8B-B14F-4D97-AF65-F5344CB8AC3E}">
        <p14:creationId xmlns:p14="http://schemas.microsoft.com/office/powerpoint/2010/main" xmlns="" val="14204145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HIPAA Security Rule: </a:t>
            </a:r>
            <a:r>
              <a:rPr lang="en-US" sz="3600" dirty="0" smtClean="0"/>
              <a:t>Organizational </a:t>
            </a:r>
            <a:r>
              <a:rPr lang="en-US" sz="3600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Business associate or other contracts</a:t>
            </a:r>
          </a:p>
          <a:p>
            <a:r>
              <a:rPr lang="en-US" dirty="0"/>
              <a:t>Group health plan requirements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76388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of a Security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Data security concepts:</a:t>
            </a:r>
          </a:p>
          <a:p>
            <a:pPr lvl="1">
              <a:defRPr/>
            </a:pPr>
            <a:r>
              <a:rPr lang="en-US" dirty="0"/>
              <a:t>Protecting the privacy of data</a:t>
            </a:r>
          </a:p>
          <a:p>
            <a:pPr lvl="2">
              <a:defRPr/>
            </a:pPr>
            <a:r>
              <a:rPr lang="en-US" dirty="0"/>
              <a:t>Safeguarding access</a:t>
            </a:r>
          </a:p>
          <a:p>
            <a:pPr lvl="1">
              <a:defRPr/>
            </a:pPr>
            <a:r>
              <a:rPr lang="en-US" dirty="0"/>
              <a:t>Ensuring the integrity of data</a:t>
            </a:r>
          </a:p>
          <a:p>
            <a:pPr lvl="2">
              <a:defRPr/>
            </a:pPr>
            <a:r>
              <a:rPr lang="en-US" dirty="0"/>
              <a:t>Data should be complete, accurate, consistent and up-to-date</a:t>
            </a:r>
          </a:p>
          <a:p>
            <a:pPr lvl="1">
              <a:defRPr/>
            </a:pPr>
            <a:r>
              <a:rPr lang="en-US" dirty="0"/>
              <a:t>Ensuring the availability of data</a:t>
            </a:r>
          </a:p>
          <a:p>
            <a:pPr lvl="2">
              <a:defRPr/>
            </a:pPr>
            <a:r>
              <a:rPr lang="en-US" dirty="0"/>
              <a:t>Can depend on system to perform as expected, without error, and to provide information when and where needed</a:t>
            </a:r>
          </a:p>
          <a:p>
            <a:pPr lvl="3">
              <a:defRPr/>
            </a:pPr>
            <a:r>
              <a:rPr lang="en-US" dirty="0"/>
              <a:t>Backup policies and procedures</a:t>
            </a:r>
          </a:p>
          <a:p>
            <a:pPr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960310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HIPAA Security Rule:  Policies and Procedures and Documentation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Policies and procedures</a:t>
            </a:r>
          </a:p>
          <a:p>
            <a:r>
              <a:rPr lang="en-US" dirty="0"/>
              <a:t>Documentation</a:t>
            </a:r>
          </a:p>
        </p:txBody>
      </p:sp>
    </p:spTree>
    <p:extLst>
      <p:ext uri="{BB962C8B-B14F-4D97-AF65-F5344CB8AC3E}">
        <p14:creationId xmlns:p14="http://schemas.microsoft.com/office/powerpoint/2010/main" xmlns="" val="41229482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American Recovery and Reinvestment </a:t>
            </a:r>
            <a:r>
              <a:rPr lang="en-US" sz="3600" dirty="0" smtClean="0"/>
              <a:t>Act and HITECH </a:t>
            </a:r>
            <a:r>
              <a:rPr lang="en-US" sz="3600" dirty="0"/>
              <a:t>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Changes</a:t>
            </a:r>
            <a:endParaRPr lang="en-US" sz="2800" dirty="0"/>
          </a:p>
          <a:p>
            <a:pPr lvl="1"/>
            <a:r>
              <a:rPr lang="en-US" sz="2400" dirty="0"/>
              <a:t>Business associates must comply with most of the same rules as covered entities (increase in potential BA liability)</a:t>
            </a:r>
          </a:p>
          <a:p>
            <a:pPr lvl="1"/>
            <a:r>
              <a:rPr lang="en-US" sz="2400" dirty="0"/>
              <a:t>Breach notification requirements for breaches of unsecured </a:t>
            </a:r>
            <a:r>
              <a:rPr lang="en-US" sz="2400" dirty="0" err="1"/>
              <a:t>ePHI</a:t>
            </a:r>
            <a:endParaRPr lang="en-US" sz="2400" dirty="0"/>
          </a:p>
          <a:p>
            <a:pPr lvl="2"/>
            <a:r>
              <a:rPr lang="en-US" sz="2000" dirty="0" err="1"/>
              <a:t>ePHI</a:t>
            </a:r>
            <a:r>
              <a:rPr lang="en-US" sz="2000" dirty="0"/>
              <a:t> that has not been made unusable, </a:t>
            </a:r>
            <a:r>
              <a:rPr lang="en-US" sz="2000" dirty="0" smtClean="0"/>
              <a:t>unreadable, </a:t>
            </a:r>
            <a:r>
              <a:rPr lang="en-US" sz="2000" dirty="0"/>
              <a:t>or indecipherable to unauthorized persons</a:t>
            </a:r>
          </a:p>
          <a:p>
            <a:pPr lvl="2"/>
            <a:r>
              <a:rPr lang="en-US" dirty="0"/>
              <a:t>Encryption secures </a:t>
            </a:r>
            <a:r>
              <a:rPr lang="en-US" dirty="0" err="1"/>
              <a:t>ePHI</a:t>
            </a:r>
            <a:endParaRPr lang="en-US" dirty="0"/>
          </a:p>
          <a:p>
            <a:pPr lvl="2"/>
            <a:r>
              <a:rPr lang="en-US" dirty="0"/>
              <a:t>Affects data at rest, in motion, in use, and disposed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080875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Forensics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Security committee </a:t>
            </a:r>
            <a:r>
              <a:rPr lang="en-US" dirty="0" smtClean="0"/>
              <a:t>or </a:t>
            </a:r>
            <a:r>
              <a:rPr lang="en-US" dirty="0"/>
              <a:t>designated individuals must review</a:t>
            </a:r>
          </a:p>
          <a:p>
            <a:pPr lvl="1"/>
            <a:r>
              <a:rPr lang="en-US" dirty="0" smtClean="0"/>
              <a:t>Access </a:t>
            </a:r>
            <a:r>
              <a:rPr lang="en-US" dirty="0"/>
              <a:t>logs at specified intervals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udit </a:t>
            </a:r>
            <a:r>
              <a:rPr lang="en-US" dirty="0"/>
              <a:t>trails based on trigger events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ailed </a:t>
            </a:r>
            <a:r>
              <a:rPr lang="en-US" dirty="0"/>
              <a:t>logins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63206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387"/>
            <a:ext cx="8229600" cy="4091304"/>
          </a:xfrm>
        </p:spPr>
        <p:txBody>
          <a:bodyPr/>
          <a:lstStyle/>
          <a:p>
            <a:r>
              <a:rPr lang="en-US" sz="2400" dirty="0"/>
              <a:t>Monitoring can be based on events or situations as </a:t>
            </a:r>
            <a:r>
              <a:rPr lang="en-US" sz="2400" dirty="0" smtClean="0"/>
              <a:t>follows</a:t>
            </a:r>
            <a:endParaRPr lang="en-US" sz="2400" dirty="0"/>
          </a:p>
          <a:p>
            <a:pPr lvl="1"/>
            <a:r>
              <a:rPr lang="en-US" sz="1800" dirty="0"/>
              <a:t>Last name of employee matches that or accessed record</a:t>
            </a:r>
          </a:p>
          <a:p>
            <a:pPr lvl="1"/>
            <a:r>
              <a:rPr lang="en-US" sz="1800" dirty="0"/>
              <a:t>VIP records</a:t>
            </a:r>
          </a:p>
          <a:p>
            <a:pPr lvl="1"/>
            <a:r>
              <a:rPr lang="en-US" sz="1800" dirty="0"/>
              <a:t>Records of those involved in high-profile events</a:t>
            </a:r>
          </a:p>
          <a:p>
            <a:pPr lvl="1"/>
            <a:r>
              <a:rPr lang="en-US" sz="1800" dirty="0"/>
              <a:t>Records with little or no activity for 120 days</a:t>
            </a:r>
          </a:p>
          <a:p>
            <a:pPr lvl="1"/>
            <a:r>
              <a:rPr lang="en-US" sz="1800" dirty="0"/>
              <a:t>Other employees’ records</a:t>
            </a:r>
          </a:p>
          <a:p>
            <a:pPr lvl="1"/>
            <a:r>
              <a:rPr lang="en-US" sz="1800" dirty="0"/>
              <a:t>Records of minors</a:t>
            </a:r>
          </a:p>
          <a:p>
            <a:pPr lvl="1"/>
            <a:r>
              <a:rPr lang="en-US" sz="1800" dirty="0"/>
              <a:t>Access of those treated for sensitive diagnoses</a:t>
            </a:r>
          </a:p>
          <a:p>
            <a:pPr lvl="1"/>
            <a:r>
              <a:rPr lang="en-US" sz="1800" dirty="0"/>
              <a:t>Records of those for which the viewing employee did not treat</a:t>
            </a:r>
          </a:p>
          <a:p>
            <a:pPr lvl="1"/>
            <a:r>
              <a:rPr lang="en-US" sz="1800" dirty="0"/>
              <a:t>Spousal records</a:t>
            </a:r>
          </a:p>
          <a:p>
            <a:pPr lvl="1"/>
            <a:r>
              <a:rPr lang="en-US" sz="1800" dirty="0"/>
              <a:t>Records of terminated employees</a:t>
            </a:r>
          </a:p>
          <a:p>
            <a:pPr lvl="1"/>
            <a:r>
              <a:rPr lang="en-US" sz="1800" dirty="0"/>
              <a:t>Portions of records not consistent with viewing employees’ job role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6555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Security Threats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Threats can be internal (from within an organization) or external (from outside an organization)</a:t>
            </a:r>
          </a:p>
          <a:p>
            <a:r>
              <a:rPr lang="en-US" sz="2800" dirty="0"/>
              <a:t>Potential threats to data security are caused by two main sources:</a:t>
            </a:r>
          </a:p>
          <a:p>
            <a:pPr lvl="1"/>
            <a:r>
              <a:rPr lang="en-US" dirty="0"/>
              <a:t>Threats caused by people</a:t>
            </a:r>
          </a:p>
          <a:p>
            <a:pPr lvl="1"/>
            <a:r>
              <a:rPr lang="en-US" dirty="0"/>
              <a:t>Threats caused by environmental and hardware or software factors</a:t>
            </a:r>
          </a:p>
        </p:txBody>
      </p:sp>
    </p:spTree>
    <p:extLst>
      <p:ext uri="{BB962C8B-B14F-4D97-AF65-F5344CB8AC3E}">
        <p14:creationId xmlns:p14="http://schemas.microsoft.com/office/powerpoint/2010/main" xmlns="" val="2887718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Threats Caused by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Threats from insiders who make unintentional mistakes</a:t>
            </a:r>
          </a:p>
          <a:p>
            <a:r>
              <a:rPr lang="en-US" dirty="0"/>
              <a:t>Threats from insiders who abuse their access privileges to information</a:t>
            </a:r>
          </a:p>
          <a:p>
            <a:r>
              <a:rPr lang="en-US" dirty="0"/>
              <a:t>Threats from insiders who access information or computer systems for spite or profit</a:t>
            </a:r>
          </a:p>
          <a:p>
            <a:r>
              <a:rPr lang="en-US" dirty="0"/>
              <a:t>Threats from intruders who attempt to access information or steal physical resources</a:t>
            </a:r>
          </a:p>
          <a:p>
            <a:r>
              <a:rPr lang="en-US" dirty="0"/>
              <a:t>Threats from vengeful employees or outsiders who mount attacks on the organization’s information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5646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Threats Caused by Environmental and Hardware or Software Factors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Natural disasters</a:t>
            </a:r>
          </a:p>
          <a:p>
            <a:r>
              <a:rPr lang="en-US" dirty="0"/>
              <a:t>Utility, hardware, and software failures</a:t>
            </a:r>
          </a:p>
          <a:p>
            <a:r>
              <a:rPr lang="en-US" dirty="0"/>
              <a:t>Electrical outages and power surges</a:t>
            </a:r>
          </a:p>
          <a:p>
            <a:r>
              <a:rPr lang="en-US" dirty="0"/>
              <a:t>Hardware or software malfunction</a:t>
            </a:r>
          </a:p>
          <a:p>
            <a:r>
              <a:rPr lang="en-US" dirty="0"/>
              <a:t>Malicious software applications (malware)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5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Management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387"/>
            <a:ext cx="8229600" cy="4091304"/>
          </a:xfrm>
        </p:spPr>
        <p:txBody>
          <a:bodyPr/>
          <a:lstStyle/>
          <a:p>
            <a:r>
              <a:rPr lang="en-US" sz="2800" dirty="0"/>
              <a:t>Chief Security Officer (CSO)</a:t>
            </a:r>
          </a:p>
          <a:p>
            <a:r>
              <a:rPr lang="en-US" sz="2800" dirty="0"/>
              <a:t>Advisory or policy-making group </a:t>
            </a:r>
            <a:r>
              <a:rPr lang="en-US" sz="2800" dirty="0" smtClean="0"/>
              <a:t>(such as an </a:t>
            </a:r>
            <a:r>
              <a:rPr lang="en-US" sz="2800" dirty="0"/>
              <a:t>information security committee)</a:t>
            </a:r>
          </a:p>
          <a:p>
            <a:pPr lvl="1"/>
            <a:r>
              <a:rPr lang="en-US" sz="2400" dirty="0"/>
              <a:t>Executive-level managers</a:t>
            </a:r>
          </a:p>
          <a:p>
            <a:pPr lvl="1"/>
            <a:r>
              <a:rPr lang="en-US" sz="2400" dirty="0"/>
              <a:t>Health information management director or designee</a:t>
            </a:r>
          </a:p>
          <a:p>
            <a:pPr lvl="1"/>
            <a:r>
              <a:rPr lang="en-US" sz="2400" dirty="0"/>
              <a:t>Chief </a:t>
            </a:r>
            <a:r>
              <a:rPr lang="en-US" sz="2400" dirty="0" smtClean="0"/>
              <a:t>information officer (</a:t>
            </a:r>
            <a:r>
              <a:rPr lang="en-US" sz="2400" dirty="0"/>
              <a:t>CIO)</a:t>
            </a:r>
          </a:p>
          <a:p>
            <a:pPr lvl="1"/>
            <a:r>
              <a:rPr lang="en-US" sz="2400" dirty="0"/>
              <a:t>Information technology system directors</a:t>
            </a:r>
          </a:p>
          <a:p>
            <a:pPr lvl="1"/>
            <a:r>
              <a:rPr lang="en-US" sz="2400" dirty="0"/>
              <a:t>Network engineers</a:t>
            </a:r>
          </a:p>
          <a:p>
            <a:pPr lvl="1"/>
            <a:r>
              <a:rPr lang="en-US" sz="2400" dirty="0"/>
              <a:t>Representatives from clinical departments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88092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 Security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2803"/>
            <a:ext cx="8229600" cy="4091304"/>
          </a:xfrm>
        </p:spPr>
        <p:txBody>
          <a:bodyPr/>
          <a:lstStyle/>
          <a:p>
            <a:r>
              <a:rPr lang="en-US" dirty="0"/>
              <a:t>A good security program should include:</a:t>
            </a:r>
          </a:p>
          <a:p>
            <a:pPr lvl="1"/>
            <a:r>
              <a:rPr lang="en-US" sz="2400" dirty="0"/>
              <a:t>Employee awareness </a:t>
            </a:r>
          </a:p>
          <a:p>
            <a:pPr lvl="1"/>
            <a:r>
              <a:rPr lang="en-US" sz="2400" dirty="0"/>
              <a:t>Risk management program</a:t>
            </a:r>
          </a:p>
          <a:p>
            <a:pPr lvl="1"/>
            <a:r>
              <a:rPr lang="en-US" sz="2400" dirty="0"/>
              <a:t>Access safeguards</a:t>
            </a:r>
          </a:p>
          <a:p>
            <a:pPr lvl="1"/>
            <a:r>
              <a:rPr lang="en-US" sz="2400" dirty="0"/>
              <a:t>Physical and administrative safeguards</a:t>
            </a:r>
          </a:p>
          <a:p>
            <a:pPr lvl="1"/>
            <a:r>
              <a:rPr lang="en-US" sz="2400" dirty="0"/>
              <a:t>Software application safeguards</a:t>
            </a:r>
          </a:p>
          <a:p>
            <a:pPr lvl="1"/>
            <a:r>
              <a:rPr lang="en-US" sz="2400" dirty="0"/>
              <a:t>Network safeguards</a:t>
            </a:r>
          </a:p>
          <a:p>
            <a:pPr lvl="1"/>
            <a:r>
              <a:rPr lang="en-US" sz="2400" dirty="0"/>
              <a:t>Disaster planning and recovery</a:t>
            </a:r>
          </a:p>
          <a:p>
            <a:pPr lvl="1"/>
            <a:r>
              <a:rPr lang="en-US" sz="2400" dirty="0"/>
              <a:t>Data quality control processes</a:t>
            </a:r>
          </a:p>
        </p:txBody>
      </p:sp>
    </p:spTree>
    <p:extLst>
      <p:ext uri="{BB962C8B-B14F-4D97-AF65-F5344CB8AC3E}">
        <p14:creationId xmlns:p14="http://schemas.microsoft.com/office/powerpoint/2010/main" xmlns="" val="1573860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Security Program: Employee Awareness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</a:t>
            </a:r>
            <a:r>
              <a:rPr lang="en-US" dirty="0"/>
              <a:t>employees to recognize, respond, and report</a:t>
            </a:r>
          </a:p>
          <a:p>
            <a:r>
              <a:rPr lang="en-US" dirty="0"/>
              <a:t>New employee education</a:t>
            </a:r>
          </a:p>
          <a:p>
            <a:pPr lvl="1"/>
            <a:r>
              <a:rPr lang="en-US" dirty="0"/>
              <a:t>Policies and procedures</a:t>
            </a:r>
          </a:p>
          <a:p>
            <a:pPr lvl="2"/>
            <a:r>
              <a:rPr lang="en-US" dirty="0"/>
              <a:t>Including mobile devices, e-mails, faxes, social media</a:t>
            </a:r>
          </a:p>
          <a:p>
            <a:r>
              <a:rPr lang="en-US" dirty="0"/>
              <a:t>Annual signed confidentiality </a:t>
            </a:r>
            <a:r>
              <a:rPr lang="en-US" dirty="0" smtClean="0"/>
              <a:t>agreements</a:t>
            </a:r>
            <a:endParaRPr lang="en-US" dirty="0"/>
          </a:p>
          <a:p>
            <a:r>
              <a:rPr lang="en-US" dirty="0"/>
              <a:t>Periodic and ongoing security reminders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81528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Health Information Management Technology: An Applied Approach&amp;quot;&quot;/&gt;&lt;property id=&quot;20307&quot; value=&quot;256&quot;/&gt;&lt;/object&gt;&lt;object type=&quot;3&quot; unique_id=&quot;14446&quot;&gt;&lt;property id=&quot;20148&quot; value=&quot;5&quot;/&gt;&lt;property id=&quot;20300&quot; value=&quot;Slide 2 - &amp;quot;Data Security&amp;quot;&quot;/&gt;&lt;property id=&quot;20307&quot; value=&quot;258&quot;/&gt;&lt;/object&gt;&lt;object type=&quot;3&quot; unique_id=&quot;14447&quot;&gt;&lt;property id=&quot;20148&quot; value=&quot;5&quot;/&gt;&lt;property id=&quot;20300&quot; value=&quot;Slide 3 - &amp;quot;Elements of a Security Program&amp;quot;&quot;/&gt;&lt;property id=&quot;20307&quot; value=&quot;259&quot;/&gt;&lt;/object&gt;&lt;object type=&quot;3&quot; unique_id=&quot;14448&quot;&gt;&lt;property id=&quot;20148&quot; value=&quot;5&quot;/&gt;&lt;property id=&quot;20300&quot; value=&quot;Slide 4 - &amp;quot;Data Security Threats&amp;quot;&quot;/&gt;&lt;property id=&quot;20307&quot; value=&quot;260&quot;/&gt;&lt;/object&gt;&lt;object type=&quot;3&quot; unique_id=&quot;14449&quot;&gt;&lt;property id=&quot;20148&quot; value=&quot;5&quot;/&gt;&lt;property id=&quot;20300&quot; value=&quot;Slide 5 - &amp;quot;Threats Caused by People&amp;quot;&quot;/&gt;&lt;property id=&quot;20307&quot; value=&quot;261&quot;/&gt;&lt;/object&gt;&lt;object type=&quot;3&quot; unique_id=&quot;14450&quot;&gt;&lt;property id=&quot;20148&quot; value=&quot;5&quot;/&gt;&lt;property id=&quot;20300&quot; value=&quot;Slide 6 - &amp;quot;Threats Caused by Environmental and Hardware or Software Factors&amp;quot;&quot;/&gt;&lt;property id=&quot;20307&quot; value=&quot;262&quot;/&gt;&lt;/object&gt;&lt;object type=&quot;3&quot; unique_id=&quot;14451&quot;&gt;&lt;property id=&quot;20148&quot; value=&quot;5&quot;/&gt;&lt;property id=&quot;20300&quot; value=&quot;Slide 7 - &amp;quot;Security Management Structure&amp;quot;&quot;/&gt;&lt;property id=&quot;20307&quot; value=&quot;263&quot;/&gt;&lt;/object&gt;&lt;object type=&quot;3&quot; unique_id=&quot;14452&quot;&gt;&lt;property id=&quot;20148&quot; value=&quot;5&quot;/&gt;&lt;property id=&quot;20300&quot; value=&quot;Slide 8 - &amp;quot;Components of a Security Program&amp;quot;&quot;/&gt;&lt;property id=&quot;20307&quot; value=&quot;264&quot;/&gt;&lt;/object&gt;&lt;object type=&quot;3&quot; unique_id=&quot;14453&quot;&gt;&lt;property id=&quot;20148&quot; value=&quot;5&quot;/&gt;&lt;property id=&quot;20300&quot; value=&quot;Slide 9 - &amp;quot;Security Program: Employee Awareness&amp;quot;&quot;/&gt;&lt;property id=&quot;20307&quot; value=&quot;265&quot;/&gt;&lt;/object&gt;&lt;object type=&quot;3&quot; unique_id=&quot;14454&quot;&gt;&lt;property id=&quot;20148&quot; value=&quot;5&quot;/&gt;&lt;property id=&quot;20300&quot; value=&quot;Slide 10 - &amp;quot;Security Program: &amp;#x0D;&amp;#x0A;Risk Management Program&amp;quot;&quot;/&gt;&lt;property id=&quot;20307&quot; value=&quot;266&quot;/&gt;&lt;/object&gt;&lt;object type=&quot;3&quot; unique_id=&quot;14455&quot;&gt;&lt;property id=&quot;20148&quot; value=&quot;5&quot;/&gt;&lt;property id=&quot;20300&quot; value=&quot;Slide 11 - &amp;quot;Security Program: &amp;#x0D;&amp;#x0A;Risk Management Program&amp;quot;&quot;/&gt;&lt;property id=&quot;20307&quot; value=&quot;267&quot;/&gt;&lt;/object&gt;&lt;object type=&quot;3&quot; unique_id=&quot;14456&quot;&gt;&lt;property id=&quot;20148&quot; value=&quot;5&quot;/&gt;&lt;property id=&quot;20300&quot; value=&quot;Slide 12 - &amp;quot;Security Program: Access Safeguards&amp;quot;&quot;/&gt;&lt;property id=&quot;20307&quot; value=&quot;268&quot;/&gt;&lt;/object&gt;&lt;object type=&quot;3&quot; unique_id=&quot;14457&quot;&gt;&lt;property id=&quot;20148&quot; value=&quot;5&quot;/&gt;&lt;property id=&quot;20300&quot; value=&quot;Slide 13 - &amp;quot;Security Program: Access Safeguards - Access Control Mechanisms&amp;quot;&quot;/&gt;&lt;property id=&quot;20307&quot; value=&quot;269&quot;/&gt;&lt;/object&gt;&lt;object type=&quot;3&quot; unique_id=&quot;14458&quot;&gt;&lt;property id=&quot;20148&quot; value=&quot;5&quot;/&gt;&lt;property id=&quot;20300&quot; value=&quot;Slide 14 - &amp;quot;Security Program:  Physical and Administrative Safeguards&amp;quot;&quot;/&gt;&lt;property id=&quot;20307&quot; value=&quot;270&quot;/&gt;&lt;/object&gt;&lt;object type=&quot;3&quot; unique_id=&quot;14459&quot;&gt;&lt;property id=&quot;20148&quot; value=&quot;5&quot;/&gt;&lt;property id=&quot;20300&quot; value=&quot;Slide 15 - &amp;quot;Security Program:  &amp;#x0D;&amp;#x0A;Software Application Safeguards&amp;quot;&quot;/&gt;&lt;property id=&quot;20307&quot; value=&quot;271&quot;/&gt;&lt;/object&gt;&lt;object type=&quot;3&quot; unique_id=&quot;14460&quot;&gt;&lt;property id=&quot;20148&quot; value=&quot;5&quot;/&gt;&lt;property id=&quot;20300&quot; value=&quot;Slide 16 - &amp;quot;Security Program: Network Safeguards&amp;quot;&quot;/&gt;&lt;property id=&quot;20307&quot; value=&quot;272&quot;/&gt;&lt;/object&gt;&lt;object type=&quot;3&quot; unique_id=&quot;14461&quot;&gt;&lt;property id=&quot;20148&quot; value=&quot;5&quot;/&gt;&lt;property id=&quot;20300&quot; value=&quot;Slide 17 - &amp;quot;Security Program: Disaster Planning and Recovery&amp;quot;&quot;/&gt;&lt;property id=&quot;20307&quot; value=&quot;273&quot;/&gt;&lt;/object&gt;&lt;object type=&quot;3&quot; unique_id=&quot;14462&quot;&gt;&lt;property id=&quot;20148&quot; value=&quot;5&quot;/&gt;&lt;property id=&quot;20300&quot; value=&quot;Slide 18 - &amp;quot;Security Program: Disaster Planning and Recovery&amp;quot;&quot;/&gt;&lt;property id=&quot;20307&quot; value=&quot;274&quot;/&gt;&lt;/object&gt;&lt;object type=&quot;3&quot; unique_id=&quot;14463&quot;&gt;&lt;property id=&quot;20148&quot; value=&quot;5&quot;/&gt;&lt;property id=&quot;20300&quot; value=&quot;Slide 19 - &amp;quot;Security Program: Data Quality Control Processes&amp;quot;&quot;/&gt;&lt;property id=&quot;20307&quot; value=&quot;275&quot;/&gt;&lt;/object&gt;&lt;object type=&quot;3&quot; unique_id=&quot;14464&quot;&gt;&lt;property id=&quot;20148&quot; value=&quot;5&quot;/&gt;&lt;property id=&quot;20300&quot; value=&quot;Slide 20 - &amp;quot;HIPAA Security Provisions&amp;quot;&quot;/&gt;&lt;property id=&quot;20307&quot; value=&quot;276&quot;/&gt;&lt;/object&gt;&lt;object type=&quot;3&quot; unique_id=&quot;14465&quot;&gt;&lt;property id=&quot;20148&quot; value=&quot;5&quot;/&gt;&lt;property id=&quot;20300&quot; value=&quot;Slide 21 - &amp;quot;HIPAA Security Provisions:  &amp;#x0D;&amp;#x0A;General Rules&amp;quot;&quot;/&gt;&lt;property id=&quot;20307&quot; value=&quot;277&quot;/&gt;&lt;/object&gt;&lt;object type=&quot;3&quot; unique_id=&quot;14466&quot;&gt;&lt;property id=&quot;20148&quot; value=&quot;5&quot;/&gt;&lt;property id=&quot;20300&quot; value=&quot;Slide 22 - &amp;quot;HIPAA Security Provisions:  &amp;#x0D;&amp;#x0A;General Rules&amp;quot;&quot;/&gt;&lt;property id=&quot;20307&quot; value=&quot;278&quot;/&gt;&lt;/object&gt;&lt;object type=&quot;3&quot; unique_id=&quot;14467&quot;&gt;&lt;property id=&quot;20148&quot; value=&quot;5&quot;/&gt;&lt;property id=&quot;20300&quot; value=&quot;Slide 23 - &amp;quot;HIPAA Security Provisions: &amp;#x0D;&amp;#x0A;General Rules&amp;quot;&quot;/&gt;&lt;property id=&quot;20307&quot; value=&quot;279&quot;/&gt;&lt;/object&gt;&lt;object type=&quot;3&quot; unique_id=&quot;14468&quot;&gt;&lt;property id=&quot;20148&quot; value=&quot;5&quot;/&gt;&lt;property id=&quot;20300&quot; value=&quot;Slide 24 - &amp;quot;HIPAA Security Provisions: &amp;#x0D;&amp;#x0A;General Rules&amp;quot;&quot;/&gt;&lt;property id=&quot;20307&quot; value=&quot;280&quot;/&gt;&lt;/object&gt;&lt;object type=&quot;3&quot; unique_id=&quot;14469&quot;&gt;&lt;property id=&quot;20148&quot; value=&quot;5&quot;/&gt;&lt;property id=&quot;20300&quot; value=&quot;Slide 25 - &amp;quot;HIPAA Security Provisions:&amp;#x0D;&amp;#x0A;5 Categories&amp;quot;&quot;/&gt;&lt;property id=&quot;20307&quot; value=&quot;281&quot;/&gt;&lt;/object&gt;&lt;object type=&quot;3&quot; unique_id=&quot;14470&quot;&gt;&lt;property id=&quot;20148&quot; value=&quot;5&quot;/&gt;&lt;property id=&quot;20300&quot; value=&quot;Slide 26 - &amp;quot;HIPAA Security Rule: &amp;#x0D;&amp;#x0A;Administrative Safeguards&amp;quot;&quot;/&gt;&lt;property id=&quot;20307&quot; value=&quot;282&quot;/&gt;&lt;/object&gt;&lt;object type=&quot;3&quot; unique_id=&quot;14471&quot;&gt;&lt;property id=&quot;20148&quot; value=&quot;5&quot;/&gt;&lt;property id=&quot;20300&quot; value=&quot;Slide 27 - &amp;quot;HIPAA Security Rule:  &amp;#x0D;&amp;#x0A;Physical Safeguards&amp;quot;&quot;/&gt;&lt;property id=&quot;20307&quot; value=&quot;283&quot;/&gt;&lt;/object&gt;&lt;object type=&quot;3&quot; unique_id=&quot;14472&quot;&gt;&lt;property id=&quot;20148&quot; value=&quot;5&quot;/&gt;&lt;property id=&quot;20300&quot; value=&quot;Slide 28 - &amp;quot;HIPAA Security Rule:  &amp;#x0D;&amp;#x0A;Technical Safeguards&amp;quot;&quot;/&gt;&lt;property id=&quot;20307&quot; value=&quot;284&quot;/&gt;&lt;/object&gt;&lt;object type=&quot;3&quot; unique_id=&quot;14473&quot;&gt;&lt;property id=&quot;20148&quot; value=&quot;5&quot;/&gt;&lt;property id=&quot;20300&quot; value=&quot;Slide 29 - &amp;quot;HIPAA Security Rule:  &amp;#x0D;&amp;#x0A;Organizational Requirements&amp;quot;&quot;/&gt;&lt;property id=&quot;20307&quot; value=&quot;285&quot;/&gt;&lt;/object&gt;&lt;object type=&quot;3&quot; unique_id=&quot;14474&quot;&gt;&lt;property id=&quot;20148&quot; value=&quot;5&quot;/&gt;&lt;property id=&quot;20300&quot; value=&quot;Slide 30 - &amp;quot;HIPAA Security Rule:  Policies and Procedures and Documentation Requirements&amp;quot;&quot;/&gt;&lt;property id=&quot;20307&quot; value=&quot;286&quot;/&gt;&lt;/object&gt;&lt;object type=&quot;3&quot; unique_id=&quot;14475&quot;&gt;&lt;property id=&quot;20148&quot; value=&quot;5&quot;/&gt;&lt;property id=&quot;20300&quot; value=&quot;Slide 31 - &amp;quot;American Recovery and Reinvestment Act/HITECH Changes&amp;quot;&quot;/&gt;&lt;property id=&quot;20307&quot; value=&quot;287&quot;/&gt;&lt;/object&gt;&lt;object type=&quot;3&quot; unique_id=&quot;14476&quot;&gt;&lt;property id=&quot;20148&quot; value=&quot;5&quot;/&gt;&lt;property id=&quot;20300&quot; value=&quot;Slide 32 - &amp;quot;Forensics&amp;quot;&quot;/&gt;&lt;property id=&quot;20307&quot; value=&quot;288&quot;/&gt;&lt;/object&gt;&lt;object type=&quot;3&quot; unique_id=&quot;14477&quot;&gt;&lt;property id=&quot;20148&quot; value=&quot;5&quot;/&gt;&lt;property id=&quot;20300&quot; value=&quot;Slide 33 - &amp;quot;Trigger Events&amp;quot;&quot;/&gt;&lt;property id=&quot;20307&quot; value=&quot;28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1283</Words>
  <Application>Microsoft Office PowerPoint</Application>
  <PresentationFormat>On-screen Show (4:3)</PresentationFormat>
  <Paragraphs>211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Health Information Management Technology: An Applied Approach</vt:lpstr>
      <vt:lpstr>Data Security</vt:lpstr>
      <vt:lpstr>Elements of a Security Program</vt:lpstr>
      <vt:lpstr>Data Security Threats</vt:lpstr>
      <vt:lpstr>Threats Caused by People</vt:lpstr>
      <vt:lpstr>Threats Caused by Environmental and Hardware or Software Factors</vt:lpstr>
      <vt:lpstr>Security Management Structure</vt:lpstr>
      <vt:lpstr>Components of a Security Program</vt:lpstr>
      <vt:lpstr>Security Program: Employee Awareness</vt:lpstr>
      <vt:lpstr>Security Program: Risk Management Program</vt:lpstr>
      <vt:lpstr>Security Program: Risk Management Program</vt:lpstr>
      <vt:lpstr>Security Program: Access Safeguards</vt:lpstr>
      <vt:lpstr>Security Program: Access Safeguards – Access Control Mechanisms</vt:lpstr>
      <vt:lpstr>Security Program:  Physical and Administrative Safeguards</vt:lpstr>
      <vt:lpstr>Security Program:  Software Application Safeguards</vt:lpstr>
      <vt:lpstr>Security Program: Network Safeguards</vt:lpstr>
      <vt:lpstr>Security Program: Disaster Planning and Recovery</vt:lpstr>
      <vt:lpstr>Security Program: Disaster Planning and Recovery</vt:lpstr>
      <vt:lpstr>Security Program: Data Quality Control Processes</vt:lpstr>
      <vt:lpstr>HIPAA Security Provisions</vt:lpstr>
      <vt:lpstr>HIPAA Security Provisions: General Rules</vt:lpstr>
      <vt:lpstr>HIPAA Security Provisions: General Rules</vt:lpstr>
      <vt:lpstr>HIPAA Security Provisions: General Rules</vt:lpstr>
      <vt:lpstr>HIPAA Security Provisions:  General Rules</vt:lpstr>
      <vt:lpstr>HIPAA Security Provisions: 5 Categories</vt:lpstr>
      <vt:lpstr>HIPAA Security Rule:  Administrative Safeguards</vt:lpstr>
      <vt:lpstr>HIPAA Security Rule: Physical Safeguards</vt:lpstr>
      <vt:lpstr>HIPAA Security Rule: Technical Safeguards</vt:lpstr>
      <vt:lpstr>HIPAA Security Rule: Organizational Requirements</vt:lpstr>
      <vt:lpstr>HIPAA Security Rule:  Policies and Procedures and Documentation Requirements</vt:lpstr>
      <vt:lpstr>American Recovery and Reinvestment Act and HITECH Changes</vt:lpstr>
      <vt:lpstr>Forensics</vt:lpstr>
      <vt:lpstr>Trigger Events</vt:lpstr>
    </vt:vector>
  </TitlesOfParts>
  <Company>AHIMA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Marketing Fax</dc:creator>
  <cp:lastModifiedBy>Megan Grennan</cp:lastModifiedBy>
  <cp:revision>20</cp:revision>
  <dcterms:created xsi:type="dcterms:W3CDTF">2014-01-24T02:38:46Z</dcterms:created>
  <dcterms:modified xsi:type="dcterms:W3CDTF">2016-07-12T18:21:00Z</dcterms:modified>
</cp:coreProperties>
</file>