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6" r:id="rId2"/>
    <p:sldId id="413" r:id="rId3"/>
    <p:sldId id="414" r:id="rId4"/>
    <p:sldId id="262" r:id="rId5"/>
    <p:sldId id="263" r:id="rId6"/>
    <p:sldId id="412" r:id="rId7"/>
    <p:sldId id="267" r:id="rId8"/>
    <p:sldId id="271" r:id="rId9"/>
    <p:sldId id="272" r:id="rId10"/>
    <p:sldId id="273" r:id="rId11"/>
    <p:sldId id="274" r:id="rId12"/>
    <p:sldId id="275" r:id="rId13"/>
    <p:sldId id="276" r:id="rId14"/>
    <p:sldId id="277" r:id="rId15"/>
    <p:sldId id="278" r:id="rId16"/>
    <p:sldId id="279"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7" r:id="rId43"/>
    <p:sldId id="318" r:id="rId44"/>
    <p:sldId id="319" r:id="rId45"/>
    <p:sldId id="320" r:id="rId46"/>
    <p:sldId id="321" r:id="rId47"/>
    <p:sldId id="322" r:id="rId48"/>
    <p:sldId id="323" r:id="rId49"/>
    <p:sldId id="324" r:id="rId50"/>
    <p:sldId id="325" r:id="rId51"/>
    <p:sldId id="328" r:id="rId52"/>
    <p:sldId id="333" r:id="rId53"/>
    <p:sldId id="334"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0" r:id="rId86"/>
    <p:sldId id="371" r:id="rId87"/>
    <p:sldId id="372" r:id="rId88"/>
    <p:sldId id="373" r:id="rId89"/>
    <p:sldId id="374" r:id="rId90"/>
    <p:sldId id="375" r:id="rId91"/>
    <p:sldId id="376" r:id="rId92"/>
    <p:sldId id="377" r:id="rId93"/>
    <p:sldId id="378" r:id="rId94"/>
    <p:sldId id="379" r:id="rId95"/>
    <p:sldId id="380"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09" r:id="rId123"/>
    <p:sldId id="410" r:id="rId124"/>
    <p:sldId id="411"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3" d="100"/>
          <a:sy n="73"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C7C7D-0106-4A2E-9E35-8CA65F193AA9}" type="datetimeFigureOut">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0391F-187A-41D6-9008-B40D90A09766}" type="slidenum">
              <a:rPr lang="en-US" smtClean="0"/>
              <a:t>‹#›</a:t>
            </a:fld>
            <a:endParaRPr lang="en-US"/>
          </a:p>
        </p:txBody>
      </p:sp>
    </p:spTree>
    <p:extLst>
      <p:ext uri="{BB962C8B-B14F-4D97-AF65-F5344CB8AC3E}">
        <p14:creationId xmlns:p14="http://schemas.microsoft.com/office/powerpoint/2010/main" val="309707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14</a:t>
            </a:fld>
            <a:endParaRPr lang="en-US" dirty="0"/>
          </a:p>
        </p:txBody>
      </p:sp>
    </p:spTree>
    <p:extLst>
      <p:ext uri="{BB962C8B-B14F-4D97-AF65-F5344CB8AC3E}">
        <p14:creationId xmlns:p14="http://schemas.microsoft.com/office/powerpoint/2010/main" val="358151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41</a:t>
            </a:fld>
            <a:endParaRPr lang="en-US"/>
          </a:p>
        </p:txBody>
      </p:sp>
    </p:spTree>
    <p:extLst>
      <p:ext uri="{BB962C8B-B14F-4D97-AF65-F5344CB8AC3E}">
        <p14:creationId xmlns:p14="http://schemas.microsoft.com/office/powerpoint/2010/main" val="51141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42</a:t>
            </a:fld>
            <a:endParaRPr lang="en-US"/>
          </a:p>
        </p:txBody>
      </p:sp>
    </p:spTree>
    <p:extLst>
      <p:ext uri="{BB962C8B-B14F-4D97-AF65-F5344CB8AC3E}">
        <p14:creationId xmlns:p14="http://schemas.microsoft.com/office/powerpoint/2010/main" val="345309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43</a:t>
            </a:fld>
            <a:endParaRPr lang="en-US"/>
          </a:p>
        </p:txBody>
      </p:sp>
    </p:spTree>
    <p:extLst>
      <p:ext uri="{BB962C8B-B14F-4D97-AF65-F5344CB8AC3E}">
        <p14:creationId xmlns:p14="http://schemas.microsoft.com/office/powerpoint/2010/main" val="172193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44</a:t>
            </a:fld>
            <a:endParaRPr lang="en-US"/>
          </a:p>
        </p:txBody>
      </p:sp>
    </p:spTree>
    <p:extLst>
      <p:ext uri="{BB962C8B-B14F-4D97-AF65-F5344CB8AC3E}">
        <p14:creationId xmlns:p14="http://schemas.microsoft.com/office/powerpoint/2010/main" val="86581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47</a:t>
            </a:fld>
            <a:endParaRPr lang="en-US"/>
          </a:p>
        </p:txBody>
      </p:sp>
    </p:spTree>
    <p:extLst>
      <p:ext uri="{BB962C8B-B14F-4D97-AF65-F5344CB8AC3E}">
        <p14:creationId xmlns:p14="http://schemas.microsoft.com/office/powerpoint/2010/main" val="254020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50</a:t>
            </a:fld>
            <a:endParaRPr lang="en-US"/>
          </a:p>
        </p:txBody>
      </p:sp>
    </p:spTree>
    <p:extLst>
      <p:ext uri="{BB962C8B-B14F-4D97-AF65-F5344CB8AC3E}">
        <p14:creationId xmlns:p14="http://schemas.microsoft.com/office/powerpoint/2010/main" val="2234576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68</a:t>
            </a:fld>
            <a:endParaRPr lang="en-US"/>
          </a:p>
        </p:txBody>
      </p:sp>
    </p:spTree>
    <p:extLst>
      <p:ext uri="{BB962C8B-B14F-4D97-AF65-F5344CB8AC3E}">
        <p14:creationId xmlns:p14="http://schemas.microsoft.com/office/powerpoint/2010/main" val="211239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78</a:t>
            </a:fld>
            <a:endParaRPr lang="en-US"/>
          </a:p>
        </p:txBody>
      </p:sp>
    </p:spTree>
    <p:extLst>
      <p:ext uri="{BB962C8B-B14F-4D97-AF65-F5344CB8AC3E}">
        <p14:creationId xmlns:p14="http://schemas.microsoft.com/office/powerpoint/2010/main" val="154546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81</a:t>
            </a:fld>
            <a:endParaRPr lang="en-US"/>
          </a:p>
        </p:txBody>
      </p:sp>
    </p:spTree>
    <p:extLst>
      <p:ext uri="{BB962C8B-B14F-4D97-AF65-F5344CB8AC3E}">
        <p14:creationId xmlns:p14="http://schemas.microsoft.com/office/powerpoint/2010/main" val="90652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84</a:t>
            </a:fld>
            <a:endParaRPr lang="en-US"/>
          </a:p>
        </p:txBody>
      </p:sp>
    </p:spTree>
    <p:extLst>
      <p:ext uri="{BB962C8B-B14F-4D97-AF65-F5344CB8AC3E}">
        <p14:creationId xmlns:p14="http://schemas.microsoft.com/office/powerpoint/2010/main" val="77568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22</a:t>
            </a:fld>
            <a:endParaRPr lang="en-US"/>
          </a:p>
        </p:txBody>
      </p:sp>
    </p:spTree>
    <p:extLst>
      <p:ext uri="{BB962C8B-B14F-4D97-AF65-F5344CB8AC3E}">
        <p14:creationId xmlns:p14="http://schemas.microsoft.com/office/powerpoint/2010/main" val="373272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98</a:t>
            </a:fld>
            <a:endParaRPr lang="en-US"/>
          </a:p>
        </p:txBody>
      </p:sp>
    </p:spTree>
    <p:extLst>
      <p:ext uri="{BB962C8B-B14F-4D97-AF65-F5344CB8AC3E}">
        <p14:creationId xmlns:p14="http://schemas.microsoft.com/office/powerpoint/2010/main" val="392825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105</a:t>
            </a:fld>
            <a:endParaRPr lang="en-US"/>
          </a:p>
        </p:txBody>
      </p:sp>
    </p:spTree>
    <p:extLst>
      <p:ext uri="{BB962C8B-B14F-4D97-AF65-F5344CB8AC3E}">
        <p14:creationId xmlns:p14="http://schemas.microsoft.com/office/powerpoint/2010/main" val="232605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110</a:t>
            </a:fld>
            <a:endParaRPr lang="en-US"/>
          </a:p>
        </p:txBody>
      </p:sp>
    </p:spTree>
    <p:extLst>
      <p:ext uri="{BB962C8B-B14F-4D97-AF65-F5344CB8AC3E}">
        <p14:creationId xmlns:p14="http://schemas.microsoft.com/office/powerpoint/2010/main" val="313308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121</a:t>
            </a:fld>
            <a:endParaRPr lang="en-US"/>
          </a:p>
        </p:txBody>
      </p:sp>
    </p:spTree>
    <p:extLst>
      <p:ext uri="{BB962C8B-B14F-4D97-AF65-F5344CB8AC3E}">
        <p14:creationId xmlns:p14="http://schemas.microsoft.com/office/powerpoint/2010/main" val="66871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23</a:t>
            </a:fld>
            <a:endParaRPr lang="en-US"/>
          </a:p>
        </p:txBody>
      </p:sp>
    </p:spTree>
    <p:extLst>
      <p:ext uri="{BB962C8B-B14F-4D97-AF65-F5344CB8AC3E}">
        <p14:creationId xmlns:p14="http://schemas.microsoft.com/office/powerpoint/2010/main" val="219088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27</a:t>
            </a:fld>
            <a:endParaRPr lang="en-US"/>
          </a:p>
        </p:txBody>
      </p:sp>
    </p:spTree>
    <p:extLst>
      <p:ext uri="{BB962C8B-B14F-4D97-AF65-F5344CB8AC3E}">
        <p14:creationId xmlns:p14="http://schemas.microsoft.com/office/powerpoint/2010/main" val="217429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28</a:t>
            </a:fld>
            <a:endParaRPr lang="en-US"/>
          </a:p>
        </p:txBody>
      </p:sp>
    </p:spTree>
    <p:extLst>
      <p:ext uri="{BB962C8B-B14F-4D97-AF65-F5344CB8AC3E}">
        <p14:creationId xmlns:p14="http://schemas.microsoft.com/office/powerpoint/2010/main" val="22604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31</a:t>
            </a:fld>
            <a:endParaRPr lang="en-US"/>
          </a:p>
        </p:txBody>
      </p:sp>
    </p:spTree>
    <p:extLst>
      <p:ext uri="{BB962C8B-B14F-4D97-AF65-F5344CB8AC3E}">
        <p14:creationId xmlns:p14="http://schemas.microsoft.com/office/powerpoint/2010/main" val="361724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32</a:t>
            </a:fld>
            <a:endParaRPr lang="en-US"/>
          </a:p>
        </p:txBody>
      </p:sp>
    </p:spTree>
    <p:extLst>
      <p:ext uri="{BB962C8B-B14F-4D97-AF65-F5344CB8AC3E}">
        <p14:creationId xmlns:p14="http://schemas.microsoft.com/office/powerpoint/2010/main" val="295041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35</a:t>
            </a:fld>
            <a:endParaRPr lang="en-US"/>
          </a:p>
        </p:txBody>
      </p:sp>
    </p:spTree>
    <p:extLst>
      <p:ext uri="{BB962C8B-B14F-4D97-AF65-F5344CB8AC3E}">
        <p14:creationId xmlns:p14="http://schemas.microsoft.com/office/powerpoint/2010/main" val="327378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E5CCB-195E-C74A-BB28-A15C794C9D52}" type="slidenum">
              <a:rPr lang="en-US" smtClean="0"/>
              <a:t>38</a:t>
            </a:fld>
            <a:endParaRPr lang="en-US"/>
          </a:p>
        </p:txBody>
      </p:sp>
    </p:spTree>
    <p:extLst>
      <p:ext uri="{BB962C8B-B14F-4D97-AF65-F5344CB8AC3E}">
        <p14:creationId xmlns:p14="http://schemas.microsoft.com/office/powerpoint/2010/main" val="29018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AD7B5-8A73-4675-B6C9-D7BEAC983D71}"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217836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AD7B5-8A73-4675-B6C9-D7BEAC983D71}"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143791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AD7B5-8A73-4675-B6C9-D7BEAC983D71}"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378144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AD7B5-8A73-4675-B6C9-D7BEAC983D71}"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23693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DAD7B5-8A73-4675-B6C9-D7BEAC983D71}"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818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AD7B5-8A73-4675-B6C9-D7BEAC983D71}"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27726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AD7B5-8A73-4675-B6C9-D7BEAC983D71}"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94368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AD7B5-8A73-4675-B6C9-D7BEAC983D71}"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394323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AD7B5-8A73-4675-B6C9-D7BEAC983D71}"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5528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DAD7B5-8A73-4675-B6C9-D7BEAC983D71}"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9850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DAD7B5-8A73-4675-B6C9-D7BEAC983D71}"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CD171-4B72-4FDB-AB1E-169413611D30}" type="slidenum">
              <a:rPr lang="en-US" smtClean="0"/>
              <a:t>‹#›</a:t>
            </a:fld>
            <a:endParaRPr lang="en-US"/>
          </a:p>
        </p:txBody>
      </p:sp>
    </p:spTree>
    <p:extLst>
      <p:ext uri="{BB962C8B-B14F-4D97-AF65-F5344CB8AC3E}">
        <p14:creationId xmlns:p14="http://schemas.microsoft.com/office/powerpoint/2010/main" val="40708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AD7B5-8A73-4675-B6C9-D7BEAC983D71}" type="datetimeFigureOut">
              <a:rPr lang="en-US" smtClean="0"/>
              <a:t>4/15/2019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CD171-4B72-4FDB-AB1E-169413611D30}" type="slidenum">
              <a:rPr lang="en-US" smtClean="0"/>
              <a:t>‹#›</a:t>
            </a:fld>
            <a:endParaRPr lang="en-US"/>
          </a:p>
        </p:txBody>
      </p:sp>
    </p:spTree>
    <p:extLst>
      <p:ext uri="{BB962C8B-B14F-4D97-AF65-F5344CB8AC3E}">
        <p14:creationId xmlns:p14="http://schemas.microsoft.com/office/powerpoint/2010/main" val="42541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 4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988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nerves</a:t>
            </a:r>
            <a:r>
              <a:rPr lang="en-US" dirty="0"/>
              <a:t> (continued):</a:t>
            </a:r>
          </a:p>
          <a:p>
            <a:pPr lvl="1"/>
            <a:r>
              <a:rPr lang="en-US" dirty="0"/>
              <a:t>Posterior root features a swollen area that houses </a:t>
            </a:r>
            <a:r>
              <a:rPr lang="en-US" i="1" dirty="0"/>
              <a:t>cell</a:t>
            </a:r>
            <a:r>
              <a:rPr lang="en-US" dirty="0"/>
              <a:t> </a:t>
            </a:r>
            <a:r>
              <a:rPr lang="en-US" i="1" dirty="0"/>
              <a:t>bodies</a:t>
            </a:r>
            <a:r>
              <a:rPr lang="en-US" dirty="0"/>
              <a:t> of sensory neurons called </a:t>
            </a:r>
            <a:r>
              <a:rPr lang="en-US" b="1" dirty="0"/>
              <a:t>posterior</a:t>
            </a:r>
            <a:r>
              <a:rPr lang="en-US" dirty="0"/>
              <a:t> </a:t>
            </a:r>
            <a:r>
              <a:rPr lang="en-US" b="1" dirty="0"/>
              <a:t>root</a:t>
            </a:r>
            <a:r>
              <a:rPr lang="en-US" dirty="0"/>
              <a:t> </a:t>
            </a:r>
            <a:r>
              <a:rPr lang="en-US" b="1" dirty="0"/>
              <a:t>ganglion</a:t>
            </a:r>
            <a:r>
              <a:rPr lang="en-US" dirty="0"/>
              <a:t> (or </a:t>
            </a:r>
            <a:r>
              <a:rPr lang="en-US" b="1" dirty="0"/>
              <a:t>dorsal</a:t>
            </a:r>
            <a:r>
              <a:rPr lang="en-US" dirty="0"/>
              <a:t> </a:t>
            </a:r>
            <a:r>
              <a:rPr lang="en-US" b="1" dirty="0"/>
              <a:t>root</a:t>
            </a:r>
            <a:r>
              <a:rPr lang="en-US" dirty="0"/>
              <a:t> </a:t>
            </a:r>
            <a:r>
              <a:rPr lang="en-US" b="1" dirty="0"/>
              <a:t>ganglion</a:t>
            </a:r>
            <a:r>
              <a:rPr lang="en-US" dirty="0"/>
              <a:t>)</a:t>
            </a:r>
          </a:p>
          <a:p>
            <a:pPr lvl="1"/>
            <a:r>
              <a:rPr lang="en-US" dirty="0"/>
              <a:t>Posterior and anterior roots </a:t>
            </a:r>
            <a:r>
              <a:rPr lang="en-US" i="1" dirty="0"/>
              <a:t>fuse</a:t>
            </a:r>
            <a:r>
              <a:rPr lang="en-US" dirty="0"/>
              <a:t> to form </a:t>
            </a:r>
            <a:r>
              <a:rPr lang="en-US" dirty="0" smtClean="0"/>
              <a:t>_________just </a:t>
            </a:r>
            <a:r>
              <a:rPr lang="en-US" dirty="0"/>
              <a:t>lateral to posterior root </a:t>
            </a:r>
            <a:r>
              <a:rPr lang="en-US" dirty="0" smtClean="0"/>
              <a:t>ganglion</a:t>
            </a:r>
            <a:endParaRPr lang="en-US" dirty="0"/>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412730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a:spcAft>
                <a:spcPts val="600"/>
              </a:spcAft>
            </a:pPr>
            <a:r>
              <a:rPr lang="en-US" dirty="0"/>
              <a:t>Reflexes can be classified by at least two </a:t>
            </a:r>
            <a:r>
              <a:rPr lang="en-US" dirty="0" smtClean="0"/>
              <a:t>criteria: </a:t>
            </a:r>
            <a:endParaRPr lang="en-US" dirty="0"/>
          </a:p>
          <a:p>
            <a:pPr lvl="1">
              <a:spcAft>
                <a:spcPts val="600"/>
              </a:spcAft>
            </a:pPr>
            <a:r>
              <a:rPr lang="en-US" dirty="0" smtClean="0"/>
              <a:t>1. Number </a:t>
            </a:r>
            <a:r>
              <a:rPr lang="en-US" dirty="0"/>
              <a:t>of synapses that occur between neurons involved in arc </a:t>
            </a:r>
          </a:p>
          <a:p>
            <a:pPr lvl="1">
              <a:spcAft>
                <a:spcPts val="600"/>
              </a:spcAft>
            </a:pPr>
            <a:r>
              <a:rPr lang="en-US" dirty="0" smtClean="0"/>
              <a:t>2. Type </a:t>
            </a:r>
            <a:r>
              <a:rPr lang="en-US" dirty="0"/>
              <a:t>of organ in which reflex takes place, either visceral or somatic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2276581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Simplest reflex arcs </a:t>
            </a:r>
            <a:r>
              <a:rPr lang="en-US" dirty="0" smtClean="0"/>
              <a:t>(</a:t>
            </a:r>
            <a:r>
              <a:rPr lang="en-US" b="1" dirty="0" smtClean="0"/>
              <a:t>_____________</a:t>
            </a:r>
            <a:r>
              <a:rPr lang="en-US" dirty="0" smtClean="0"/>
              <a:t> </a:t>
            </a:r>
            <a:r>
              <a:rPr lang="en-US" b="1" dirty="0"/>
              <a:t>reflexes</a:t>
            </a:r>
            <a:r>
              <a:rPr lang="en-US" dirty="0"/>
              <a:t>) involve only a </a:t>
            </a:r>
            <a:r>
              <a:rPr lang="en-US" u="sng" dirty="0"/>
              <a:t>single</a:t>
            </a:r>
            <a:r>
              <a:rPr lang="en-US" dirty="0"/>
              <a:t> synapse within spinal cord between a sensory and motor neuron; more complicated types of reflex arcs </a:t>
            </a:r>
            <a:r>
              <a:rPr lang="en-US" dirty="0" smtClean="0"/>
              <a:t>(</a:t>
            </a:r>
            <a:r>
              <a:rPr lang="en-US" b="1" dirty="0" smtClean="0"/>
              <a:t>_________</a:t>
            </a:r>
            <a:r>
              <a:rPr lang="en-US" dirty="0" smtClean="0"/>
              <a:t> </a:t>
            </a:r>
            <a:r>
              <a:rPr lang="en-US" b="1" dirty="0"/>
              <a:t>reflexes</a:t>
            </a:r>
            <a:r>
              <a:rPr lang="en-US" dirty="0"/>
              <a:t>) involve </a:t>
            </a:r>
            <a:r>
              <a:rPr lang="en-US" u="sng" dirty="0"/>
              <a:t>multiple</a:t>
            </a:r>
            <a:r>
              <a:rPr lang="en-US" dirty="0"/>
              <a:t> synapses</a:t>
            </a:r>
          </a:p>
          <a:p>
            <a:endParaRPr lang="en-US" dirty="0"/>
          </a:p>
        </p:txBody>
      </p:sp>
    </p:spTree>
    <p:extLst>
      <p:ext uri="{BB962C8B-B14F-4D97-AF65-F5344CB8AC3E}">
        <p14:creationId xmlns:p14="http://schemas.microsoft.com/office/powerpoint/2010/main" val="359253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Simplest reflex arcs (</a:t>
            </a:r>
            <a:r>
              <a:rPr lang="en-US" b="1" dirty="0"/>
              <a:t>monosynaptic</a:t>
            </a:r>
            <a:r>
              <a:rPr lang="en-US" dirty="0"/>
              <a:t> </a:t>
            </a:r>
            <a:r>
              <a:rPr lang="en-US" b="1" dirty="0"/>
              <a:t>reflexes</a:t>
            </a:r>
            <a:r>
              <a:rPr lang="en-US" dirty="0"/>
              <a:t>) involve only a </a:t>
            </a:r>
            <a:r>
              <a:rPr lang="en-US" u="sng" dirty="0"/>
              <a:t>single</a:t>
            </a:r>
            <a:r>
              <a:rPr lang="en-US" dirty="0"/>
              <a:t> synapse within spinal cord between a sensory and motor neuron; more complicated types of reflex arcs (</a:t>
            </a:r>
            <a:r>
              <a:rPr lang="en-US" b="1" dirty="0"/>
              <a:t>polysynaptic</a:t>
            </a:r>
            <a:r>
              <a:rPr lang="en-US" dirty="0"/>
              <a:t> </a:t>
            </a:r>
            <a:r>
              <a:rPr lang="en-US" b="1" dirty="0"/>
              <a:t>reflexes</a:t>
            </a:r>
            <a:r>
              <a:rPr lang="en-US" dirty="0"/>
              <a:t>) involve </a:t>
            </a:r>
            <a:r>
              <a:rPr lang="en-US" u="sng" dirty="0"/>
              <a:t>multiple</a:t>
            </a:r>
            <a:r>
              <a:rPr lang="en-US" dirty="0"/>
              <a:t> synapses</a:t>
            </a:r>
          </a:p>
          <a:p>
            <a:endParaRPr lang="en-US" dirty="0"/>
          </a:p>
        </p:txBody>
      </p:sp>
    </p:spTree>
    <p:extLst>
      <p:ext uri="{BB962C8B-B14F-4D97-AF65-F5344CB8AC3E}">
        <p14:creationId xmlns:p14="http://schemas.microsoft.com/office/powerpoint/2010/main" val="603559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Reflexes </a:t>
            </a:r>
          </a:p>
        </p:txBody>
      </p:sp>
      <p:sp>
        <p:nvSpPr>
          <p:cNvPr id="3" name="Content Placeholder 2"/>
          <p:cNvSpPr>
            <a:spLocks noGrp="1"/>
          </p:cNvSpPr>
          <p:nvPr>
            <p:ph idx="1"/>
          </p:nvPr>
        </p:nvSpPr>
        <p:spPr/>
        <p:txBody>
          <a:bodyPr/>
          <a:lstStyle/>
          <a:p>
            <a:pPr marL="0" indent="0">
              <a:buNone/>
            </a:pPr>
            <a:endParaRPr lang="en-US" dirty="0"/>
          </a:p>
          <a:p>
            <a:pPr lvl="1"/>
            <a:r>
              <a:rPr lang="en-US" dirty="0"/>
              <a:t>When a muscle is stretched it deviates from its optimal length, the body’s reflexive response is to shorten the muscle so that it returns to its optimal length via a monosynaptic reflex known as </a:t>
            </a:r>
            <a:r>
              <a:rPr lang="en-US" b="1" dirty="0" smtClean="0"/>
              <a:t>_______________.</a:t>
            </a:r>
            <a:endParaRPr lang="en-US" b="1" i="1" dirty="0"/>
          </a:p>
          <a:p>
            <a:pPr lvl="1"/>
            <a:r>
              <a:rPr lang="en-US" b="1" dirty="0"/>
              <a:t>Patellar</a:t>
            </a:r>
            <a:r>
              <a:rPr lang="en-US" dirty="0"/>
              <a:t> (</a:t>
            </a:r>
            <a:r>
              <a:rPr lang="en-US" b="1" dirty="0"/>
              <a:t>knee-jerk</a:t>
            </a:r>
            <a:r>
              <a:rPr lang="en-US" dirty="0"/>
              <a:t>) </a:t>
            </a:r>
            <a:r>
              <a:rPr lang="en-US" b="1" dirty="0"/>
              <a:t>reflex</a:t>
            </a:r>
            <a:r>
              <a:rPr lang="en-US" dirty="0"/>
              <a:t> is </a:t>
            </a:r>
            <a:r>
              <a:rPr lang="en-US" dirty="0" smtClean="0"/>
              <a:t>an example</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449846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Reflexes </a:t>
            </a:r>
          </a:p>
        </p:txBody>
      </p:sp>
      <p:sp>
        <p:nvSpPr>
          <p:cNvPr id="3" name="Content Placeholder 2"/>
          <p:cNvSpPr>
            <a:spLocks noGrp="1"/>
          </p:cNvSpPr>
          <p:nvPr>
            <p:ph idx="1"/>
          </p:nvPr>
        </p:nvSpPr>
        <p:spPr/>
        <p:txBody>
          <a:bodyPr/>
          <a:lstStyle/>
          <a:p>
            <a:pPr marL="0" indent="0">
              <a:buNone/>
            </a:pPr>
            <a:endParaRPr lang="en-US" dirty="0"/>
          </a:p>
          <a:p>
            <a:pPr lvl="1"/>
            <a:r>
              <a:rPr lang="en-US" dirty="0"/>
              <a:t>When a muscle is stretched it deviates from its optimal length, the body’s reflexive response is to shorten the muscle so that it returns to its optimal length via a monosynaptic reflex known as </a:t>
            </a:r>
            <a:r>
              <a:rPr lang="en-US" b="1" dirty="0" smtClean="0"/>
              <a:t>simple stretch reflex.</a:t>
            </a:r>
            <a:endParaRPr lang="en-US" b="1" i="1" dirty="0"/>
          </a:p>
          <a:p>
            <a:pPr lvl="1"/>
            <a:r>
              <a:rPr lang="en-US" b="1" dirty="0"/>
              <a:t>Patellar</a:t>
            </a:r>
            <a:r>
              <a:rPr lang="en-US" dirty="0"/>
              <a:t> (</a:t>
            </a:r>
            <a:r>
              <a:rPr lang="en-US" b="1" dirty="0"/>
              <a:t>knee-jerk</a:t>
            </a:r>
            <a:r>
              <a:rPr lang="en-US" dirty="0"/>
              <a:t>) </a:t>
            </a:r>
            <a:r>
              <a:rPr lang="en-US" b="1" dirty="0"/>
              <a:t>reflex</a:t>
            </a:r>
            <a:r>
              <a:rPr lang="en-US" dirty="0"/>
              <a:t> is </a:t>
            </a:r>
            <a:r>
              <a:rPr lang="en-US" dirty="0" smtClean="0"/>
              <a:t>example of simple stretch reflexes</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424749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226196"/>
            <a:ext cx="8546592" cy="5004816"/>
          </a:xfrm>
          <a:prstGeom prst="rect">
            <a:avLst/>
          </a:prstGeom>
        </p:spPr>
      </p:pic>
    </p:spTree>
    <p:extLst>
      <p:ext uri="{BB962C8B-B14F-4D97-AF65-F5344CB8AC3E}">
        <p14:creationId xmlns:p14="http://schemas.microsoft.com/office/powerpoint/2010/main" val="30274657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lvl="0"/>
            <a:r>
              <a:rPr lang="en-US" b="1" dirty="0" smtClean="0"/>
              <a:t>____________-</a:t>
            </a:r>
            <a:r>
              <a:rPr lang="en-US" dirty="0" smtClean="0"/>
              <a:t>– </a:t>
            </a:r>
            <a:r>
              <a:rPr lang="en-US" i="1" dirty="0"/>
              <a:t>polysynaptic</a:t>
            </a:r>
            <a:r>
              <a:rPr lang="en-US" dirty="0"/>
              <a:t> reflex; also protects muscles and tendons from damage</a:t>
            </a:r>
          </a:p>
          <a:p>
            <a:pPr lvl="1"/>
            <a:r>
              <a:rPr lang="en-US" sz="2000" dirty="0"/>
              <a:t>Causes muscle </a:t>
            </a:r>
            <a:r>
              <a:rPr lang="en-US" sz="2000" i="1" dirty="0"/>
              <a:t>relaxation</a:t>
            </a:r>
            <a:r>
              <a:rPr lang="en-US" sz="2000" dirty="0"/>
              <a:t>; </a:t>
            </a:r>
            <a:r>
              <a:rPr lang="en-US" sz="2000" u="sng" dirty="0"/>
              <a:t>opposite</a:t>
            </a:r>
            <a:r>
              <a:rPr lang="en-US" sz="2000" dirty="0"/>
              <a:t> of simple stretch reflex action</a:t>
            </a:r>
          </a:p>
          <a:p>
            <a:pPr lvl="1"/>
            <a:r>
              <a:rPr lang="en-US" sz="2000" dirty="0"/>
              <a:t>When tension in muscle and tendon </a:t>
            </a:r>
            <a:r>
              <a:rPr lang="en-US" sz="2000" i="1" dirty="0"/>
              <a:t>increases</a:t>
            </a:r>
            <a:r>
              <a:rPr lang="en-US" sz="2000" dirty="0"/>
              <a:t> </a:t>
            </a:r>
            <a:r>
              <a:rPr lang="en-US" sz="2000" i="1" dirty="0"/>
              <a:t>dramatically</a:t>
            </a:r>
            <a:r>
              <a:rPr lang="en-US" sz="2000" dirty="0"/>
              <a:t>, Golgi tendon organs signal spinal cord and cerebellum</a:t>
            </a:r>
          </a:p>
          <a:p>
            <a:pPr lvl="1"/>
            <a:r>
              <a:rPr lang="en-US" sz="2000" dirty="0"/>
              <a:t>Motor neurons innervating muscle are </a:t>
            </a:r>
            <a:r>
              <a:rPr lang="en-US" sz="2000" i="1" dirty="0"/>
              <a:t>inhibited</a:t>
            </a:r>
            <a:r>
              <a:rPr lang="en-US" sz="2000" dirty="0"/>
              <a:t> while antagonist muscles are simultaneously </a:t>
            </a:r>
            <a:r>
              <a:rPr lang="en-US" sz="2000" i="1" dirty="0"/>
              <a:t>activated</a:t>
            </a:r>
          </a:p>
          <a:p>
            <a:pPr lvl="1"/>
            <a:r>
              <a:rPr lang="en-US" sz="1800" i="1" dirty="0"/>
              <a:t>The Golgi tendon reflex is part of the reason why you should perform certain weight-lifting exercises with a spotter, if the weight is too heavy, the Golgi tendon reflex might cause you to drop the weight. Although this would prevent muscle/tendon damage, you could be seriously injured by dropping the weight on yourself.</a:t>
            </a:r>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947289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lvl="0"/>
            <a:r>
              <a:rPr lang="en-US" b="1" dirty="0"/>
              <a:t>Golgi</a:t>
            </a:r>
            <a:r>
              <a:rPr lang="en-US" dirty="0"/>
              <a:t> </a:t>
            </a:r>
            <a:r>
              <a:rPr lang="en-US" b="1" dirty="0"/>
              <a:t>tendon</a:t>
            </a:r>
            <a:r>
              <a:rPr lang="en-US" dirty="0"/>
              <a:t> </a:t>
            </a:r>
            <a:r>
              <a:rPr lang="en-US" b="1" dirty="0"/>
              <a:t>reflex</a:t>
            </a:r>
            <a:r>
              <a:rPr lang="en-US" dirty="0"/>
              <a:t> – </a:t>
            </a:r>
            <a:r>
              <a:rPr lang="en-US" i="1" dirty="0"/>
              <a:t>polysynaptic</a:t>
            </a:r>
            <a:r>
              <a:rPr lang="en-US" dirty="0"/>
              <a:t> reflex; also protects muscles and tendons from damage</a:t>
            </a:r>
          </a:p>
          <a:p>
            <a:pPr lvl="1"/>
            <a:r>
              <a:rPr lang="en-US" sz="2000" dirty="0"/>
              <a:t>Causes muscle </a:t>
            </a:r>
            <a:r>
              <a:rPr lang="en-US" sz="2000" i="1" dirty="0"/>
              <a:t>relaxation</a:t>
            </a:r>
            <a:r>
              <a:rPr lang="en-US" sz="2000" dirty="0"/>
              <a:t>; </a:t>
            </a:r>
            <a:r>
              <a:rPr lang="en-US" sz="2000" u="sng" dirty="0"/>
              <a:t>opposite</a:t>
            </a:r>
            <a:r>
              <a:rPr lang="en-US" sz="2000" dirty="0"/>
              <a:t> of simple stretch reflex action</a:t>
            </a:r>
          </a:p>
          <a:p>
            <a:pPr lvl="1"/>
            <a:r>
              <a:rPr lang="en-US" sz="2000" dirty="0"/>
              <a:t>When tension in muscle and tendon </a:t>
            </a:r>
            <a:r>
              <a:rPr lang="en-US" sz="2000" i="1" dirty="0"/>
              <a:t>increases</a:t>
            </a:r>
            <a:r>
              <a:rPr lang="en-US" sz="2000" dirty="0"/>
              <a:t> </a:t>
            </a:r>
            <a:r>
              <a:rPr lang="en-US" sz="2000" i="1" dirty="0"/>
              <a:t>dramatically</a:t>
            </a:r>
            <a:r>
              <a:rPr lang="en-US" sz="2000" dirty="0"/>
              <a:t>, Golgi tendon organs signal spinal cord and cerebellum</a:t>
            </a:r>
          </a:p>
          <a:p>
            <a:pPr lvl="1"/>
            <a:r>
              <a:rPr lang="en-US" sz="2000" dirty="0"/>
              <a:t>Motor neurons innervating muscle are </a:t>
            </a:r>
            <a:r>
              <a:rPr lang="en-US" sz="2000" i="1" dirty="0"/>
              <a:t>inhibited</a:t>
            </a:r>
            <a:r>
              <a:rPr lang="en-US" sz="2000" dirty="0"/>
              <a:t> while antagonist muscles are simultaneously </a:t>
            </a:r>
            <a:r>
              <a:rPr lang="en-US" sz="2000" i="1" dirty="0"/>
              <a:t>activated</a:t>
            </a:r>
          </a:p>
          <a:p>
            <a:pPr lvl="1"/>
            <a:r>
              <a:rPr lang="en-US" sz="1800" i="1" dirty="0"/>
              <a:t>The Golgi tendon reflex is part of the reason why you should perform certain weight-lifting exercises with a spotter, if the weight is too heavy, the Golgi tendon reflex might cause you to drop the weight. Although this would prevent muscle/tendon damage, you could be seriously injured by dropping the weight on yourself.</a:t>
            </a:r>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723391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a:xfrm>
            <a:off x="1981200" y="1600200"/>
            <a:ext cx="8398701" cy="5129784"/>
          </a:xfrm>
        </p:spPr>
        <p:txBody>
          <a:bodyPr/>
          <a:lstStyle/>
          <a:p>
            <a:pPr lvl="0"/>
            <a:r>
              <a:rPr lang="en-US" b="1" dirty="0" smtClean="0"/>
              <a:t>__________________</a:t>
            </a:r>
            <a:endParaRPr lang="en-US" dirty="0"/>
          </a:p>
          <a:p>
            <a:pPr lvl="1"/>
            <a:r>
              <a:rPr lang="en-US" sz="2000" dirty="0"/>
              <a:t>When you touch a very hot object or step on a tack you almost immediately pull your hand or foot away from the source of pain, these are examples of the </a:t>
            </a:r>
            <a:r>
              <a:rPr lang="en-US" sz="2000" b="1" dirty="0" smtClean="0"/>
              <a:t>_______________</a:t>
            </a:r>
            <a:r>
              <a:rPr lang="en-US" sz="2000" dirty="0" smtClean="0"/>
              <a:t>involves </a:t>
            </a:r>
            <a:r>
              <a:rPr lang="en-US" sz="2000" dirty="0"/>
              <a:t>rapidly conducting nociceptive afferents and multiple synapses in spinal cord </a:t>
            </a:r>
          </a:p>
          <a:p>
            <a:pPr lvl="1"/>
            <a:r>
              <a:rPr lang="en-US" sz="2000" b="1" dirty="0" smtClean="0"/>
              <a:t>___________________</a:t>
            </a:r>
            <a:r>
              <a:rPr lang="en-US" sz="2000" dirty="0" smtClean="0"/>
              <a:t>occurs simultaneously, </a:t>
            </a:r>
            <a:r>
              <a:rPr lang="en-US" sz="2000" dirty="0"/>
              <a:t>when flexion reflex is stimulated, the hip extensors of </a:t>
            </a:r>
            <a:r>
              <a:rPr lang="en-US" sz="2000" u="sng" dirty="0"/>
              <a:t>opposite</a:t>
            </a:r>
            <a:r>
              <a:rPr lang="en-US" sz="2000" dirty="0"/>
              <a:t> limb are triggered to contract, in the given example</a:t>
            </a:r>
          </a:p>
          <a:p>
            <a:pPr lvl="1"/>
            <a:r>
              <a:rPr lang="en-US" sz="2000" dirty="0"/>
              <a:t>Allows for withdrawal from painful stimulus</a:t>
            </a:r>
          </a:p>
        </p:txBody>
      </p:sp>
      <p:sp>
        <p:nvSpPr>
          <p:cNvPr id="5" name="Footer Placeholder 4"/>
          <p:cNvSpPr>
            <a:spLocks noGrp="1"/>
          </p:cNvSpPr>
          <p:nvPr>
            <p:ph type="ftr" sz="quarter" idx="11"/>
          </p:nvPr>
        </p:nvSpPr>
        <p:spPr/>
        <p:txBody>
          <a:bodyPr/>
          <a:lstStyle/>
          <a:p>
            <a:r>
              <a:rPr lang="en-US" dirty="0"/>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97489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a:xfrm>
            <a:off x="1981200" y="1600200"/>
            <a:ext cx="8398701" cy="5129784"/>
          </a:xfrm>
        </p:spPr>
        <p:txBody>
          <a:bodyPr/>
          <a:lstStyle/>
          <a:p>
            <a:pPr lvl="0"/>
            <a:r>
              <a:rPr lang="en-US" b="1" dirty="0"/>
              <a:t>Flexion</a:t>
            </a:r>
            <a:r>
              <a:rPr lang="en-US" dirty="0"/>
              <a:t> (</a:t>
            </a:r>
            <a:r>
              <a:rPr lang="en-US" b="1" dirty="0"/>
              <a:t>withdrawal</a:t>
            </a:r>
            <a:r>
              <a:rPr lang="en-US" dirty="0"/>
              <a:t>) </a:t>
            </a:r>
            <a:r>
              <a:rPr lang="en-US" b="1" dirty="0"/>
              <a:t>and</a:t>
            </a:r>
            <a:r>
              <a:rPr lang="en-US" dirty="0"/>
              <a:t> </a:t>
            </a:r>
            <a:r>
              <a:rPr lang="en-US" b="1" dirty="0"/>
              <a:t>crossed-extension</a:t>
            </a:r>
            <a:r>
              <a:rPr lang="en-US" dirty="0"/>
              <a:t> </a:t>
            </a:r>
            <a:r>
              <a:rPr lang="en-US" b="1" dirty="0"/>
              <a:t>spinal</a:t>
            </a:r>
            <a:r>
              <a:rPr lang="en-US" dirty="0"/>
              <a:t> </a:t>
            </a:r>
            <a:r>
              <a:rPr lang="en-US" b="1" dirty="0" smtClean="0"/>
              <a:t>reflexes</a:t>
            </a:r>
            <a:r>
              <a:rPr lang="en-US" dirty="0" smtClean="0"/>
              <a:t>:</a:t>
            </a:r>
            <a:endParaRPr lang="en-US" dirty="0"/>
          </a:p>
          <a:p>
            <a:pPr lvl="1"/>
            <a:r>
              <a:rPr lang="en-US" sz="2000" dirty="0"/>
              <a:t>When you touch a very hot object or step on a tack you almost immediately pull your hand or foot away from the source of pain, these are examples of the </a:t>
            </a:r>
            <a:r>
              <a:rPr lang="en-US" sz="2000" b="1" dirty="0"/>
              <a:t>flexion</a:t>
            </a:r>
            <a:r>
              <a:rPr lang="en-US" sz="2000" dirty="0"/>
              <a:t> </a:t>
            </a:r>
            <a:r>
              <a:rPr lang="en-US" sz="2000" b="1" dirty="0"/>
              <a:t>or</a:t>
            </a:r>
            <a:r>
              <a:rPr lang="en-US" sz="2000" dirty="0"/>
              <a:t> </a:t>
            </a:r>
            <a:r>
              <a:rPr lang="en-US" sz="2000" b="1" dirty="0"/>
              <a:t>withdrawal</a:t>
            </a:r>
            <a:r>
              <a:rPr lang="en-US" sz="2000" dirty="0"/>
              <a:t> </a:t>
            </a:r>
            <a:r>
              <a:rPr lang="en-US" sz="2000" b="1" dirty="0"/>
              <a:t>reflex- </a:t>
            </a:r>
            <a:r>
              <a:rPr lang="en-US" sz="2000" dirty="0"/>
              <a:t>involves rapidly conducting nociceptive afferents and multiple synapses in spinal cord </a:t>
            </a:r>
          </a:p>
          <a:p>
            <a:pPr lvl="1"/>
            <a:r>
              <a:rPr lang="en-US" sz="2000" b="1" dirty="0"/>
              <a:t>Crossed-extension</a:t>
            </a:r>
            <a:r>
              <a:rPr lang="en-US" sz="2000" dirty="0"/>
              <a:t> </a:t>
            </a:r>
            <a:r>
              <a:rPr lang="en-US" sz="2000" b="1" dirty="0"/>
              <a:t>reflex</a:t>
            </a:r>
            <a:r>
              <a:rPr lang="en-US" sz="2000" dirty="0"/>
              <a:t> occurs simultaneously with flexion reflex, when flexion reflex is stimulated, the hip extensors of </a:t>
            </a:r>
            <a:r>
              <a:rPr lang="en-US" sz="2000" u="sng" dirty="0"/>
              <a:t>opposite</a:t>
            </a:r>
            <a:r>
              <a:rPr lang="en-US" sz="2000" dirty="0"/>
              <a:t> limb are triggered to contract, in the given example</a:t>
            </a:r>
          </a:p>
          <a:p>
            <a:pPr lvl="1"/>
            <a:r>
              <a:rPr lang="en-US" sz="2000" dirty="0"/>
              <a:t>Allows for withdrawal from painful stimulus</a:t>
            </a:r>
          </a:p>
        </p:txBody>
      </p:sp>
      <p:sp>
        <p:nvSpPr>
          <p:cNvPr id="5" name="Footer Placeholder 4"/>
          <p:cNvSpPr>
            <a:spLocks noGrp="1"/>
          </p:cNvSpPr>
          <p:nvPr>
            <p:ph type="ftr" sz="quarter" idx="11"/>
          </p:nvPr>
        </p:nvSpPr>
        <p:spPr/>
        <p:txBody>
          <a:bodyPr/>
          <a:lstStyle/>
          <a:p>
            <a:r>
              <a:rPr lang="en-US" dirty="0"/>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4804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nerves</a:t>
            </a:r>
            <a:r>
              <a:rPr lang="en-US" dirty="0"/>
              <a:t> (continued):</a:t>
            </a:r>
          </a:p>
          <a:p>
            <a:pPr lvl="1"/>
            <a:r>
              <a:rPr lang="en-US" dirty="0"/>
              <a:t>Posterior root features a swollen area that houses </a:t>
            </a:r>
            <a:r>
              <a:rPr lang="en-US" i="1" dirty="0"/>
              <a:t>cell</a:t>
            </a:r>
            <a:r>
              <a:rPr lang="en-US" dirty="0"/>
              <a:t> </a:t>
            </a:r>
            <a:r>
              <a:rPr lang="en-US" i="1" dirty="0"/>
              <a:t>bodies</a:t>
            </a:r>
            <a:r>
              <a:rPr lang="en-US" dirty="0"/>
              <a:t> of sensory neurons called </a:t>
            </a:r>
            <a:r>
              <a:rPr lang="en-US" b="1" dirty="0"/>
              <a:t>posterior</a:t>
            </a:r>
            <a:r>
              <a:rPr lang="en-US" dirty="0"/>
              <a:t> </a:t>
            </a:r>
            <a:r>
              <a:rPr lang="en-US" b="1" dirty="0"/>
              <a:t>root</a:t>
            </a:r>
            <a:r>
              <a:rPr lang="en-US" dirty="0"/>
              <a:t> </a:t>
            </a:r>
            <a:r>
              <a:rPr lang="en-US" b="1" dirty="0"/>
              <a:t>ganglion</a:t>
            </a:r>
            <a:r>
              <a:rPr lang="en-US" dirty="0"/>
              <a:t> (or </a:t>
            </a:r>
            <a:r>
              <a:rPr lang="en-US" b="1" dirty="0"/>
              <a:t>dorsal</a:t>
            </a:r>
            <a:r>
              <a:rPr lang="en-US" dirty="0"/>
              <a:t> </a:t>
            </a:r>
            <a:r>
              <a:rPr lang="en-US" b="1" dirty="0"/>
              <a:t>root</a:t>
            </a:r>
            <a:r>
              <a:rPr lang="en-US" dirty="0"/>
              <a:t> </a:t>
            </a:r>
            <a:r>
              <a:rPr lang="en-US" b="1" dirty="0"/>
              <a:t>ganglion</a:t>
            </a:r>
            <a:r>
              <a:rPr lang="en-US" dirty="0"/>
              <a:t>)</a:t>
            </a:r>
          </a:p>
          <a:p>
            <a:pPr lvl="1"/>
            <a:r>
              <a:rPr lang="en-US" dirty="0"/>
              <a:t>Posterior and anterior roots </a:t>
            </a:r>
            <a:r>
              <a:rPr lang="en-US" i="1" dirty="0"/>
              <a:t>fuse</a:t>
            </a:r>
            <a:r>
              <a:rPr lang="en-US" dirty="0"/>
              <a:t> to form </a:t>
            </a:r>
            <a:r>
              <a:rPr lang="en-US" b="1" dirty="0" smtClean="0"/>
              <a:t>spinal nerve </a:t>
            </a:r>
            <a:r>
              <a:rPr lang="en-US" dirty="0" smtClean="0"/>
              <a:t>just </a:t>
            </a:r>
            <a:r>
              <a:rPr lang="en-US" dirty="0"/>
              <a:t>lateral to posterior root </a:t>
            </a:r>
            <a:r>
              <a:rPr lang="en-US" dirty="0" smtClean="0"/>
              <a:t>ganglion</a:t>
            </a:r>
            <a:endParaRPr lang="en-US" dirty="0"/>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432439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Reflexes </a:t>
            </a:r>
          </a:p>
        </p:txBody>
      </p:sp>
      <p:sp>
        <p:nvSpPr>
          <p:cNvPr id="3" name="Footer Placeholder 2"/>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323" y="1182271"/>
            <a:ext cx="4935354" cy="5035492"/>
          </a:xfrm>
          <a:prstGeom prst="rect">
            <a:avLst/>
          </a:prstGeom>
        </p:spPr>
      </p:pic>
    </p:spTree>
    <p:extLst>
      <p:ext uri="{BB962C8B-B14F-4D97-AF65-F5344CB8AC3E}">
        <p14:creationId xmlns:p14="http://schemas.microsoft.com/office/powerpoint/2010/main" val="1923472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lvl="0"/>
            <a:r>
              <a:rPr lang="en-US" b="1" dirty="0"/>
              <a:t>Cranial</a:t>
            </a:r>
            <a:r>
              <a:rPr lang="en-US" dirty="0"/>
              <a:t> </a:t>
            </a:r>
            <a:r>
              <a:rPr lang="en-US" b="1" dirty="0"/>
              <a:t>nerve</a:t>
            </a:r>
            <a:r>
              <a:rPr lang="en-US" dirty="0"/>
              <a:t> </a:t>
            </a:r>
            <a:r>
              <a:rPr lang="en-US" b="1" dirty="0"/>
              <a:t>reflexes</a:t>
            </a:r>
            <a:r>
              <a:rPr lang="en-US" dirty="0"/>
              <a:t> – several </a:t>
            </a:r>
            <a:r>
              <a:rPr lang="en-US" i="1" dirty="0"/>
              <a:t>polysynaptic</a:t>
            </a:r>
            <a:r>
              <a:rPr lang="en-US" dirty="0"/>
              <a:t> reflex arcs involve </a:t>
            </a:r>
            <a:r>
              <a:rPr lang="en-US" i="1" dirty="0"/>
              <a:t>cranial</a:t>
            </a:r>
            <a:r>
              <a:rPr lang="en-US" dirty="0"/>
              <a:t> </a:t>
            </a:r>
            <a:r>
              <a:rPr lang="en-US" i="1" dirty="0"/>
              <a:t>nerves</a:t>
            </a:r>
            <a:endParaRPr lang="en-US" dirty="0"/>
          </a:p>
          <a:p>
            <a:pPr lvl="1"/>
            <a:r>
              <a:rPr lang="en-US" b="1" dirty="0" smtClean="0"/>
              <a:t>_____________</a:t>
            </a:r>
            <a:r>
              <a:rPr lang="en-US" dirty="0" smtClean="0"/>
              <a:t>– </a:t>
            </a:r>
            <a:r>
              <a:rPr lang="en-US" dirty="0"/>
              <a:t>triggered when visceral sensory nerve endings of glossopharyngeal nerve in </a:t>
            </a:r>
            <a:r>
              <a:rPr lang="en-US" i="1" dirty="0"/>
              <a:t>posterior</a:t>
            </a:r>
            <a:r>
              <a:rPr lang="en-US" dirty="0"/>
              <a:t> </a:t>
            </a:r>
            <a:r>
              <a:rPr lang="en-US" i="1" dirty="0"/>
              <a:t>throat</a:t>
            </a:r>
            <a:r>
              <a:rPr lang="en-US" dirty="0"/>
              <a:t> are stimulated unilaterally</a:t>
            </a:r>
          </a:p>
          <a:p>
            <a:pPr lvl="1"/>
            <a:r>
              <a:rPr lang="en-US" b="1" dirty="0" smtClean="0"/>
              <a:t>______________</a:t>
            </a:r>
            <a:r>
              <a:rPr lang="en-US" dirty="0" smtClean="0"/>
              <a:t>– </a:t>
            </a:r>
            <a:r>
              <a:rPr lang="en-US" dirty="0"/>
              <a:t>triggered when a stimulus reaches somatic sensory receptors of trigeminal nerve in thin </a:t>
            </a:r>
            <a:r>
              <a:rPr lang="en-US" i="1" dirty="0"/>
              <a:t>outer</a:t>
            </a:r>
            <a:r>
              <a:rPr lang="en-US" dirty="0"/>
              <a:t> </a:t>
            </a:r>
            <a:r>
              <a:rPr lang="en-US" i="1" dirty="0"/>
              <a:t>covering</a:t>
            </a:r>
            <a:r>
              <a:rPr lang="en-US" dirty="0"/>
              <a:t> </a:t>
            </a:r>
            <a:r>
              <a:rPr lang="en-US" i="1" dirty="0"/>
              <a:t>of</a:t>
            </a:r>
            <a:r>
              <a:rPr lang="en-US" dirty="0"/>
              <a:t> </a:t>
            </a:r>
            <a:r>
              <a:rPr lang="en-US" i="1" dirty="0"/>
              <a:t>eye</a:t>
            </a:r>
            <a:r>
              <a:rPr lang="en-US" dirty="0"/>
              <a:t> (</a:t>
            </a:r>
            <a:r>
              <a:rPr lang="en-US" b="1" dirty="0"/>
              <a:t>cornea</a:t>
            </a:r>
            <a:r>
              <a:rPr lang="en-US" dirty="0"/>
              <a:t>); something contacts eye leading to a blink response</a:t>
            </a:r>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461359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lvl="0"/>
            <a:r>
              <a:rPr lang="en-US" b="1" dirty="0"/>
              <a:t>Cranial</a:t>
            </a:r>
            <a:r>
              <a:rPr lang="en-US" dirty="0"/>
              <a:t> </a:t>
            </a:r>
            <a:r>
              <a:rPr lang="en-US" b="1" dirty="0"/>
              <a:t>nerve</a:t>
            </a:r>
            <a:r>
              <a:rPr lang="en-US" dirty="0"/>
              <a:t> </a:t>
            </a:r>
            <a:r>
              <a:rPr lang="en-US" b="1" dirty="0"/>
              <a:t>reflexes</a:t>
            </a:r>
            <a:r>
              <a:rPr lang="en-US" dirty="0"/>
              <a:t> – several </a:t>
            </a:r>
            <a:r>
              <a:rPr lang="en-US" i="1" dirty="0"/>
              <a:t>polysynaptic</a:t>
            </a:r>
            <a:r>
              <a:rPr lang="en-US" dirty="0"/>
              <a:t> reflex arcs involve </a:t>
            </a:r>
            <a:r>
              <a:rPr lang="en-US" i="1" dirty="0"/>
              <a:t>cranial</a:t>
            </a:r>
            <a:r>
              <a:rPr lang="en-US" dirty="0"/>
              <a:t> </a:t>
            </a:r>
            <a:r>
              <a:rPr lang="en-US" i="1" dirty="0"/>
              <a:t>nerves</a:t>
            </a:r>
            <a:endParaRPr lang="en-US" dirty="0"/>
          </a:p>
          <a:p>
            <a:pPr lvl="1"/>
            <a:r>
              <a:rPr lang="en-US" b="1" dirty="0"/>
              <a:t>Gag</a:t>
            </a:r>
            <a:r>
              <a:rPr lang="en-US" dirty="0"/>
              <a:t> </a:t>
            </a:r>
            <a:r>
              <a:rPr lang="en-US" b="1" dirty="0"/>
              <a:t>reflex</a:t>
            </a:r>
            <a:r>
              <a:rPr lang="en-US" dirty="0"/>
              <a:t> – triggered when visceral sensory nerve endings of glossopharyngeal nerve in </a:t>
            </a:r>
            <a:r>
              <a:rPr lang="en-US" i="1" dirty="0"/>
              <a:t>posterior</a:t>
            </a:r>
            <a:r>
              <a:rPr lang="en-US" dirty="0"/>
              <a:t> </a:t>
            </a:r>
            <a:r>
              <a:rPr lang="en-US" i="1" dirty="0"/>
              <a:t>throat</a:t>
            </a:r>
            <a:r>
              <a:rPr lang="en-US" dirty="0"/>
              <a:t> are stimulated unilaterally</a:t>
            </a:r>
          </a:p>
          <a:p>
            <a:pPr lvl="1"/>
            <a:r>
              <a:rPr lang="en-US" b="1" dirty="0"/>
              <a:t>Corneal</a:t>
            </a:r>
            <a:r>
              <a:rPr lang="en-US" dirty="0"/>
              <a:t> </a:t>
            </a:r>
            <a:r>
              <a:rPr lang="en-US" b="1" dirty="0"/>
              <a:t>blink</a:t>
            </a:r>
            <a:r>
              <a:rPr lang="en-US" dirty="0"/>
              <a:t> </a:t>
            </a:r>
            <a:r>
              <a:rPr lang="en-US" b="1" dirty="0"/>
              <a:t>reflex</a:t>
            </a:r>
            <a:r>
              <a:rPr lang="en-US" dirty="0"/>
              <a:t> – triggered when a stimulus reaches somatic sensory receptors of trigeminal nerve in thin </a:t>
            </a:r>
            <a:r>
              <a:rPr lang="en-US" i="1" dirty="0"/>
              <a:t>outer</a:t>
            </a:r>
            <a:r>
              <a:rPr lang="en-US" dirty="0"/>
              <a:t> </a:t>
            </a:r>
            <a:r>
              <a:rPr lang="en-US" i="1" dirty="0"/>
              <a:t>covering</a:t>
            </a:r>
            <a:r>
              <a:rPr lang="en-US" dirty="0"/>
              <a:t> </a:t>
            </a:r>
            <a:r>
              <a:rPr lang="en-US" i="1" dirty="0"/>
              <a:t>of</a:t>
            </a:r>
            <a:r>
              <a:rPr lang="en-US" dirty="0"/>
              <a:t> </a:t>
            </a:r>
            <a:r>
              <a:rPr lang="en-US" i="1" dirty="0"/>
              <a:t>eye</a:t>
            </a:r>
            <a:r>
              <a:rPr lang="en-US" dirty="0"/>
              <a:t> (</a:t>
            </a:r>
            <a:r>
              <a:rPr lang="en-US" b="1" dirty="0"/>
              <a:t>cornea</a:t>
            </a:r>
            <a:r>
              <a:rPr lang="en-US" dirty="0"/>
              <a:t>); something contacts eye leading to a blink response</a:t>
            </a:r>
          </a:p>
        </p:txBody>
      </p:sp>
      <p:sp>
        <p:nvSpPr>
          <p:cNvPr id="5" name="Footer Placeholder 4"/>
          <p:cNvSpPr>
            <a:spLocks noGrp="1"/>
          </p:cNvSpPr>
          <p:nvPr>
            <p:ph type="ftr" sz="quarter" idx="11"/>
          </p:nvPr>
        </p:nvSpPr>
        <p:spPr/>
        <p:txBody>
          <a:bodyPr/>
          <a:lstStyle/>
          <a:p>
            <a:r>
              <a:rPr lang="en-US"/>
              <a:t>© 2016 Pearson Education, Inc.</a:t>
            </a:r>
          </a:p>
        </p:txBody>
      </p:sp>
      <p:sp>
        <p:nvSpPr>
          <p:cNvPr id="4" name="TextBox 3"/>
          <p:cNvSpPr txBox="1"/>
          <p:nvPr/>
        </p:nvSpPr>
        <p:spPr>
          <a:xfrm>
            <a:off x="-232142" y="252609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05951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pPr lvl="0"/>
            <a:r>
              <a:rPr lang="en-US" dirty="0"/>
              <a:t>Disorders that impact sensory and motor neurons of PNS are collectively called </a:t>
            </a:r>
            <a:r>
              <a:rPr lang="en-US" b="1" dirty="0"/>
              <a:t>peripheral</a:t>
            </a:r>
            <a:r>
              <a:rPr lang="en-US" dirty="0"/>
              <a:t> </a:t>
            </a:r>
            <a:r>
              <a:rPr lang="en-US" b="1" dirty="0"/>
              <a:t>neuropathies</a:t>
            </a:r>
            <a:r>
              <a:rPr lang="en-US" dirty="0"/>
              <a:t> </a:t>
            </a:r>
          </a:p>
          <a:p>
            <a:pPr lvl="1"/>
            <a:r>
              <a:rPr lang="en-US" b="1" dirty="0"/>
              <a:t>Sensory</a:t>
            </a:r>
            <a:r>
              <a:rPr lang="en-US" dirty="0"/>
              <a:t> </a:t>
            </a:r>
            <a:r>
              <a:rPr lang="en-US" b="1" dirty="0"/>
              <a:t>neuron</a:t>
            </a:r>
            <a:r>
              <a:rPr lang="en-US" dirty="0"/>
              <a:t> </a:t>
            </a:r>
            <a:r>
              <a:rPr lang="en-US" b="1" dirty="0"/>
              <a:t>disorders</a:t>
            </a:r>
            <a:r>
              <a:rPr lang="en-US" dirty="0"/>
              <a:t> – symptoms and severity depends on </a:t>
            </a:r>
            <a:r>
              <a:rPr lang="en-US" u="sng" dirty="0"/>
              <a:t>which</a:t>
            </a:r>
            <a:r>
              <a:rPr lang="en-US" dirty="0"/>
              <a:t> spinal or cranial nerve is involved</a:t>
            </a:r>
          </a:p>
          <a:p>
            <a:pPr lvl="1"/>
            <a:r>
              <a:rPr lang="en-US" b="1" dirty="0" smtClean="0"/>
              <a:t>_________________</a:t>
            </a:r>
            <a:r>
              <a:rPr lang="en-US" dirty="0" smtClean="0"/>
              <a:t>– </a:t>
            </a:r>
            <a:r>
              <a:rPr lang="en-US" dirty="0"/>
              <a:t>most often result from injury to a spinal or cranial nerve or injury of lower motor neuron cell body; </a:t>
            </a:r>
            <a:r>
              <a:rPr lang="en-US" u="sng" dirty="0"/>
              <a:t>prevent</a:t>
            </a:r>
            <a:r>
              <a:rPr lang="en-US" dirty="0"/>
              <a:t> motor nerve from </a:t>
            </a:r>
            <a:r>
              <a:rPr lang="en-US" i="1" dirty="0"/>
              <a:t>stimulating</a:t>
            </a:r>
            <a:r>
              <a:rPr lang="en-US" dirty="0"/>
              <a:t> skeletal muscle contraction</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456564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pPr lvl="0"/>
            <a:r>
              <a:rPr lang="en-US" dirty="0"/>
              <a:t>Disorders that impact sensory and motor neurons of PNS are collectively called </a:t>
            </a:r>
            <a:r>
              <a:rPr lang="en-US" b="1" dirty="0"/>
              <a:t>peripheral</a:t>
            </a:r>
            <a:r>
              <a:rPr lang="en-US" dirty="0"/>
              <a:t> </a:t>
            </a:r>
            <a:r>
              <a:rPr lang="en-US" b="1" dirty="0"/>
              <a:t>neuropathies</a:t>
            </a:r>
            <a:r>
              <a:rPr lang="en-US" dirty="0"/>
              <a:t> </a:t>
            </a:r>
          </a:p>
          <a:p>
            <a:pPr lvl="1"/>
            <a:r>
              <a:rPr lang="en-US" b="1" dirty="0"/>
              <a:t>Sensory</a:t>
            </a:r>
            <a:r>
              <a:rPr lang="en-US" dirty="0"/>
              <a:t> </a:t>
            </a:r>
            <a:r>
              <a:rPr lang="en-US" b="1" dirty="0"/>
              <a:t>neuron</a:t>
            </a:r>
            <a:r>
              <a:rPr lang="en-US" dirty="0"/>
              <a:t> </a:t>
            </a:r>
            <a:r>
              <a:rPr lang="en-US" b="1" dirty="0"/>
              <a:t>disorders</a:t>
            </a:r>
            <a:r>
              <a:rPr lang="en-US" dirty="0"/>
              <a:t> – symptoms and severity depends on </a:t>
            </a:r>
            <a:r>
              <a:rPr lang="en-US" u="sng" dirty="0"/>
              <a:t>which</a:t>
            </a:r>
            <a:r>
              <a:rPr lang="en-US" dirty="0"/>
              <a:t> spinal or cranial nerve is involved</a:t>
            </a:r>
          </a:p>
          <a:p>
            <a:pPr lvl="1"/>
            <a:r>
              <a:rPr lang="en-US" b="1" dirty="0"/>
              <a:t>Lower</a:t>
            </a:r>
            <a:r>
              <a:rPr lang="en-US" dirty="0"/>
              <a:t> </a:t>
            </a:r>
            <a:r>
              <a:rPr lang="en-US" b="1" dirty="0"/>
              <a:t>motor</a:t>
            </a:r>
            <a:r>
              <a:rPr lang="en-US" dirty="0"/>
              <a:t> </a:t>
            </a:r>
            <a:r>
              <a:rPr lang="en-US" b="1" dirty="0"/>
              <a:t>neuron</a:t>
            </a:r>
            <a:r>
              <a:rPr lang="en-US" dirty="0"/>
              <a:t> </a:t>
            </a:r>
            <a:r>
              <a:rPr lang="en-US" b="1" dirty="0"/>
              <a:t>disorders</a:t>
            </a:r>
            <a:r>
              <a:rPr lang="en-US" dirty="0"/>
              <a:t> – most often result from injury to a spinal or cranial nerve or injury of lower motor neuron cell body; </a:t>
            </a:r>
            <a:r>
              <a:rPr lang="en-US" u="sng" dirty="0"/>
              <a:t>prevent</a:t>
            </a:r>
            <a:r>
              <a:rPr lang="en-US" dirty="0"/>
              <a:t> motor nerve from </a:t>
            </a:r>
            <a:r>
              <a:rPr lang="en-US" i="1" dirty="0"/>
              <a:t>stimulating</a:t>
            </a:r>
            <a:r>
              <a:rPr lang="en-US" dirty="0"/>
              <a:t> skeletal muscle contraction</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100658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 impact neurons of CNS, so </a:t>
            </a:r>
            <a:r>
              <a:rPr lang="en-US" u="sng" dirty="0"/>
              <a:t>not</a:t>
            </a:r>
            <a:r>
              <a:rPr lang="en-US" dirty="0"/>
              <a:t> considered </a:t>
            </a:r>
            <a:r>
              <a:rPr lang="en-US" i="1" dirty="0"/>
              <a:t>peripheral</a:t>
            </a:r>
            <a:r>
              <a:rPr lang="en-US" dirty="0"/>
              <a:t> neuropathies </a:t>
            </a:r>
          </a:p>
          <a:p>
            <a:pPr lvl="1"/>
            <a:r>
              <a:rPr lang="en-US" dirty="0"/>
              <a:t>Can result from damage or disease </a:t>
            </a:r>
            <a:r>
              <a:rPr lang="en-US" u="sng" dirty="0"/>
              <a:t>anywhere</a:t>
            </a:r>
            <a:r>
              <a:rPr lang="en-US" dirty="0"/>
              <a:t> along pathways from motor cortices to spinal cord</a:t>
            </a:r>
          </a:p>
          <a:p>
            <a:pPr lvl="1"/>
            <a:r>
              <a:rPr lang="en-US" dirty="0"/>
              <a:t>Body’s initial response to upper motor neuron damage is </a:t>
            </a:r>
            <a:r>
              <a:rPr lang="en-US" b="1" dirty="0" smtClean="0"/>
              <a:t>_____________</a:t>
            </a:r>
            <a:r>
              <a:rPr lang="en-US" dirty="0" smtClean="0"/>
              <a:t>, </a:t>
            </a:r>
            <a:r>
              <a:rPr lang="en-US" dirty="0"/>
              <a:t>characterized by paralysis; believed to result from “shock” experienced by spinal cord circuits when input from upper motor neurons is </a:t>
            </a:r>
            <a:r>
              <a:rPr lang="en-US" i="1" dirty="0"/>
              <a:t>removed</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815168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 impact neurons of CNS, so </a:t>
            </a:r>
            <a:r>
              <a:rPr lang="en-US" u="sng" dirty="0"/>
              <a:t>not</a:t>
            </a:r>
            <a:r>
              <a:rPr lang="en-US" dirty="0"/>
              <a:t> considered </a:t>
            </a:r>
            <a:r>
              <a:rPr lang="en-US" i="1" dirty="0"/>
              <a:t>peripheral</a:t>
            </a:r>
            <a:r>
              <a:rPr lang="en-US" dirty="0"/>
              <a:t> neuropathies </a:t>
            </a:r>
          </a:p>
          <a:p>
            <a:pPr lvl="1"/>
            <a:r>
              <a:rPr lang="en-US" dirty="0"/>
              <a:t>Can result from damage or disease </a:t>
            </a:r>
            <a:r>
              <a:rPr lang="en-US" u="sng" dirty="0"/>
              <a:t>anywhere</a:t>
            </a:r>
            <a:r>
              <a:rPr lang="en-US" dirty="0"/>
              <a:t> along pathways from motor cortices to spinal cord</a:t>
            </a:r>
          </a:p>
          <a:p>
            <a:pPr lvl="1"/>
            <a:r>
              <a:rPr lang="en-US" dirty="0"/>
              <a:t>Body’s initial response to upper motor neuron damage is </a:t>
            </a:r>
            <a:r>
              <a:rPr lang="en-US" b="1" dirty="0"/>
              <a:t>spinal</a:t>
            </a:r>
            <a:r>
              <a:rPr lang="en-US" dirty="0"/>
              <a:t> </a:t>
            </a:r>
            <a:r>
              <a:rPr lang="en-US" b="1" dirty="0"/>
              <a:t>shock</a:t>
            </a:r>
            <a:r>
              <a:rPr lang="en-US" dirty="0"/>
              <a:t>, characterized by paralysis; believed to result from “shock” experienced by spinal cord circuits when input from upper motor neurons is </a:t>
            </a:r>
            <a:r>
              <a:rPr lang="en-US" i="1" dirty="0"/>
              <a:t>removed</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2515846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(continued): </a:t>
            </a:r>
          </a:p>
          <a:p>
            <a:pPr lvl="1"/>
            <a:r>
              <a:rPr lang="en-US" dirty="0"/>
              <a:t>After a few days shock wears off and </a:t>
            </a:r>
            <a:r>
              <a:rPr lang="en-US" b="1" dirty="0" smtClean="0"/>
              <a:t>___________</a:t>
            </a:r>
            <a:r>
              <a:rPr lang="en-US" dirty="0" smtClean="0"/>
              <a:t> </a:t>
            </a:r>
            <a:r>
              <a:rPr lang="en-US" dirty="0"/>
              <a:t>often develops; characterized by an increase in </a:t>
            </a:r>
            <a:r>
              <a:rPr lang="en-US" i="1" dirty="0"/>
              <a:t>stretch</a:t>
            </a:r>
            <a:r>
              <a:rPr lang="en-US" dirty="0"/>
              <a:t> </a:t>
            </a:r>
            <a:r>
              <a:rPr lang="en-US" i="1" dirty="0"/>
              <a:t>reflexes</a:t>
            </a:r>
            <a:r>
              <a:rPr lang="en-US" dirty="0"/>
              <a:t>, an increase in </a:t>
            </a:r>
            <a:r>
              <a:rPr lang="en-US" i="1" dirty="0"/>
              <a:t>muscle</a:t>
            </a:r>
            <a:r>
              <a:rPr lang="en-US" dirty="0"/>
              <a:t> </a:t>
            </a:r>
            <a:r>
              <a:rPr lang="en-US" i="1" dirty="0"/>
              <a:t>tone</a:t>
            </a:r>
            <a:r>
              <a:rPr lang="en-US" dirty="0"/>
              <a:t>, and a phenomenon called </a:t>
            </a:r>
            <a:r>
              <a:rPr lang="en-US" b="1" dirty="0" smtClean="0"/>
              <a:t>___________</a:t>
            </a:r>
            <a:r>
              <a:rPr lang="en-US" dirty="0" smtClean="0"/>
              <a:t> </a:t>
            </a:r>
            <a:r>
              <a:rPr lang="en-US" dirty="0"/>
              <a:t>(alternating contraction/relaxation of stretched muscle</a:t>
            </a:r>
            <a:r>
              <a:rPr lang="en-US" dirty="0" smtClean="0"/>
              <a:t>)</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512939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(continued): </a:t>
            </a:r>
          </a:p>
          <a:p>
            <a:pPr lvl="1"/>
            <a:r>
              <a:rPr lang="en-US" dirty="0"/>
              <a:t>After a few days shock wears off and </a:t>
            </a:r>
            <a:r>
              <a:rPr lang="en-US" b="1" dirty="0"/>
              <a:t>spasticity</a:t>
            </a:r>
            <a:r>
              <a:rPr lang="en-US" dirty="0"/>
              <a:t> often develops; characterized by an increase in </a:t>
            </a:r>
            <a:r>
              <a:rPr lang="en-US" i="1" dirty="0"/>
              <a:t>stretch</a:t>
            </a:r>
            <a:r>
              <a:rPr lang="en-US" dirty="0"/>
              <a:t> </a:t>
            </a:r>
            <a:r>
              <a:rPr lang="en-US" i="1" dirty="0"/>
              <a:t>reflexes</a:t>
            </a:r>
            <a:r>
              <a:rPr lang="en-US" dirty="0"/>
              <a:t>, an increase in </a:t>
            </a:r>
            <a:r>
              <a:rPr lang="en-US" i="1" dirty="0"/>
              <a:t>muscle</a:t>
            </a:r>
            <a:r>
              <a:rPr lang="en-US" dirty="0"/>
              <a:t> </a:t>
            </a:r>
            <a:r>
              <a:rPr lang="en-US" i="1" dirty="0"/>
              <a:t>tone</a:t>
            </a:r>
            <a:r>
              <a:rPr lang="en-US" dirty="0"/>
              <a:t>, and a phenomenon called </a:t>
            </a:r>
            <a:r>
              <a:rPr lang="en-US" b="1" dirty="0"/>
              <a:t>clonus</a:t>
            </a:r>
            <a:r>
              <a:rPr lang="en-US" dirty="0"/>
              <a:t> (alternating contraction/relaxation of stretched muscle)</a:t>
            </a:r>
          </a:p>
          <a:p>
            <a:pPr lvl="1"/>
            <a:r>
              <a:rPr lang="en-US" dirty="0"/>
              <a:t>Spasticity is likely due to a </a:t>
            </a:r>
            <a:r>
              <a:rPr lang="en-US" i="1" dirty="0"/>
              <a:t>loss</a:t>
            </a:r>
            <a:r>
              <a:rPr lang="en-US" dirty="0"/>
              <a:t> </a:t>
            </a:r>
            <a:r>
              <a:rPr lang="en-US" i="1" dirty="0"/>
              <a:t>of</a:t>
            </a:r>
            <a:r>
              <a:rPr lang="en-US" dirty="0"/>
              <a:t> </a:t>
            </a:r>
            <a:r>
              <a:rPr lang="en-US" i="1" dirty="0"/>
              <a:t>normal</a:t>
            </a:r>
            <a:r>
              <a:rPr lang="en-US" dirty="0"/>
              <a:t> </a:t>
            </a:r>
            <a:r>
              <a:rPr lang="en-US" i="1" dirty="0"/>
              <a:t>inhibition</a:t>
            </a:r>
            <a:r>
              <a:rPr lang="en-US" dirty="0"/>
              <a:t> mediated by upper motor neurons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5901345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(continued):</a:t>
            </a:r>
          </a:p>
          <a:p>
            <a:pPr lvl="1"/>
            <a:r>
              <a:rPr lang="en-US" b="1" dirty="0" smtClean="0"/>
              <a:t>____________-</a:t>
            </a:r>
            <a:r>
              <a:rPr lang="en-US" dirty="0" smtClean="0"/>
              <a:t>also </a:t>
            </a:r>
            <a:r>
              <a:rPr lang="en-US" dirty="0"/>
              <a:t>develops; elicited by stroking bottom of foot:</a:t>
            </a:r>
          </a:p>
          <a:p>
            <a:pPr lvl="2"/>
            <a:r>
              <a:rPr lang="en-US" dirty="0"/>
              <a:t>Healthy adult will </a:t>
            </a:r>
            <a:r>
              <a:rPr lang="en-US" i="1" dirty="0"/>
              <a:t>flex</a:t>
            </a:r>
            <a:r>
              <a:rPr lang="en-US" dirty="0"/>
              <a:t> </a:t>
            </a:r>
            <a:r>
              <a:rPr lang="en-US" i="1" dirty="0"/>
              <a:t>toes</a:t>
            </a:r>
            <a:r>
              <a:rPr lang="en-US" dirty="0"/>
              <a:t>, a response known as </a:t>
            </a:r>
            <a:r>
              <a:rPr lang="en-US" b="1" dirty="0"/>
              <a:t>plantar</a:t>
            </a:r>
            <a:r>
              <a:rPr lang="en-US" dirty="0"/>
              <a:t> </a:t>
            </a:r>
            <a:r>
              <a:rPr lang="en-US" b="1" dirty="0"/>
              <a:t>reflex</a:t>
            </a:r>
            <a:r>
              <a:rPr lang="en-US" dirty="0"/>
              <a:t> </a:t>
            </a:r>
          </a:p>
          <a:p>
            <a:pPr lvl="2"/>
            <a:r>
              <a:rPr lang="en-US" dirty="0"/>
              <a:t>Patient with an upper motor neuron disorder will </a:t>
            </a:r>
            <a:r>
              <a:rPr lang="en-US" i="1" dirty="0"/>
              <a:t>extend</a:t>
            </a:r>
            <a:r>
              <a:rPr lang="en-US" dirty="0"/>
              <a:t> </a:t>
            </a:r>
            <a:r>
              <a:rPr lang="en-US" i="1" dirty="0"/>
              <a:t>hallux</a:t>
            </a:r>
            <a:r>
              <a:rPr lang="en-US" dirty="0"/>
              <a:t> (</a:t>
            </a:r>
            <a:r>
              <a:rPr lang="en-US" i="1" dirty="0"/>
              <a:t>big</a:t>
            </a:r>
            <a:r>
              <a:rPr lang="en-US" dirty="0"/>
              <a:t> </a:t>
            </a:r>
            <a:r>
              <a:rPr lang="en-US" i="1" dirty="0"/>
              <a:t>toe</a:t>
            </a:r>
            <a:r>
              <a:rPr lang="en-US" dirty="0"/>
              <a:t>) </a:t>
            </a:r>
            <a:r>
              <a:rPr lang="en-US" i="1" dirty="0"/>
              <a:t>and</a:t>
            </a:r>
            <a:r>
              <a:rPr lang="en-US" dirty="0"/>
              <a:t> </a:t>
            </a:r>
            <a:r>
              <a:rPr lang="en-US" i="1" dirty="0"/>
              <a:t>splay</a:t>
            </a:r>
            <a:r>
              <a:rPr lang="en-US" dirty="0"/>
              <a:t> </a:t>
            </a:r>
            <a:r>
              <a:rPr lang="en-US" i="1" dirty="0"/>
              <a:t>out</a:t>
            </a:r>
            <a:r>
              <a:rPr lang="en-US" dirty="0"/>
              <a:t> </a:t>
            </a:r>
            <a:r>
              <a:rPr lang="en-US" i="1" dirty="0"/>
              <a:t>other</a:t>
            </a:r>
            <a:r>
              <a:rPr lang="en-US" dirty="0"/>
              <a:t> </a:t>
            </a:r>
            <a:r>
              <a:rPr lang="en-US" i="1" dirty="0"/>
              <a:t>toes</a:t>
            </a:r>
            <a:r>
              <a:rPr lang="en-US" dirty="0"/>
              <a:t> </a:t>
            </a:r>
          </a:p>
          <a:p>
            <a:pPr lvl="1"/>
            <a:r>
              <a:rPr lang="en-US" dirty="0"/>
              <a:t>A positive </a:t>
            </a:r>
            <a:r>
              <a:rPr lang="en-US" dirty="0" smtClean="0"/>
              <a:t>sign </a:t>
            </a:r>
            <a:r>
              <a:rPr lang="en-US" dirty="0"/>
              <a:t>is often present in </a:t>
            </a:r>
            <a:r>
              <a:rPr lang="en-US" i="1" dirty="0"/>
              <a:t>infants</a:t>
            </a:r>
            <a:r>
              <a:rPr lang="en-US" dirty="0"/>
              <a:t> </a:t>
            </a:r>
            <a:r>
              <a:rPr lang="en-US" i="1" dirty="0"/>
              <a:t>up</a:t>
            </a:r>
            <a:r>
              <a:rPr lang="en-US" dirty="0"/>
              <a:t> </a:t>
            </a:r>
            <a:r>
              <a:rPr lang="en-US" i="1" dirty="0"/>
              <a:t>to</a:t>
            </a:r>
            <a:r>
              <a:rPr lang="en-US" dirty="0"/>
              <a:t> </a:t>
            </a:r>
            <a:r>
              <a:rPr lang="en-US" i="1" dirty="0"/>
              <a:t>18</a:t>
            </a:r>
            <a:r>
              <a:rPr lang="en-US" dirty="0"/>
              <a:t> </a:t>
            </a:r>
            <a:r>
              <a:rPr lang="en-US" i="1" dirty="0"/>
              <a:t>months</a:t>
            </a:r>
            <a:r>
              <a:rPr lang="en-US" dirty="0"/>
              <a:t> </a:t>
            </a:r>
            <a:r>
              <a:rPr lang="en-US" i="1" dirty="0"/>
              <a:t>old</a:t>
            </a:r>
            <a:r>
              <a:rPr lang="en-US" dirty="0"/>
              <a:t> and does </a:t>
            </a:r>
            <a:r>
              <a:rPr lang="en-US" u="sng" dirty="0"/>
              <a:t>not</a:t>
            </a:r>
            <a:r>
              <a:rPr lang="en-US" dirty="0"/>
              <a:t> signify pathology; same response in an adult is </a:t>
            </a:r>
            <a:r>
              <a:rPr lang="en-US" u="sng" dirty="0"/>
              <a:t>always</a:t>
            </a:r>
            <a:r>
              <a:rPr lang="en-US" dirty="0"/>
              <a:t> considered </a:t>
            </a:r>
            <a:r>
              <a:rPr lang="en-US" i="1" dirty="0"/>
              <a:t>abnormal</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27585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nerves</a:t>
            </a:r>
            <a:r>
              <a:rPr lang="en-US" dirty="0"/>
              <a:t> (continued):</a:t>
            </a:r>
          </a:p>
          <a:p>
            <a:pPr lvl="1"/>
            <a:r>
              <a:rPr lang="en-US" b="1" dirty="0" smtClean="0"/>
              <a:t>All </a:t>
            </a:r>
            <a:r>
              <a:rPr lang="en-US" b="1" dirty="0"/>
              <a:t>31 pairs of spinal nerves are </a:t>
            </a:r>
            <a:r>
              <a:rPr lang="en-US" b="1" i="1" dirty="0" smtClean="0"/>
              <a:t>______</a:t>
            </a:r>
            <a:r>
              <a:rPr lang="en-US" b="1" dirty="0" smtClean="0"/>
              <a:t> </a:t>
            </a:r>
            <a:r>
              <a:rPr lang="en-US" b="1" i="1" dirty="0"/>
              <a:t>nerves</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22478014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Content Placeholder 2"/>
          <p:cNvSpPr>
            <a:spLocks noGrp="1"/>
          </p:cNvSpPr>
          <p:nvPr>
            <p:ph idx="1"/>
          </p:nvPr>
        </p:nvSpPr>
        <p:spPr/>
        <p:txBody>
          <a:bodyPr/>
          <a:lstStyle/>
          <a:p>
            <a:r>
              <a:rPr lang="en-US" b="1" dirty="0"/>
              <a:t>Upper</a:t>
            </a:r>
            <a:r>
              <a:rPr lang="en-US" dirty="0"/>
              <a:t> </a:t>
            </a:r>
            <a:r>
              <a:rPr lang="en-US" b="1" dirty="0"/>
              <a:t>motor</a:t>
            </a:r>
            <a:r>
              <a:rPr lang="en-US" dirty="0"/>
              <a:t> </a:t>
            </a:r>
            <a:r>
              <a:rPr lang="en-US" b="1" dirty="0"/>
              <a:t>neuron</a:t>
            </a:r>
            <a:r>
              <a:rPr lang="en-US" dirty="0"/>
              <a:t> </a:t>
            </a:r>
            <a:r>
              <a:rPr lang="en-US" b="1" dirty="0"/>
              <a:t>disorders</a:t>
            </a:r>
            <a:r>
              <a:rPr lang="en-US" dirty="0"/>
              <a:t> (continued):</a:t>
            </a:r>
          </a:p>
          <a:p>
            <a:pPr lvl="1"/>
            <a:r>
              <a:rPr lang="en-US" b="1" dirty="0"/>
              <a:t>Babinski</a:t>
            </a:r>
            <a:r>
              <a:rPr lang="en-US" dirty="0"/>
              <a:t> </a:t>
            </a:r>
            <a:r>
              <a:rPr lang="en-US" b="1" dirty="0"/>
              <a:t>sign</a:t>
            </a:r>
            <a:r>
              <a:rPr lang="en-US" dirty="0"/>
              <a:t> also develops; elicited by stroking bottom of foot:</a:t>
            </a:r>
          </a:p>
          <a:p>
            <a:pPr lvl="2"/>
            <a:r>
              <a:rPr lang="en-US" dirty="0"/>
              <a:t>Healthy adult will </a:t>
            </a:r>
            <a:r>
              <a:rPr lang="en-US" i="1" dirty="0"/>
              <a:t>flex</a:t>
            </a:r>
            <a:r>
              <a:rPr lang="en-US" dirty="0"/>
              <a:t> </a:t>
            </a:r>
            <a:r>
              <a:rPr lang="en-US" i="1" dirty="0"/>
              <a:t>toes</a:t>
            </a:r>
            <a:r>
              <a:rPr lang="en-US" dirty="0"/>
              <a:t>, a response known as </a:t>
            </a:r>
            <a:r>
              <a:rPr lang="en-US" b="1" dirty="0"/>
              <a:t>plantar</a:t>
            </a:r>
            <a:r>
              <a:rPr lang="en-US" dirty="0"/>
              <a:t> </a:t>
            </a:r>
            <a:r>
              <a:rPr lang="en-US" b="1" dirty="0"/>
              <a:t>reflex</a:t>
            </a:r>
            <a:r>
              <a:rPr lang="en-US" dirty="0"/>
              <a:t> </a:t>
            </a:r>
          </a:p>
          <a:p>
            <a:pPr lvl="2"/>
            <a:r>
              <a:rPr lang="en-US" dirty="0"/>
              <a:t>Patient with an upper motor neuron disorder will </a:t>
            </a:r>
            <a:r>
              <a:rPr lang="en-US" i="1" dirty="0"/>
              <a:t>extend</a:t>
            </a:r>
            <a:r>
              <a:rPr lang="en-US" dirty="0"/>
              <a:t> </a:t>
            </a:r>
            <a:r>
              <a:rPr lang="en-US" i="1" dirty="0"/>
              <a:t>hallux</a:t>
            </a:r>
            <a:r>
              <a:rPr lang="en-US" dirty="0"/>
              <a:t> (</a:t>
            </a:r>
            <a:r>
              <a:rPr lang="en-US" i="1" dirty="0"/>
              <a:t>big</a:t>
            </a:r>
            <a:r>
              <a:rPr lang="en-US" dirty="0"/>
              <a:t> </a:t>
            </a:r>
            <a:r>
              <a:rPr lang="en-US" i="1" dirty="0"/>
              <a:t>toe</a:t>
            </a:r>
            <a:r>
              <a:rPr lang="en-US" dirty="0"/>
              <a:t>) </a:t>
            </a:r>
            <a:r>
              <a:rPr lang="en-US" i="1" dirty="0"/>
              <a:t>and</a:t>
            </a:r>
            <a:r>
              <a:rPr lang="en-US" dirty="0"/>
              <a:t> </a:t>
            </a:r>
            <a:r>
              <a:rPr lang="en-US" i="1" dirty="0"/>
              <a:t>splay</a:t>
            </a:r>
            <a:r>
              <a:rPr lang="en-US" dirty="0"/>
              <a:t> </a:t>
            </a:r>
            <a:r>
              <a:rPr lang="en-US" i="1" dirty="0"/>
              <a:t>out</a:t>
            </a:r>
            <a:r>
              <a:rPr lang="en-US" dirty="0"/>
              <a:t> </a:t>
            </a:r>
            <a:r>
              <a:rPr lang="en-US" i="1" dirty="0"/>
              <a:t>other</a:t>
            </a:r>
            <a:r>
              <a:rPr lang="en-US" dirty="0"/>
              <a:t> </a:t>
            </a:r>
            <a:r>
              <a:rPr lang="en-US" i="1" dirty="0"/>
              <a:t>toes</a:t>
            </a:r>
            <a:r>
              <a:rPr lang="en-US" dirty="0"/>
              <a:t> </a:t>
            </a:r>
          </a:p>
          <a:p>
            <a:pPr lvl="1"/>
            <a:r>
              <a:rPr lang="en-US" dirty="0"/>
              <a:t>A positive Babinski sign is often present in </a:t>
            </a:r>
            <a:r>
              <a:rPr lang="en-US" i="1" dirty="0"/>
              <a:t>infants</a:t>
            </a:r>
            <a:r>
              <a:rPr lang="en-US" dirty="0"/>
              <a:t> </a:t>
            </a:r>
            <a:r>
              <a:rPr lang="en-US" i="1" dirty="0"/>
              <a:t>up</a:t>
            </a:r>
            <a:r>
              <a:rPr lang="en-US" dirty="0"/>
              <a:t> </a:t>
            </a:r>
            <a:r>
              <a:rPr lang="en-US" i="1" dirty="0"/>
              <a:t>to</a:t>
            </a:r>
            <a:r>
              <a:rPr lang="en-US" dirty="0"/>
              <a:t> </a:t>
            </a:r>
            <a:r>
              <a:rPr lang="en-US" i="1" dirty="0"/>
              <a:t>18</a:t>
            </a:r>
            <a:r>
              <a:rPr lang="en-US" dirty="0"/>
              <a:t> </a:t>
            </a:r>
            <a:r>
              <a:rPr lang="en-US" i="1" dirty="0"/>
              <a:t>months</a:t>
            </a:r>
            <a:r>
              <a:rPr lang="en-US" dirty="0"/>
              <a:t> </a:t>
            </a:r>
            <a:r>
              <a:rPr lang="en-US" i="1" dirty="0"/>
              <a:t>old</a:t>
            </a:r>
            <a:r>
              <a:rPr lang="en-US" dirty="0"/>
              <a:t> and does </a:t>
            </a:r>
            <a:r>
              <a:rPr lang="en-US" u="sng" dirty="0"/>
              <a:t>not</a:t>
            </a:r>
            <a:r>
              <a:rPr lang="en-US" dirty="0"/>
              <a:t> signify pathology; same response in an adult is </a:t>
            </a:r>
            <a:r>
              <a:rPr lang="en-US" u="sng" dirty="0"/>
              <a:t>always</a:t>
            </a:r>
            <a:r>
              <a:rPr lang="en-US" dirty="0"/>
              <a:t> considered </a:t>
            </a:r>
            <a:r>
              <a:rPr lang="en-US" i="1" dirty="0"/>
              <a:t>abnormal</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7117898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and Motor Neuron Disorders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2150818"/>
            <a:ext cx="8546592" cy="3377184"/>
          </a:xfrm>
          <a:prstGeom prst="rect">
            <a:avLst/>
          </a:prstGeom>
        </p:spPr>
      </p:pic>
    </p:spTree>
    <p:extLst>
      <p:ext uri="{BB962C8B-B14F-4D97-AF65-F5344CB8AC3E}">
        <p14:creationId xmlns:p14="http://schemas.microsoft.com/office/powerpoint/2010/main" val="20120787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073" y="274638"/>
            <a:ext cx="7060727" cy="1143000"/>
          </a:xfrm>
        </p:spPr>
        <p:txBody>
          <a:bodyPr/>
          <a:lstStyle/>
          <a:p>
            <a:r>
              <a:rPr lang="en-US" dirty="0"/>
              <a:t>Amyotrophic Lateral Sclerosis</a:t>
            </a:r>
          </a:p>
        </p:txBody>
      </p:sp>
      <p:sp>
        <p:nvSpPr>
          <p:cNvPr id="6" name="Content Placeholder 2"/>
          <p:cNvSpPr>
            <a:spLocks noGrp="1"/>
          </p:cNvSpPr>
          <p:nvPr>
            <p:ph idx="1"/>
          </p:nvPr>
        </p:nvSpPr>
        <p:spPr/>
        <p:txBody>
          <a:bodyPr/>
          <a:lstStyle/>
          <a:p>
            <a:r>
              <a:rPr lang="en-US" b="1" dirty="0" smtClean="0"/>
              <a:t>___________________,</a:t>
            </a:r>
            <a:r>
              <a:rPr lang="en-US" dirty="0" smtClean="0"/>
              <a:t>also </a:t>
            </a:r>
            <a:r>
              <a:rPr lang="en-US" dirty="0"/>
              <a:t>known as </a:t>
            </a:r>
            <a:r>
              <a:rPr lang="en-US" b="1" dirty="0"/>
              <a:t>Lou</a:t>
            </a:r>
            <a:r>
              <a:rPr lang="en-US" dirty="0"/>
              <a:t> </a:t>
            </a:r>
            <a:r>
              <a:rPr lang="en-US" b="1" dirty="0"/>
              <a:t>Gehrig’s</a:t>
            </a:r>
            <a:r>
              <a:rPr lang="en-US" dirty="0"/>
              <a:t> </a:t>
            </a:r>
            <a:r>
              <a:rPr lang="en-US" b="1" dirty="0"/>
              <a:t>disease</a:t>
            </a:r>
            <a:r>
              <a:rPr lang="en-US" dirty="0"/>
              <a:t>, involves </a:t>
            </a:r>
            <a:r>
              <a:rPr lang="en-US" i="1" dirty="0"/>
              <a:t>degeneration</a:t>
            </a:r>
            <a:r>
              <a:rPr lang="en-US" dirty="0"/>
              <a:t> of cell bodies of </a:t>
            </a:r>
            <a:r>
              <a:rPr lang="en-US" i="1" dirty="0"/>
              <a:t>motor</a:t>
            </a:r>
            <a:r>
              <a:rPr lang="en-US" dirty="0"/>
              <a:t> </a:t>
            </a:r>
            <a:r>
              <a:rPr lang="en-US" i="1" dirty="0"/>
              <a:t>neurons</a:t>
            </a:r>
            <a:r>
              <a:rPr lang="en-US" dirty="0"/>
              <a:t> in anterior horn of spinal cord as well as upper motor neurons in cerebral cortex; cause of degeneration is </a:t>
            </a:r>
            <a:r>
              <a:rPr lang="en-US" i="1" dirty="0"/>
              <a:t>unknown</a:t>
            </a:r>
            <a:r>
              <a:rPr lang="en-US" dirty="0"/>
              <a:t> at present; many factors likely play a role</a:t>
            </a:r>
          </a:p>
          <a:p>
            <a:r>
              <a:rPr lang="en-US" dirty="0"/>
              <a:t>Most common early feature of disease is </a:t>
            </a:r>
            <a:r>
              <a:rPr lang="en-US" i="1" dirty="0"/>
              <a:t>muscle</a:t>
            </a:r>
            <a:r>
              <a:rPr lang="en-US" dirty="0"/>
              <a:t> </a:t>
            </a:r>
            <a:r>
              <a:rPr lang="en-US" i="1" dirty="0"/>
              <a:t>weakness</a:t>
            </a:r>
            <a:r>
              <a:rPr lang="en-US" dirty="0"/>
              <a:t>, particularly in distal muscles of limbs and hands; over time weakness spreads to other muscle groups; upper motor neuron symptoms also develop </a:t>
            </a:r>
          </a:p>
        </p:txBody>
      </p:sp>
      <p:sp>
        <p:nvSpPr>
          <p:cNvPr id="3" name="Footer Placeholder 2"/>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5278" y="132251"/>
            <a:ext cx="1176942" cy="1338167"/>
          </a:xfrm>
          <a:prstGeom prst="rect">
            <a:avLst/>
          </a:prstGeom>
        </p:spPr>
      </p:pic>
    </p:spTree>
    <p:extLst>
      <p:ext uri="{BB962C8B-B14F-4D97-AF65-F5344CB8AC3E}">
        <p14:creationId xmlns:p14="http://schemas.microsoft.com/office/powerpoint/2010/main" val="3282391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073" y="274638"/>
            <a:ext cx="7060727" cy="1143000"/>
          </a:xfrm>
        </p:spPr>
        <p:txBody>
          <a:bodyPr/>
          <a:lstStyle/>
          <a:p>
            <a:r>
              <a:rPr lang="en-US" dirty="0"/>
              <a:t>Amyotrophic Lateral Sclerosis</a:t>
            </a:r>
          </a:p>
        </p:txBody>
      </p:sp>
      <p:sp>
        <p:nvSpPr>
          <p:cNvPr id="6" name="Content Placeholder 2"/>
          <p:cNvSpPr>
            <a:spLocks noGrp="1"/>
          </p:cNvSpPr>
          <p:nvPr>
            <p:ph idx="1"/>
          </p:nvPr>
        </p:nvSpPr>
        <p:spPr/>
        <p:txBody>
          <a:bodyPr/>
          <a:lstStyle/>
          <a:p>
            <a:r>
              <a:rPr lang="en-US" b="1" dirty="0"/>
              <a:t>Amyotrophic</a:t>
            </a:r>
            <a:r>
              <a:rPr lang="en-US" dirty="0"/>
              <a:t> </a:t>
            </a:r>
            <a:r>
              <a:rPr lang="en-US" b="1" dirty="0"/>
              <a:t>lateral</a:t>
            </a:r>
            <a:r>
              <a:rPr lang="en-US" dirty="0"/>
              <a:t> </a:t>
            </a:r>
            <a:r>
              <a:rPr lang="en-US" b="1" dirty="0"/>
              <a:t>sclerosis</a:t>
            </a:r>
            <a:r>
              <a:rPr lang="en-US" dirty="0"/>
              <a:t> (</a:t>
            </a:r>
            <a:r>
              <a:rPr lang="en-US" b="1" dirty="0"/>
              <a:t>ALS</a:t>
            </a:r>
            <a:r>
              <a:rPr lang="en-US" dirty="0"/>
              <a:t>), also known as </a:t>
            </a:r>
            <a:r>
              <a:rPr lang="en-US" b="1" dirty="0"/>
              <a:t>Lou</a:t>
            </a:r>
            <a:r>
              <a:rPr lang="en-US" dirty="0"/>
              <a:t> </a:t>
            </a:r>
            <a:r>
              <a:rPr lang="en-US" b="1" dirty="0"/>
              <a:t>Gehrig’s</a:t>
            </a:r>
            <a:r>
              <a:rPr lang="en-US" dirty="0"/>
              <a:t> </a:t>
            </a:r>
            <a:r>
              <a:rPr lang="en-US" b="1" dirty="0"/>
              <a:t>disease</a:t>
            </a:r>
            <a:r>
              <a:rPr lang="en-US" dirty="0"/>
              <a:t>, involves </a:t>
            </a:r>
            <a:r>
              <a:rPr lang="en-US" i="1" dirty="0"/>
              <a:t>degeneration</a:t>
            </a:r>
            <a:r>
              <a:rPr lang="en-US" dirty="0"/>
              <a:t> of cell bodies of </a:t>
            </a:r>
            <a:r>
              <a:rPr lang="en-US" i="1" dirty="0"/>
              <a:t>motor</a:t>
            </a:r>
            <a:r>
              <a:rPr lang="en-US" dirty="0"/>
              <a:t> </a:t>
            </a:r>
            <a:r>
              <a:rPr lang="en-US" i="1" dirty="0"/>
              <a:t>neurons</a:t>
            </a:r>
            <a:r>
              <a:rPr lang="en-US" dirty="0"/>
              <a:t> in anterior horn of spinal cord as well as upper motor neurons in cerebral cortex; cause of degeneration is </a:t>
            </a:r>
            <a:r>
              <a:rPr lang="en-US" i="1" dirty="0"/>
              <a:t>unknown</a:t>
            </a:r>
            <a:r>
              <a:rPr lang="en-US" dirty="0"/>
              <a:t> at present; many factors likely play a role</a:t>
            </a:r>
          </a:p>
          <a:p>
            <a:r>
              <a:rPr lang="en-US" dirty="0"/>
              <a:t>Most common early feature of disease is </a:t>
            </a:r>
            <a:r>
              <a:rPr lang="en-US" i="1" dirty="0"/>
              <a:t>muscle</a:t>
            </a:r>
            <a:r>
              <a:rPr lang="en-US" dirty="0"/>
              <a:t> </a:t>
            </a:r>
            <a:r>
              <a:rPr lang="en-US" i="1" dirty="0"/>
              <a:t>weakness</a:t>
            </a:r>
            <a:r>
              <a:rPr lang="en-US" dirty="0"/>
              <a:t>, particularly in distal muscles of limbs and hands; over time weakness spreads to other muscle groups; upper motor neuron symptoms also develop </a:t>
            </a:r>
          </a:p>
        </p:txBody>
      </p:sp>
      <p:sp>
        <p:nvSpPr>
          <p:cNvPr id="3" name="Footer Placeholder 2"/>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5278" y="132251"/>
            <a:ext cx="1176942" cy="1338167"/>
          </a:xfrm>
          <a:prstGeom prst="rect">
            <a:avLst/>
          </a:prstGeom>
        </p:spPr>
      </p:pic>
    </p:spTree>
    <p:extLst>
      <p:ext uri="{BB962C8B-B14F-4D97-AF65-F5344CB8AC3E}">
        <p14:creationId xmlns:p14="http://schemas.microsoft.com/office/powerpoint/2010/main" val="32142066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073" y="274638"/>
            <a:ext cx="7060727" cy="1143000"/>
          </a:xfrm>
        </p:spPr>
        <p:txBody>
          <a:bodyPr/>
          <a:lstStyle/>
          <a:p>
            <a:r>
              <a:rPr lang="en-US" dirty="0"/>
              <a:t>Amyotrophic Lateral Sclerosis</a:t>
            </a:r>
          </a:p>
        </p:txBody>
      </p:sp>
      <p:sp>
        <p:nvSpPr>
          <p:cNvPr id="6" name="Content Placeholder 2"/>
          <p:cNvSpPr>
            <a:spLocks noGrp="1"/>
          </p:cNvSpPr>
          <p:nvPr>
            <p:ph idx="1"/>
          </p:nvPr>
        </p:nvSpPr>
        <p:spPr/>
        <p:txBody>
          <a:bodyPr/>
          <a:lstStyle/>
          <a:p>
            <a:r>
              <a:rPr lang="en-US" dirty="0"/>
              <a:t>Death typically results within 5 years of disease’s onset; in most forms of ALS, cognitive functions are spared; patient is </a:t>
            </a:r>
            <a:r>
              <a:rPr lang="en-US" i="1" dirty="0"/>
              <a:t>fully</a:t>
            </a:r>
            <a:r>
              <a:rPr lang="en-US" dirty="0"/>
              <a:t> </a:t>
            </a:r>
            <a:r>
              <a:rPr lang="en-US" i="1" dirty="0"/>
              <a:t>aware</a:t>
            </a:r>
            <a:r>
              <a:rPr lang="en-US" dirty="0"/>
              <a:t> of effects and complications of disease</a:t>
            </a:r>
          </a:p>
          <a:p>
            <a:r>
              <a:rPr lang="en-US" dirty="0"/>
              <a:t>Although intensive research efforts are ongoing, at this time there is </a:t>
            </a:r>
            <a:r>
              <a:rPr lang="en-US" i="1" dirty="0"/>
              <a:t>no</a:t>
            </a:r>
            <a:r>
              <a:rPr lang="en-US" dirty="0"/>
              <a:t> </a:t>
            </a:r>
            <a:r>
              <a:rPr lang="en-US" i="1" dirty="0"/>
              <a:t>cure</a:t>
            </a:r>
            <a:r>
              <a:rPr lang="en-US" dirty="0"/>
              <a:t> </a:t>
            </a:r>
            <a:r>
              <a:rPr lang="en-US" i="1" dirty="0"/>
              <a:t>or</a:t>
            </a:r>
            <a:r>
              <a:rPr lang="en-US" dirty="0"/>
              <a:t> </a:t>
            </a:r>
            <a:r>
              <a:rPr lang="en-US" i="1" dirty="0"/>
              <a:t>treatment</a:t>
            </a:r>
            <a:r>
              <a:rPr lang="en-US" dirty="0"/>
              <a:t> that prevents disease progression</a:t>
            </a:r>
          </a:p>
        </p:txBody>
      </p:sp>
      <p:sp>
        <p:nvSpPr>
          <p:cNvPr id="3" name="Footer Placeholder 2"/>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5278" y="132251"/>
            <a:ext cx="1176942" cy="1338167"/>
          </a:xfrm>
          <a:prstGeom prst="rect">
            <a:avLst/>
          </a:prstGeom>
        </p:spPr>
      </p:pic>
    </p:spTree>
    <p:extLst>
      <p:ext uri="{BB962C8B-B14F-4D97-AF65-F5344CB8AC3E}">
        <p14:creationId xmlns:p14="http://schemas.microsoft.com/office/powerpoint/2010/main" val="321935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nerves</a:t>
            </a:r>
            <a:r>
              <a:rPr lang="en-US" dirty="0"/>
              <a:t> (continued):</a:t>
            </a:r>
          </a:p>
          <a:p>
            <a:pPr lvl="1"/>
            <a:r>
              <a:rPr lang="en-US" b="1" dirty="0" smtClean="0"/>
              <a:t>All </a:t>
            </a:r>
            <a:r>
              <a:rPr lang="en-US" b="1" dirty="0"/>
              <a:t>31 pairs of spinal nerves are </a:t>
            </a:r>
            <a:r>
              <a:rPr lang="en-US" b="1" i="1" dirty="0"/>
              <a:t>mixed</a:t>
            </a:r>
            <a:r>
              <a:rPr lang="en-US" b="1" dirty="0"/>
              <a:t> </a:t>
            </a:r>
            <a:r>
              <a:rPr lang="en-US" b="1" i="1" dirty="0"/>
              <a:t>nerves</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352516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Footer Placeholder 2"/>
          <p:cNvSpPr>
            <a:spLocks noGrp="1"/>
          </p:cNvSpPr>
          <p:nvPr>
            <p:ph type="ftr" sz="quarter" idx="11"/>
          </p:nvPr>
        </p:nvSpPr>
        <p:spPr/>
        <p:txBody>
          <a:bodyPr/>
          <a:lstStyle/>
          <a:p>
            <a:r>
              <a:rPr lang="en-US" dirty="0"/>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2146204"/>
            <a:ext cx="8546592" cy="3383280"/>
          </a:xfrm>
          <a:prstGeom prst="rect">
            <a:avLst/>
          </a:prstGeom>
        </p:spPr>
      </p:pic>
    </p:spTree>
    <p:extLst>
      <p:ext uri="{BB962C8B-B14F-4D97-AF65-F5344CB8AC3E}">
        <p14:creationId xmlns:p14="http://schemas.microsoft.com/office/powerpoint/2010/main" val="7049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dirty="0"/>
              <a:t>Structures of </a:t>
            </a:r>
            <a:r>
              <a:rPr lang="en-US" dirty="0" smtClean="0"/>
              <a:t>nerves:</a:t>
            </a:r>
            <a:endParaRPr lang="en-US" dirty="0"/>
          </a:p>
          <a:p>
            <a:pPr lvl="1"/>
            <a:r>
              <a:rPr lang="en-US" b="1" dirty="0" smtClean="0"/>
              <a:t>_____________</a:t>
            </a:r>
            <a:r>
              <a:rPr lang="en-US" dirty="0" smtClean="0"/>
              <a:t> </a:t>
            </a:r>
            <a:r>
              <a:rPr lang="en-US" dirty="0"/>
              <a:t>– outermost layer of connective tissue that holds motor and sensory axons together</a:t>
            </a:r>
          </a:p>
          <a:p>
            <a:pPr lvl="1"/>
            <a:r>
              <a:rPr lang="en-US" b="1" dirty="0" smtClean="0"/>
              <a:t>____________</a:t>
            </a:r>
            <a:r>
              <a:rPr lang="en-US" dirty="0" smtClean="0"/>
              <a:t> </a:t>
            </a:r>
            <a:r>
              <a:rPr lang="en-US" dirty="0"/>
              <a:t>– within nerve, small groups of bundled axons surrounded by connective tissue called </a:t>
            </a:r>
            <a:r>
              <a:rPr lang="en-US" b="1" dirty="0" err="1"/>
              <a:t>perineurium</a:t>
            </a:r>
            <a:endParaRPr lang="en-US" b="1" dirty="0"/>
          </a:p>
          <a:p>
            <a:pPr lvl="1"/>
            <a:r>
              <a:rPr lang="en-US" dirty="0"/>
              <a:t>Each axon within a fascicle is surrounded by its own connective tissue  sheath called </a:t>
            </a:r>
            <a:r>
              <a:rPr lang="en-US" b="1" dirty="0" smtClean="0"/>
              <a:t>______________</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96033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0"/>
            <a:r>
              <a:rPr lang="en-US" dirty="0"/>
              <a:t>Structures of </a:t>
            </a:r>
            <a:r>
              <a:rPr lang="en-US" dirty="0" smtClean="0"/>
              <a:t>nerves:</a:t>
            </a:r>
            <a:endParaRPr lang="en-US" dirty="0"/>
          </a:p>
          <a:p>
            <a:pPr lvl="1"/>
            <a:r>
              <a:rPr lang="en-US" b="1" dirty="0"/>
              <a:t>Epineurium</a:t>
            </a:r>
            <a:r>
              <a:rPr lang="en-US" dirty="0"/>
              <a:t> – outermost layer of connective tissue that holds motor and sensory axons together</a:t>
            </a:r>
          </a:p>
          <a:p>
            <a:pPr lvl="1"/>
            <a:r>
              <a:rPr lang="en-US" b="1" dirty="0"/>
              <a:t>Fascicles</a:t>
            </a:r>
            <a:r>
              <a:rPr lang="en-US" dirty="0"/>
              <a:t> – within nerve, small groups of bundled axons surrounded by connective tissue called </a:t>
            </a:r>
            <a:r>
              <a:rPr lang="en-US" b="1" dirty="0" err="1"/>
              <a:t>perineurium</a:t>
            </a:r>
            <a:endParaRPr lang="en-US" b="1" dirty="0"/>
          </a:p>
          <a:p>
            <a:pPr lvl="1"/>
            <a:r>
              <a:rPr lang="en-US" dirty="0"/>
              <a:t>Each axon within a fascicle is surrounded by its own connective tissue  sheath called </a:t>
            </a:r>
            <a:r>
              <a:rPr lang="en-US" b="1" dirty="0" err="1"/>
              <a:t>endoneurium</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88906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Sensory Cranial Nerves </a:t>
            </a:r>
            <a:endParaRPr lang="en-US" dirty="0"/>
          </a:p>
        </p:txBody>
      </p:sp>
      <p:sp>
        <p:nvSpPr>
          <p:cNvPr id="3" name="Content Placeholder 2"/>
          <p:cNvSpPr>
            <a:spLocks noGrp="1"/>
          </p:cNvSpPr>
          <p:nvPr>
            <p:ph idx="1"/>
          </p:nvPr>
        </p:nvSpPr>
        <p:spPr/>
        <p:txBody>
          <a:bodyPr/>
          <a:lstStyle/>
          <a:p>
            <a:pPr lvl="0"/>
            <a:r>
              <a:rPr lang="en-US" dirty="0"/>
              <a:t>Three cranial nerves contain axons of </a:t>
            </a:r>
            <a:r>
              <a:rPr lang="en-US" u="sng" dirty="0"/>
              <a:t>only</a:t>
            </a:r>
            <a:r>
              <a:rPr lang="en-US" dirty="0"/>
              <a:t> </a:t>
            </a:r>
            <a:r>
              <a:rPr lang="en-US" i="1" dirty="0"/>
              <a:t>sensory</a:t>
            </a:r>
            <a:r>
              <a:rPr lang="en-US" dirty="0"/>
              <a:t> </a:t>
            </a:r>
            <a:r>
              <a:rPr lang="en-US" i="1" dirty="0"/>
              <a:t>neurons</a:t>
            </a:r>
            <a:r>
              <a:rPr lang="en-US" dirty="0"/>
              <a:t>: </a:t>
            </a:r>
          </a:p>
          <a:p>
            <a:pPr lvl="1"/>
            <a:r>
              <a:rPr lang="en-US" b="1" dirty="0" smtClean="0"/>
              <a:t>1.</a:t>
            </a:r>
          </a:p>
          <a:p>
            <a:pPr lvl="1"/>
            <a:r>
              <a:rPr lang="en-US" b="1" dirty="0" smtClean="0"/>
              <a:t>2.</a:t>
            </a:r>
          </a:p>
          <a:p>
            <a:pPr lvl="1"/>
            <a:r>
              <a:rPr lang="en-US" b="1" dirty="0" smtClean="0"/>
              <a:t>3.</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8150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Sensory Cranial Nerves </a:t>
            </a:r>
            <a:endParaRPr lang="en-US" dirty="0"/>
          </a:p>
        </p:txBody>
      </p:sp>
      <p:sp>
        <p:nvSpPr>
          <p:cNvPr id="3" name="Content Placeholder 2"/>
          <p:cNvSpPr>
            <a:spLocks noGrp="1"/>
          </p:cNvSpPr>
          <p:nvPr>
            <p:ph idx="1"/>
          </p:nvPr>
        </p:nvSpPr>
        <p:spPr/>
        <p:txBody>
          <a:bodyPr/>
          <a:lstStyle/>
          <a:p>
            <a:pPr lvl="0"/>
            <a:r>
              <a:rPr lang="en-US" dirty="0"/>
              <a:t>Three cranial nerves contain axons of </a:t>
            </a:r>
            <a:r>
              <a:rPr lang="en-US" u="sng" dirty="0"/>
              <a:t>only</a:t>
            </a:r>
            <a:r>
              <a:rPr lang="en-US" dirty="0"/>
              <a:t> </a:t>
            </a:r>
            <a:r>
              <a:rPr lang="en-US" i="1" dirty="0"/>
              <a:t>sensory</a:t>
            </a:r>
            <a:r>
              <a:rPr lang="en-US" dirty="0"/>
              <a:t> </a:t>
            </a:r>
            <a:r>
              <a:rPr lang="en-US" i="1" dirty="0"/>
              <a:t>neurons</a:t>
            </a:r>
            <a:r>
              <a:rPr lang="en-US" dirty="0"/>
              <a:t>: </a:t>
            </a:r>
          </a:p>
          <a:p>
            <a:pPr lvl="1"/>
            <a:r>
              <a:rPr lang="en-US" b="1" dirty="0" smtClean="0"/>
              <a:t>1. Olfactory </a:t>
            </a:r>
            <a:r>
              <a:rPr lang="en-US" b="1" dirty="0"/>
              <a:t>(I)</a:t>
            </a:r>
          </a:p>
          <a:p>
            <a:pPr lvl="1"/>
            <a:r>
              <a:rPr lang="en-US" b="1" dirty="0" smtClean="0"/>
              <a:t>2. Optic </a:t>
            </a:r>
            <a:r>
              <a:rPr lang="en-US" b="1" dirty="0"/>
              <a:t>(II)</a:t>
            </a:r>
          </a:p>
          <a:p>
            <a:pPr lvl="1"/>
            <a:r>
              <a:rPr lang="en-US" b="1" dirty="0" smtClean="0"/>
              <a:t>3. Vestibulocochlear </a:t>
            </a:r>
            <a:r>
              <a:rPr lang="en-US" b="1" dirty="0"/>
              <a:t>(VIII</a:t>
            </a:r>
            <a:r>
              <a:rPr lang="en-US" b="1" dirty="0" smtClean="0"/>
              <a:t>)</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21099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Sensory Cranial Nerves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125" y="1266509"/>
            <a:ext cx="4137751" cy="4987974"/>
          </a:xfrm>
          <a:prstGeom prst="rect">
            <a:avLst/>
          </a:prstGeom>
        </p:spPr>
      </p:pic>
    </p:spTree>
    <p:extLst>
      <p:ext uri="{BB962C8B-B14F-4D97-AF65-F5344CB8AC3E}">
        <p14:creationId xmlns:p14="http://schemas.microsoft.com/office/powerpoint/2010/main" val="261529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6" y="326543"/>
            <a:ext cx="7733212" cy="5824730"/>
          </a:xfrm>
          <a:prstGeom prst="rect">
            <a:avLst/>
          </a:prstGeom>
        </p:spPr>
      </p:pic>
      <p:sp>
        <p:nvSpPr>
          <p:cNvPr id="3" name="TextBox 2"/>
          <p:cNvSpPr txBox="1"/>
          <p:nvPr/>
        </p:nvSpPr>
        <p:spPr>
          <a:xfrm>
            <a:off x="3566160" y="692330"/>
            <a:ext cx="1358538" cy="705395"/>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6226135" y="692330"/>
            <a:ext cx="1359526" cy="701101"/>
          </a:xfrm>
          <a:prstGeom prst="rect">
            <a:avLst/>
          </a:prstGeom>
        </p:spPr>
      </p:pic>
      <p:pic>
        <p:nvPicPr>
          <p:cNvPr id="5" name="Picture 4"/>
          <p:cNvPicPr>
            <a:picLocks noChangeAspect="1"/>
          </p:cNvPicPr>
          <p:nvPr/>
        </p:nvPicPr>
        <p:blipFill>
          <a:blip r:embed="rId3"/>
          <a:stretch>
            <a:fillRect/>
          </a:stretch>
        </p:blipFill>
        <p:spPr>
          <a:xfrm>
            <a:off x="6226135" y="2020358"/>
            <a:ext cx="1359526" cy="701101"/>
          </a:xfrm>
          <a:prstGeom prst="rect">
            <a:avLst/>
          </a:prstGeom>
        </p:spPr>
      </p:pic>
      <p:pic>
        <p:nvPicPr>
          <p:cNvPr id="6" name="Picture 5"/>
          <p:cNvPicPr>
            <a:picLocks noChangeAspect="1"/>
          </p:cNvPicPr>
          <p:nvPr/>
        </p:nvPicPr>
        <p:blipFill>
          <a:blip r:embed="rId3"/>
          <a:stretch>
            <a:fillRect/>
          </a:stretch>
        </p:blipFill>
        <p:spPr>
          <a:xfrm>
            <a:off x="3565172" y="2020357"/>
            <a:ext cx="1359526" cy="701101"/>
          </a:xfrm>
          <a:prstGeom prst="rect">
            <a:avLst/>
          </a:prstGeom>
        </p:spPr>
      </p:pic>
      <p:pic>
        <p:nvPicPr>
          <p:cNvPr id="7" name="Picture 6"/>
          <p:cNvPicPr>
            <a:picLocks noChangeAspect="1"/>
          </p:cNvPicPr>
          <p:nvPr/>
        </p:nvPicPr>
        <p:blipFill>
          <a:blip r:embed="rId3"/>
          <a:stretch>
            <a:fillRect/>
          </a:stretch>
        </p:blipFill>
        <p:spPr>
          <a:xfrm>
            <a:off x="6226135" y="3348386"/>
            <a:ext cx="1359526" cy="701101"/>
          </a:xfrm>
          <a:prstGeom prst="rect">
            <a:avLst/>
          </a:prstGeom>
        </p:spPr>
      </p:pic>
      <p:pic>
        <p:nvPicPr>
          <p:cNvPr id="8" name="Picture 7"/>
          <p:cNvPicPr>
            <a:picLocks noChangeAspect="1"/>
          </p:cNvPicPr>
          <p:nvPr/>
        </p:nvPicPr>
        <p:blipFill>
          <a:blip r:embed="rId3"/>
          <a:stretch>
            <a:fillRect/>
          </a:stretch>
        </p:blipFill>
        <p:spPr>
          <a:xfrm>
            <a:off x="3565172" y="3344090"/>
            <a:ext cx="1359526" cy="701101"/>
          </a:xfrm>
          <a:prstGeom prst="rect">
            <a:avLst/>
          </a:prstGeom>
        </p:spPr>
      </p:pic>
      <p:pic>
        <p:nvPicPr>
          <p:cNvPr id="9" name="Picture 8"/>
          <p:cNvPicPr>
            <a:picLocks noChangeAspect="1"/>
          </p:cNvPicPr>
          <p:nvPr/>
        </p:nvPicPr>
        <p:blipFill>
          <a:blip r:embed="rId3"/>
          <a:stretch>
            <a:fillRect/>
          </a:stretch>
        </p:blipFill>
        <p:spPr>
          <a:xfrm>
            <a:off x="3565172" y="4747087"/>
            <a:ext cx="1359526" cy="1143668"/>
          </a:xfrm>
          <a:prstGeom prst="rect">
            <a:avLst/>
          </a:prstGeom>
        </p:spPr>
      </p:pic>
      <p:pic>
        <p:nvPicPr>
          <p:cNvPr id="10" name="Picture 9"/>
          <p:cNvPicPr>
            <a:picLocks noChangeAspect="1"/>
          </p:cNvPicPr>
          <p:nvPr/>
        </p:nvPicPr>
        <p:blipFill>
          <a:blip r:embed="rId3"/>
          <a:stretch>
            <a:fillRect/>
          </a:stretch>
        </p:blipFill>
        <p:spPr>
          <a:xfrm>
            <a:off x="6259967" y="4868061"/>
            <a:ext cx="1325694" cy="1022694"/>
          </a:xfrm>
          <a:prstGeom prst="rect">
            <a:avLst/>
          </a:prstGeom>
        </p:spPr>
      </p:pic>
      <p:pic>
        <p:nvPicPr>
          <p:cNvPr id="11" name="Picture 10"/>
          <p:cNvPicPr>
            <a:picLocks noChangeAspect="1"/>
          </p:cNvPicPr>
          <p:nvPr/>
        </p:nvPicPr>
        <p:blipFill>
          <a:blip r:embed="rId3"/>
          <a:stretch>
            <a:fillRect/>
          </a:stretch>
        </p:blipFill>
        <p:spPr>
          <a:xfrm>
            <a:off x="6259967" y="1392672"/>
            <a:ext cx="1359526" cy="701101"/>
          </a:xfrm>
          <a:prstGeom prst="rect">
            <a:avLst/>
          </a:prstGeom>
        </p:spPr>
      </p:pic>
      <p:pic>
        <p:nvPicPr>
          <p:cNvPr id="12" name="Picture 11"/>
          <p:cNvPicPr>
            <a:picLocks noChangeAspect="1"/>
          </p:cNvPicPr>
          <p:nvPr/>
        </p:nvPicPr>
        <p:blipFill>
          <a:blip r:embed="rId3"/>
          <a:stretch>
            <a:fillRect/>
          </a:stretch>
        </p:blipFill>
        <p:spPr>
          <a:xfrm>
            <a:off x="3536128" y="1392671"/>
            <a:ext cx="1359526" cy="701101"/>
          </a:xfrm>
          <a:prstGeom prst="rect">
            <a:avLst/>
          </a:prstGeom>
        </p:spPr>
      </p:pic>
    </p:spTree>
    <p:extLst>
      <p:ext uri="{BB962C8B-B14F-4D97-AF65-F5344CB8AC3E}">
        <p14:creationId xmlns:p14="http://schemas.microsoft.com/office/powerpoint/2010/main" val="1867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Motor Cranial Nerves </a:t>
            </a:r>
            <a:endParaRPr lang="en-US" dirty="0"/>
          </a:p>
        </p:txBody>
      </p:sp>
      <p:sp>
        <p:nvSpPr>
          <p:cNvPr id="3" name="Content Placeholder 2"/>
          <p:cNvSpPr>
            <a:spLocks noGrp="1"/>
          </p:cNvSpPr>
          <p:nvPr>
            <p:ph idx="1"/>
          </p:nvPr>
        </p:nvSpPr>
        <p:spPr>
          <a:xfrm>
            <a:off x="1981200" y="1600200"/>
            <a:ext cx="8561541" cy="4868780"/>
          </a:xfrm>
        </p:spPr>
        <p:txBody>
          <a:bodyPr/>
          <a:lstStyle/>
          <a:p>
            <a:pPr>
              <a:spcAft>
                <a:spcPts val="600"/>
              </a:spcAft>
            </a:pPr>
            <a:r>
              <a:rPr lang="en-US" dirty="0"/>
              <a:t>Five cranial nerves contain primarily axons of </a:t>
            </a:r>
            <a:r>
              <a:rPr lang="en-US" i="1" dirty="0"/>
              <a:t>motor</a:t>
            </a:r>
            <a:r>
              <a:rPr lang="en-US" dirty="0"/>
              <a:t> </a:t>
            </a:r>
            <a:r>
              <a:rPr lang="en-US" i="1" dirty="0"/>
              <a:t>neurons</a:t>
            </a:r>
            <a:r>
              <a:rPr lang="en-US" dirty="0"/>
              <a:t> with their associated sensory axons responsible for proprioception: </a:t>
            </a:r>
          </a:p>
          <a:p>
            <a:pPr lvl="1">
              <a:spcAft>
                <a:spcPts val="600"/>
              </a:spcAft>
            </a:pPr>
            <a:r>
              <a:rPr lang="en-US" b="1" dirty="0" smtClean="0"/>
              <a:t>1.</a:t>
            </a:r>
          </a:p>
          <a:p>
            <a:pPr lvl="1">
              <a:spcAft>
                <a:spcPts val="600"/>
              </a:spcAft>
            </a:pPr>
            <a:r>
              <a:rPr lang="en-US" b="1" dirty="0" smtClean="0"/>
              <a:t>2.</a:t>
            </a:r>
          </a:p>
          <a:p>
            <a:pPr lvl="1">
              <a:spcAft>
                <a:spcPts val="600"/>
              </a:spcAft>
            </a:pPr>
            <a:r>
              <a:rPr lang="en-US" b="1" dirty="0" smtClean="0"/>
              <a:t>3.</a:t>
            </a:r>
          </a:p>
          <a:p>
            <a:pPr lvl="1">
              <a:spcAft>
                <a:spcPts val="600"/>
              </a:spcAft>
            </a:pPr>
            <a:r>
              <a:rPr lang="en-US" b="1" dirty="0" smtClean="0"/>
              <a:t>4.</a:t>
            </a:r>
          </a:p>
          <a:p>
            <a:pPr lvl="1">
              <a:spcAft>
                <a:spcPts val="600"/>
              </a:spcAft>
            </a:pPr>
            <a:r>
              <a:rPr lang="en-US" b="1" dirty="0" smtClean="0"/>
              <a:t>5.</a:t>
            </a:r>
            <a:endParaRPr lang="en-US" b="1" dirty="0"/>
          </a:p>
          <a:p>
            <a:pPr marL="0" indent="0">
              <a:spcAft>
                <a:spcPts val="600"/>
              </a:spcAft>
              <a:buNone/>
            </a:pP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67008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Motor Cranial Nerves </a:t>
            </a:r>
            <a:endParaRPr lang="en-US" dirty="0"/>
          </a:p>
        </p:txBody>
      </p:sp>
      <p:sp>
        <p:nvSpPr>
          <p:cNvPr id="3" name="Content Placeholder 2"/>
          <p:cNvSpPr>
            <a:spLocks noGrp="1"/>
          </p:cNvSpPr>
          <p:nvPr>
            <p:ph idx="1"/>
          </p:nvPr>
        </p:nvSpPr>
        <p:spPr>
          <a:xfrm>
            <a:off x="1981200" y="1600200"/>
            <a:ext cx="8561541" cy="4868780"/>
          </a:xfrm>
        </p:spPr>
        <p:txBody>
          <a:bodyPr/>
          <a:lstStyle/>
          <a:p>
            <a:pPr>
              <a:spcAft>
                <a:spcPts val="600"/>
              </a:spcAft>
            </a:pPr>
            <a:r>
              <a:rPr lang="en-US" dirty="0"/>
              <a:t>Five cranial nerves contain primarily axons of </a:t>
            </a:r>
            <a:r>
              <a:rPr lang="en-US" i="1" dirty="0"/>
              <a:t>motor</a:t>
            </a:r>
            <a:r>
              <a:rPr lang="en-US" dirty="0"/>
              <a:t> </a:t>
            </a:r>
            <a:r>
              <a:rPr lang="en-US" i="1" dirty="0"/>
              <a:t>neurons</a:t>
            </a:r>
            <a:r>
              <a:rPr lang="en-US" dirty="0"/>
              <a:t> with their associated sensory axons responsible for proprioception: </a:t>
            </a:r>
          </a:p>
          <a:p>
            <a:pPr lvl="1">
              <a:spcAft>
                <a:spcPts val="600"/>
              </a:spcAft>
            </a:pPr>
            <a:r>
              <a:rPr lang="en-US" b="1" dirty="0"/>
              <a:t>Oculomotor (III) </a:t>
            </a:r>
          </a:p>
          <a:p>
            <a:pPr lvl="1">
              <a:spcAft>
                <a:spcPts val="600"/>
              </a:spcAft>
            </a:pPr>
            <a:r>
              <a:rPr lang="en-US" b="1" dirty="0"/>
              <a:t>Trochlear (IV)</a:t>
            </a:r>
          </a:p>
          <a:p>
            <a:pPr lvl="1">
              <a:spcAft>
                <a:spcPts val="600"/>
              </a:spcAft>
            </a:pPr>
            <a:r>
              <a:rPr lang="en-US" b="1" dirty="0" err="1"/>
              <a:t>Abducens</a:t>
            </a:r>
            <a:r>
              <a:rPr lang="en-US" b="1" dirty="0"/>
              <a:t> (VI)</a:t>
            </a:r>
          </a:p>
          <a:p>
            <a:pPr lvl="1">
              <a:spcAft>
                <a:spcPts val="600"/>
              </a:spcAft>
            </a:pPr>
            <a:r>
              <a:rPr lang="en-US" b="1" dirty="0"/>
              <a:t>Accessory (XI)</a:t>
            </a:r>
          </a:p>
          <a:p>
            <a:pPr lvl="1">
              <a:spcAft>
                <a:spcPts val="600"/>
              </a:spcAft>
            </a:pPr>
            <a:r>
              <a:rPr lang="en-US" b="1" dirty="0"/>
              <a:t>Hypoglossal (XII)</a:t>
            </a:r>
          </a:p>
          <a:p>
            <a:pPr marL="0" indent="0">
              <a:spcAft>
                <a:spcPts val="600"/>
              </a:spcAft>
              <a:buNone/>
            </a:pP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89163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Motor Cranial Nerves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536" y="1317533"/>
            <a:ext cx="4898929" cy="4912887"/>
          </a:xfrm>
          <a:prstGeom prst="rect">
            <a:avLst/>
          </a:prstGeom>
        </p:spPr>
      </p:pic>
    </p:spTree>
    <p:extLst>
      <p:ext uri="{BB962C8B-B14F-4D97-AF65-F5344CB8AC3E}">
        <p14:creationId xmlns:p14="http://schemas.microsoft.com/office/powerpoint/2010/main" val="113615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Motor Cranial Nerves </a:t>
            </a:r>
          </a:p>
        </p:txBody>
      </p:sp>
      <p:sp>
        <p:nvSpPr>
          <p:cNvPr id="3" name="Footer Placeholder 2"/>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795" y="1280253"/>
            <a:ext cx="5280410" cy="4974231"/>
          </a:xfrm>
          <a:prstGeom prst="rect">
            <a:avLst/>
          </a:prstGeom>
        </p:spPr>
      </p:pic>
    </p:spTree>
    <p:extLst>
      <p:ext uri="{BB962C8B-B14F-4D97-AF65-F5344CB8AC3E}">
        <p14:creationId xmlns:p14="http://schemas.microsoft.com/office/powerpoint/2010/main" val="176622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Mixed Cranial Nerves </a:t>
            </a:r>
            <a:endParaRPr lang="en-US" dirty="0"/>
          </a:p>
        </p:txBody>
      </p:sp>
      <p:sp>
        <p:nvSpPr>
          <p:cNvPr id="3" name="Content Placeholder 2"/>
          <p:cNvSpPr>
            <a:spLocks noGrp="1"/>
          </p:cNvSpPr>
          <p:nvPr>
            <p:ph idx="1"/>
          </p:nvPr>
        </p:nvSpPr>
        <p:spPr/>
        <p:txBody>
          <a:bodyPr/>
          <a:lstStyle/>
          <a:p>
            <a:pPr lvl="0"/>
            <a:r>
              <a:rPr lang="en-US" dirty="0"/>
              <a:t>Four cranial nerves contain axons of </a:t>
            </a:r>
            <a:r>
              <a:rPr lang="en-US" u="sng" dirty="0"/>
              <a:t>both</a:t>
            </a:r>
            <a:r>
              <a:rPr lang="en-US" dirty="0"/>
              <a:t> </a:t>
            </a:r>
            <a:r>
              <a:rPr lang="en-US" i="1" dirty="0"/>
              <a:t>sensory</a:t>
            </a:r>
            <a:r>
              <a:rPr lang="en-US" dirty="0"/>
              <a:t> </a:t>
            </a:r>
            <a:r>
              <a:rPr lang="en-US" i="1" dirty="0"/>
              <a:t>and</a:t>
            </a:r>
            <a:r>
              <a:rPr lang="en-US" dirty="0"/>
              <a:t> </a:t>
            </a:r>
            <a:r>
              <a:rPr lang="en-US" i="1" dirty="0"/>
              <a:t>motor</a:t>
            </a:r>
            <a:r>
              <a:rPr lang="en-US" dirty="0"/>
              <a:t> </a:t>
            </a:r>
            <a:r>
              <a:rPr lang="en-US" i="1" dirty="0"/>
              <a:t>neurons</a:t>
            </a:r>
            <a:r>
              <a:rPr lang="en-US" dirty="0"/>
              <a:t>: </a:t>
            </a:r>
          </a:p>
          <a:p>
            <a:pPr lvl="1"/>
            <a:r>
              <a:rPr lang="en-US" b="1" dirty="0" smtClean="0"/>
              <a:t>1.</a:t>
            </a:r>
          </a:p>
          <a:p>
            <a:pPr lvl="1"/>
            <a:r>
              <a:rPr lang="en-US" b="1" dirty="0" smtClean="0"/>
              <a:t>2.</a:t>
            </a:r>
          </a:p>
          <a:p>
            <a:pPr lvl="1"/>
            <a:r>
              <a:rPr lang="en-US" b="1" dirty="0" smtClean="0"/>
              <a:t>3.</a:t>
            </a:r>
          </a:p>
          <a:p>
            <a:pPr lvl="1"/>
            <a:r>
              <a:rPr lang="en-US" b="1" dirty="0" smtClean="0"/>
              <a:t>4.</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3984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Mixed Cranial Nerves </a:t>
            </a:r>
          </a:p>
        </p:txBody>
      </p:sp>
      <p:sp>
        <p:nvSpPr>
          <p:cNvPr id="3" name="Content Placeholder 2"/>
          <p:cNvSpPr>
            <a:spLocks noGrp="1"/>
          </p:cNvSpPr>
          <p:nvPr>
            <p:ph idx="1"/>
          </p:nvPr>
        </p:nvSpPr>
        <p:spPr/>
        <p:txBody>
          <a:bodyPr/>
          <a:lstStyle/>
          <a:p>
            <a:pPr lvl="0"/>
            <a:r>
              <a:rPr lang="en-US" dirty="0"/>
              <a:t>Four cranial nerves contain axons of </a:t>
            </a:r>
            <a:r>
              <a:rPr lang="en-US" u="sng" dirty="0"/>
              <a:t>both</a:t>
            </a:r>
            <a:r>
              <a:rPr lang="en-US" dirty="0"/>
              <a:t> </a:t>
            </a:r>
            <a:r>
              <a:rPr lang="en-US" i="1" dirty="0"/>
              <a:t>sensory</a:t>
            </a:r>
            <a:r>
              <a:rPr lang="en-US" dirty="0"/>
              <a:t> </a:t>
            </a:r>
            <a:r>
              <a:rPr lang="en-US" i="1" dirty="0"/>
              <a:t>and</a:t>
            </a:r>
            <a:r>
              <a:rPr lang="en-US" dirty="0"/>
              <a:t> </a:t>
            </a:r>
            <a:r>
              <a:rPr lang="en-US" i="1" dirty="0"/>
              <a:t>motor</a:t>
            </a:r>
            <a:r>
              <a:rPr lang="en-US" dirty="0"/>
              <a:t> </a:t>
            </a:r>
            <a:r>
              <a:rPr lang="en-US" i="1" dirty="0"/>
              <a:t>neurons</a:t>
            </a:r>
            <a:r>
              <a:rPr lang="en-US" dirty="0"/>
              <a:t>: </a:t>
            </a:r>
          </a:p>
          <a:p>
            <a:pPr lvl="1"/>
            <a:r>
              <a:rPr lang="en-US" b="1" dirty="0"/>
              <a:t>Trigeminal (V)</a:t>
            </a:r>
          </a:p>
          <a:p>
            <a:pPr lvl="1"/>
            <a:r>
              <a:rPr lang="en-US" b="1" dirty="0"/>
              <a:t>Facial (VII)</a:t>
            </a:r>
          </a:p>
          <a:p>
            <a:pPr lvl="1"/>
            <a:r>
              <a:rPr lang="en-US" b="1" dirty="0"/>
              <a:t>Glossopharyngeal (IX)</a:t>
            </a:r>
          </a:p>
          <a:p>
            <a:pPr lvl="1"/>
            <a:r>
              <a:rPr lang="en-US" b="1" dirty="0" err="1"/>
              <a:t>Vagus</a:t>
            </a:r>
            <a:r>
              <a:rPr lang="en-US" b="1" dirty="0"/>
              <a:t> (X</a:t>
            </a:r>
            <a:r>
              <a:rPr lang="en-US" b="1" dirty="0" smtClean="0"/>
              <a:t>)</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80604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Mixed Cranial Nerves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24" y="1241628"/>
            <a:ext cx="4584352" cy="4924797"/>
          </a:xfrm>
          <a:prstGeom prst="rect">
            <a:avLst/>
          </a:prstGeom>
        </p:spPr>
      </p:pic>
    </p:spTree>
    <p:extLst>
      <p:ext uri="{BB962C8B-B14F-4D97-AF65-F5344CB8AC3E}">
        <p14:creationId xmlns:p14="http://schemas.microsoft.com/office/powerpoint/2010/main" val="355448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Mixed Cranial Nerves </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927" y="1230591"/>
            <a:ext cx="4548146" cy="5023893"/>
          </a:xfrm>
          <a:prstGeom prst="rect">
            <a:avLst/>
          </a:prstGeom>
        </p:spPr>
      </p:pic>
    </p:spTree>
    <p:extLst>
      <p:ext uri="{BB962C8B-B14F-4D97-AF65-F5344CB8AC3E}">
        <p14:creationId xmlns:p14="http://schemas.microsoft.com/office/powerpoint/2010/main" val="24529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Mixed Cranial Nerves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201" y="1209099"/>
            <a:ext cx="4223598" cy="5045384"/>
          </a:xfrm>
          <a:prstGeom prst="rect">
            <a:avLst/>
          </a:prstGeom>
        </p:spPr>
      </p:pic>
    </p:spTree>
    <p:extLst>
      <p:ext uri="{BB962C8B-B14F-4D97-AF65-F5344CB8AC3E}">
        <p14:creationId xmlns:p14="http://schemas.microsoft.com/office/powerpoint/2010/main" val="98520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a:t>
            </a:r>
            <a:r>
              <a:rPr lang="en-US" dirty="0"/>
              <a:t> – short, because about 1-2cm after it forms and leaves the vertebral cavity it splits into 2 nerves: </a:t>
            </a:r>
            <a:endParaRPr lang="en-US" dirty="0" smtClean="0"/>
          </a:p>
          <a:p>
            <a:pPr lvl="0"/>
            <a:r>
              <a:rPr lang="en-US" dirty="0" smtClean="0"/>
              <a:t>1.</a:t>
            </a:r>
          </a:p>
          <a:p>
            <a:pPr lvl="0"/>
            <a:r>
              <a:rPr lang="en-US" dirty="0" smtClean="0"/>
              <a:t>2.</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169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43" y="249108"/>
            <a:ext cx="7870703" cy="5928290"/>
          </a:xfrm>
          <a:prstGeom prst="rect">
            <a:avLst/>
          </a:prstGeom>
        </p:spPr>
      </p:pic>
    </p:spTree>
    <p:extLst>
      <p:ext uri="{BB962C8B-B14F-4D97-AF65-F5344CB8AC3E}">
        <p14:creationId xmlns:p14="http://schemas.microsoft.com/office/powerpoint/2010/main" val="27076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Content Placeholder 2"/>
          <p:cNvSpPr>
            <a:spLocks noGrp="1"/>
          </p:cNvSpPr>
          <p:nvPr>
            <p:ph idx="1"/>
          </p:nvPr>
        </p:nvSpPr>
        <p:spPr/>
        <p:txBody>
          <a:bodyPr/>
          <a:lstStyle/>
          <a:p>
            <a:pPr lvl="0"/>
            <a:r>
              <a:rPr lang="en-US" b="1" dirty="0"/>
              <a:t>Spinal</a:t>
            </a:r>
            <a:r>
              <a:rPr lang="en-US" dirty="0"/>
              <a:t> </a:t>
            </a:r>
            <a:r>
              <a:rPr lang="en-US" b="1" dirty="0"/>
              <a:t>nerve</a:t>
            </a:r>
            <a:r>
              <a:rPr lang="en-US" dirty="0"/>
              <a:t> – short, because about 1-2cm after it forms and leaves the vertebral cavity it splits into 2 nerves: posterior ramus and anterior </a:t>
            </a:r>
            <a:r>
              <a:rPr lang="en-US" dirty="0" smtClean="0"/>
              <a:t>ramus:</a:t>
            </a:r>
            <a:endParaRPr lang="en-US" dirty="0"/>
          </a:p>
          <a:p>
            <a:pPr lvl="1"/>
            <a:r>
              <a:rPr lang="en-US" b="1" dirty="0"/>
              <a:t>Posterior</a:t>
            </a:r>
            <a:r>
              <a:rPr lang="en-US" dirty="0"/>
              <a:t> </a:t>
            </a:r>
            <a:r>
              <a:rPr lang="en-US" b="1" dirty="0"/>
              <a:t>ramus</a:t>
            </a:r>
            <a:r>
              <a:rPr lang="en-US" dirty="0"/>
              <a:t> – travels to </a:t>
            </a:r>
            <a:r>
              <a:rPr lang="en-US" i="1" dirty="0"/>
              <a:t>posterior</a:t>
            </a:r>
            <a:r>
              <a:rPr lang="en-US" dirty="0"/>
              <a:t> side of body</a:t>
            </a:r>
          </a:p>
          <a:p>
            <a:pPr lvl="1"/>
            <a:r>
              <a:rPr lang="en-US" b="1" dirty="0"/>
              <a:t>Anterior</a:t>
            </a:r>
            <a:r>
              <a:rPr lang="en-US" dirty="0"/>
              <a:t> </a:t>
            </a:r>
            <a:r>
              <a:rPr lang="en-US" b="1" dirty="0"/>
              <a:t>ramus</a:t>
            </a:r>
            <a:r>
              <a:rPr lang="en-US" dirty="0"/>
              <a:t> – travels to </a:t>
            </a:r>
            <a:r>
              <a:rPr lang="en-US" i="1" dirty="0"/>
              <a:t>anterior</a:t>
            </a:r>
            <a:r>
              <a:rPr lang="en-US" dirty="0"/>
              <a:t> side of body and/or to an upper or lower </a:t>
            </a:r>
            <a:r>
              <a:rPr lang="en-US" i="1" dirty="0"/>
              <a:t>limbs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833262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736" y="1693408"/>
            <a:ext cx="8546592" cy="4462272"/>
          </a:xfrm>
          <a:prstGeom prst="rect">
            <a:avLst/>
          </a:prstGeom>
        </p:spPr>
      </p:pic>
    </p:spTree>
    <p:extLst>
      <p:ext uri="{BB962C8B-B14F-4D97-AF65-F5344CB8AC3E}">
        <p14:creationId xmlns:p14="http://schemas.microsoft.com/office/powerpoint/2010/main" val="331413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611907"/>
            <a:ext cx="8546592" cy="4492752"/>
          </a:xfrm>
          <a:prstGeom prst="rect">
            <a:avLst/>
          </a:prstGeom>
        </p:spPr>
      </p:pic>
    </p:spTree>
    <p:extLst>
      <p:ext uri="{BB962C8B-B14F-4D97-AF65-F5344CB8AC3E}">
        <p14:creationId xmlns:p14="http://schemas.microsoft.com/office/powerpoint/2010/main" val="166205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Content Placeholder 2"/>
          <p:cNvSpPr>
            <a:spLocks noGrp="1"/>
          </p:cNvSpPr>
          <p:nvPr>
            <p:ph idx="1"/>
          </p:nvPr>
        </p:nvSpPr>
        <p:spPr/>
        <p:txBody>
          <a:bodyPr/>
          <a:lstStyle/>
          <a:p>
            <a:r>
              <a:rPr lang="en-US" i="1" dirty="0" smtClean="0"/>
              <a:t>_____</a:t>
            </a:r>
            <a:r>
              <a:rPr lang="en-US" dirty="0" smtClean="0"/>
              <a:t> </a:t>
            </a:r>
            <a:r>
              <a:rPr lang="en-US" i="1" dirty="0"/>
              <a:t>pairs</a:t>
            </a:r>
            <a:r>
              <a:rPr lang="en-US" dirty="0"/>
              <a:t> of spinal </a:t>
            </a:r>
            <a:r>
              <a:rPr lang="en-US" dirty="0" smtClean="0"/>
              <a:t>nerves:</a:t>
            </a:r>
            <a:endParaRPr lang="en-US" dirty="0"/>
          </a:p>
          <a:p>
            <a:pPr lvl="1"/>
            <a:r>
              <a:rPr lang="en-US" dirty="0" smtClean="0"/>
              <a:t>___ </a:t>
            </a:r>
            <a:r>
              <a:rPr lang="en-US" dirty="0"/>
              <a:t>pairs of </a:t>
            </a:r>
            <a:r>
              <a:rPr lang="en-US" b="1" dirty="0"/>
              <a:t>cervical</a:t>
            </a:r>
            <a:r>
              <a:rPr lang="en-US" dirty="0"/>
              <a:t> nerves</a:t>
            </a:r>
          </a:p>
          <a:p>
            <a:pPr lvl="1"/>
            <a:r>
              <a:rPr lang="en-US" dirty="0" smtClean="0"/>
              <a:t>___ </a:t>
            </a:r>
            <a:r>
              <a:rPr lang="en-US" dirty="0"/>
              <a:t>pairs of </a:t>
            </a:r>
            <a:r>
              <a:rPr lang="en-US" b="1" dirty="0"/>
              <a:t>thoracic</a:t>
            </a:r>
            <a:r>
              <a:rPr lang="en-US" dirty="0"/>
              <a:t> nerves</a:t>
            </a:r>
          </a:p>
          <a:p>
            <a:pPr lvl="1"/>
            <a:r>
              <a:rPr lang="en-US" dirty="0" smtClean="0"/>
              <a:t>___ </a:t>
            </a:r>
            <a:r>
              <a:rPr lang="en-US" dirty="0"/>
              <a:t>pairs each of </a:t>
            </a:r>
            <a:r>
              <a:rPr lang="en-US" b="1" dirty="0"/>
              <a:t>lumbar</a:t>
            </a:r>
            <a:r>
              <a:rPr lang="en-US" dirty="0"/>
              <a:t> and </a:t>
            </a:r>
            <a:r>
              <a:rPr lang="en-US" b="1" dirty="0"/>
              <a:t>sacral</a:t>
            </a:r>
            <a:r>
              <a:rPr lang="en-US" dirty="0"/>
              <a:t> nerves</a:t>
            </a:r>
          </a:p>
          <a:p>
            <a:pPr lvl="1"/>
            <a:r>
              <a:rPr lang="en-US" dirty="0" smtClean="0"/>
              <a:t>___ </a:t>
            </a:r>
            <a:r>
              <a:rPr lang="en-US" dirty="0"/>
              <a:t>pair of </a:t>
            </a:r>
            <a:r>
              <a:rPr lang="en-US" b="1" dirty="0"/>
              <a:t>coccygeal</a:t>
            </a:r>
            <a:r>
              <a:rPr lang="en-US" dirty="0"/>
              <a:t> nerves </a:t>
            </a:r>
          </a:p>
          <a:p>
            <a:r>
              <a:rPr lang="en-US" i="1" dirty="0"/>
              <a:t>Anterior</a:t>
            </a:r>
            <a:r>
              <a:rPr lang="en-US" dirty="0"/>
              <a:t> </a:t>
            </a:r>
            <a:r>
              <a:rPr lang="en-US" i="1" dirty="0"/>
              <a:t>rami</a:t>
            </a:r>
            <a:r>
              <a:rPr lang="en-US" dirty="0"/>
              <a:t> of cervical, lumbar, and sacral spinal nerves </a:t>
            </a:r>
            <a:r>
              <a:rPr lang="en-US" i="1" dirty="0"/>
              <a:t>merge</a:t>
            </a:r>
            <a:r>
              <a:rPr lang="en-US" dirty="0"/>
              <a:t> to form complicated-looking networks of nerves called </a:t>
            </a:r>
            <a:r>
              <a:rPr lang="en-US" b="1" dirty="0"/>
              <a:t>nerve</a:t>
            </a:r>
            <a:r>
              <a:rPr lang="en-US" dirty="0"/>
              <a:t> </a:t>
            </a:r>
            <a:r>
              <a:rPr lang="en-US" b="1" dirty="0"/>
              <a:t>plexuses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777158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Content Placeholder 2"/>
          <p:cNvSpPr>
            <a:spLocks noGrp="1"/>
          </p:cNvSpPr>
          <p:nvPr>
            <p:ph idx="1"/>
          </p:nvPr>
        </p:nvSpPr>
        <p:spPr/>
        <p:txBody>
          <a:bodyPr/>
          <a:lstStyle/>
          <a:p>
            <a:r>
              <a:rPr lang="en-US" b="1" i="1" dirty="0"/>
              <a:t>31</a:t>
            </a:r>
            <a:r>
              <a:rPr lang="en-US" dirty="0"/>
              <a:t> </a:t>
            </a:r>
            <a:r>
              <a:rPr lang="en-US" i="1" dirty="0"/>
              <a:t>pairs</a:t>
            </a:r>
            <a:r>
              <a:rPr lang="en-US" dirty="0"/>
              <a:t> of spinal </a:t>
            </a:r>
            <a:r>
              <a:rPr lang="en-US" dirty="0" smtClean="0"/>
              <a:t>nerves:</a:t>
            </a:r>
            <a:endParaRPr lang="en-US" dirty="0"/>
          </a:p>
          <a:p>
            <a:pPr lvl="1"/>
            <a:r>
              <a:rPr lang="en-US" b="1" dirty="0"/>
              <a:t>8</a:t>
            </a:r>
            <a:r>
              <a:rPr lang="en-US" dirty="0"/>
              <a:t> pairs of </a:t>
            </a:r>
            <a:r>
              <a:rPr lang="en-US" b="1" dirty="0"/>
              <a:t>cervical</a:t>
            </a:r>
            <a:r>
              <a:rPr lang="en-US" dirty="0"/>
              <a:t> nerves</a:t>
            </a:r>
          </a:p>
          <a:p>
            <a:pPr lvl="1"/>
            <a:r>
              <a:rPr lang="en-US" b="1" dirty="0"/>
              <a:t>12 </a:t>
            </a:r>
            <a:r>
              <a:rPr lang="en-US" dirty="0"/>
              <a:t>pairs of </a:t>
            </a:r>
            <a:r>
              <a:rPr lang="en-US" b="1" dirty="0"/>
              <a:t>thoracic</a:t>
            </a:r>
            <a:r>
              <a:rPr lang="en-US" dirty="0"/>
              <a:t> nerves</a:t>
            </a:r>
          </a:p>
          <a:p>
            <a:pPr lvl="1"/>
            <a:r>
              <a:rPr lang="en-US" b="1" dirty="0"/>
              <a:t>5</a:t>
            </a:r>
            <a:r>
              <a:rPr lang="en-US" dirty="0"/>
              <a:t> pairs each of </a:t>
            </a:r>
            <a:r>
              <a:rPr lang="en-US" b="1" dirty="0"/>
              <a:t>lumbar</a:t>
            </a:r>
            <a:r>
              <a:rPr lang="en-US" dirty="0"/>
              <a:t> and </a:t>
            </a:r>
            <a:r>
              <a:rPr lang="en-US" b="1" dirty="0"/>
              <a:t>sacral</a:t>
            </a:r>
            <a:r>
              <a:rPr lang="en-US" dirty="0"/>
              <a:t> nerves</a:t>
            </a:r>
          </a:p>
          <a:p>
            <a:pPr lvl="1"/>
            <a:r>
              <a:rPr lang="en-US" b="1" dirty="0"/>
              <a:t>1</a:t>
            </a:r>
            <a:r>
              <a:rPr lang="en-US" dirty="0"/>
              <a:t> pair of </a:t>
            </a:r>
            <a:r>
              <a:rPr lang="en-US" b="1" dirty="0"/>
              <a:t>coccygeal</a:t>
            </a:r>
            <a:r>
              <a:rPr lang="en-US" dirty="0"/>
              <a:t> nerves </a:t>
            </a:r>
          </a:p>
          <a:p>
            <a:r>
              <a:rPr lang="en-US" i="1" dirty="0"/>
              <a:t>Anterior</a:t>
            </a:r>
            <a:r>
              <a:rPr lang="en-US" dirty="0"/>
              <a:t> </a:t>
            </a:r>
            <a:r>
              <a:rPr lang="en-US" i="1" dirty="0"/>
              <a:t>rami</a:t>
            </a:r>
            <a:r>
              <a:rPr lang="en-US" dirty="0"/>
              <a:t> of cervical, lumbar, and sacral spinal nerves </a:t>
            </a:r>
            <a:r>
              <a:rPr lang="en-US" i="1" dirty="0"/>
              <a:t>merge</a:t>
            </a:r>
            <a:r>
              <a:rPr lang="en-US" dirty="0"/>
              <a:t> to form complicated-looking networks of nerves called </a:t>
            </a:r>
            <a:r>
              <a:rPr lang="en-US" b="1" dirty="0"/>
              <a:t>nerve</a:t>
            </a:r>
            <a:r>
              <a:rPr lang="en-US" dirty="0"/>
              <a:t> </a:t>
            </a:r>
            <a:r>
              <a:rPr lang="en-US" b="1" dirty="0"/>
              <a:t>plexuses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37343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Spinal Nerves and Spinal Nerve Plexuses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478" y="1580710"/>
            <a:ext cx="3785045" cy="4696836"/>
          </a:xfrm>
          <a:prstGeom prst="rect">
            <a:avLst/>
          </a:prstGeom>
        </p:spPr>
      </p:pic>
    </p:spTree>
    <p:extLst>
      <p:ext uri="{BB962C8B-B14F-4D97-AF65-F5344CB8AC3E}">
        <p14:creationId xmlns:p14="http://schemas.microsoft.com/office/powerpoint/2010/main" val="150598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600200"/>
            <a:ext cx="8398701" cy="5125065"/>
          </a:xfrm>
        </p:spPr>
        <p:txBody>
          <a:bodyPr/>
          <a:lstStyle/>
          <a:p>
            <a:pPr marL="0" indent="0">
              <a:spcAft>
                <a:spcPts val="600"/>
              </a:spcAft>
              <a:buNone/>
            </a:pPr>
            <a:r>
              <a:rPr lang="en-US" dirty="0"/>
              <a:t>Right and left </a:t>
            </a:r>
            <a:r>
              <a:rPr lang="en-US" b="1" dirty="0" smtClean="0"/>
              <a:t>__________</a:t>
            </a:r>
            <a:r>
              <a:rPr lang="en-US" dirty="0" smtClean="0"/>
              <a:t>are </a:t>
            </a:r>
            <a:r>
              <a:rPr lang="en-US" dirty="0"/>
              <a:t>found deep in neck lateral to 1st through 4th cervical vertebrae </a:t>
            </a:r>
          </a:p>
          <a:p>
            <a:pPr>
              <a:spcAft>
                <a:spcPts val="600"/>
              </a:spcAft>
            </a:pPr>
            <a:r>
              <a:rPr lang="en-US" sz="2400" dirty="0"/>
              <a:t>Plexus consists largely of </a:t>
            </a:r>
            <a:r>
              <a:rPr lang="en-US" sz="2400" i="1" dirty="0"/>
              <a:t>anterior</a:t>
            </a:r>
            <a:r>
              <a:rPr lang="en-US" sz="2400" dirty="0"/>
              <a:t> </a:t>
            </a:r>
            <a:r>
              <a:rPr lang="en-US" sz="2400" i="1" dirty="0"/>
              <a:t>rami</a:t>
            </a:r>
            <a:r>
              <a:rPr lang="en-US" sz="2400" dirty="0"/>
              <a:t> of </a:t>
            </a:r>
            <a:r>
              <a:rPr lang="en-US" sz="2400" b="1" dirty="0"/>
              <a:t>C</a:t>
            </a:r>
            <a:r>
              <a:rPr lang="en-US" sz="2400" b="1" baseline="-25000" dirty="0"/>
              <a:t>1</a:t>
            </a:r>
            <a:r>
              <a:rPr lang="en-US" sz="2400" b="1" dirty="0"/>
              <a:t>–C</a:t>
            </a:r>
            <a:r>
              <a:rPr lang="en-US" sz="2400" b="1" baseline="-25000" dirty="0"/>
              <a:t>4</a:t>
            </a:r>
            <a:r>
              <a:rPr lang="en-US" sz="2400" dirty="0"/>
              <a:t> and  small contributions from </a:t>
            </a:r>
            <a:r>
              <a:rPr lang="en-US" sz="2400" b="1" dirty="0"/>
              <a:t>C5 </a:t>
            </a:r>
            <a:r>
              <a:rPr lang="en-US" sz="2400" dirty="0"/>
              <a:t>and hypoglossal nerve (cranial nerve XII)</a:t>
            </a:r>
          </a:p>
          <a:p>
            <a:pPr>
              <a:spcAft>
                <a:spcPts val="600"/>
              </a:spcAft>
            </a:pPr>
            <a:r>
              <a:rPr lang="en-US" sz="2400" dirty="0"/>
              <a:t>Nerves of each cervical plexus has </a:t>
            </a:r>
            <a:r>
              <a:rPr lang="en-US" sz="2400" b="1" dirty="0"/>
              <a:t>cutaneous</a:t>
            </a:r>
            <a:r>
              <a:rPr lang="en-US" sz="2400" dirty="0"/>
              <a:t> </a:t>
            </a:r>
            <a:r>
              <a:rPr lang="en-US" sz="2400" b="1" dirty="0"/>
              <a:t>branches</a:t>
            </a:r>
            <a:r>
              <a:rPr lang="en-US" sz="2400" dirty="0"/>
              <a:t>; innervate skin of </a:t>
            </a:r>
            <a:r>
              <a:rPr lang="en-US" sz="2400" i="1" dirty="0"/>
              <a:t>neck</a:t>
            </a:r>
            <a:r>
              <a:rPr lang="en-US" sz="2400" dirty="0"/>
              <a:t> and sections of </a:t>
            </a:r>
            <a:r>
              <a:rPr lang="en-US" sz="2400" i="1" dirty="0"/>
              <a:t>head</a:t>
            </a:r>
            <a:r>
              <a:rPr lang="en-US" sz="2400" dirty="0"/>
              <a:t>, </a:t>
            </a:r>
            <a:r>
              <a:rPr lang="en-US" sz="2400" i="1" dirty="0"/>
              <a:t>chest</a:t>
            </a:r>
            <a:r>
              <a:rPr lang="en-US" sz="2400" dirty="0"/>
              <a:t>, and </a:t>
            </a:r>
            <a:r>
              <a:rPr lang="en-US" sz="2400" i="1" dirty="0"/>
              <a:t>shoulders</a:t>
            </a:r>
          </a:p>
          <a:p>
            <a:pPr>
              <a:spcAft>
                <a:spcPts val="600"/>
              </a:spcAft>
            </a:pPr>
            <a:r>
              <a:rPr lang="en-US" sz="2400" dirty="0"/>
              <a:t>Motor branches of these nerves innervate certain muscles in </a:t>
            </a:r>
            <a:r>
              <a:rPr lang="en-US" sz="2400" i="1" dirty="0"/>
              <a:t>neck</a:t>
            </a:r>
          </a:p>
          <a:p>
            <a:pPr>
              <a:spcAft>
                <a:spcPts val="600"/>
              </a:spcAft>
            </a:pPr>
            <a:r>
              <a:rPr lang="en-US" sz="1800" b="1" dirty="0" smtClean="0"/>
              <a:t>_________</a:t>
            </a:r>
            <a:r>
              <a:rPr lang="en-US" sz="1800" dirty="0" smtClean="0"/>
              <a:t> </a:t>
            </a:r>
            <a:r>
              <a:rPr lang="en-US" sz="2400" b="1" dirty="0"/>
              <a:t>nerve</a:t>
            </a:r>
            <a:r>
              <a:rPr lang="en-US" sz="2400" dirty="0"/>
              <a:t> – major motor branch, contains axons from C</a:t>
            </a:r>
            <a:r>
              <a:rPr lang="en-US" sz="2400" baseline="-25000" dirty="0"/>
              <a:t>3</a:t>
            </a:r>
            <a:r>
              <a:rPr lang="en-US" sz="2400" dirty="0"/>
              <a:t> to C</a:t>
            </a:r>
            <a:r>
              <a:rPr lang="en-US" sz="2400" baseline="-25000" dirty="0"/>
              <a:t>5, </a:t>
            </a:r>
            <a:r>
              <a:rPr lang="en-US" sz="2400" dirty="0"/>
              <a:t>C4 is main contributor, (“</a:t>
            </a:r>
            <a:r>
              <a:rPr lang="en-US" sz="2400" b="1" dirty="0"/>
              <a:t>3-4-5</a:t>
            </a:r>
            <a:r>
              <a:rPr lang="en-US" sz="2400" dirty="0"/>
              <a:t> </a:t>
            </a:r>
            <a:r>
              <a:rPr lang="en-US" sz="2400" b="1" dirty="0"/>
              <a:t>to</a:t>
            </a:r>
            <a:r>
              <a:rPr lang="en-US" sz="2400" dirty="0"/>
              <a:t> </a:t>
            </a:r>
            <a:r>
              <a:rPr lang="en-US" sz="2400" b="1" dirty="0"/>
              <a:t>stay</a:t>
            </a:r>
            <a:r>
              <a:rPr lang="en-US" sz="2400" dirty="0"/>
              <a:t> </a:t>
            </a:r>
            <a:r>
              <a:rPr lang="en-US" sz="2400" b="1" dirty="0"/>
              <a:t>alive”</a:t>
            </a:r>
            <a:r>
              <a:rPr lang="en-US" sz="2400" dirty="0"/>
              <a:t>); innervates </a:t>
            </a:r>
            <a:r>
              <a:rPr lang="en-US" sz="2400" i="1" dirty="0"/>
              <a:t>diaphragm, main nerve that drives breathing</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15116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Plexuses </a:t>
            </a:r>
          </a:p>
        </p:txBody>
      </p:sp>
      <p:sp>
        <p:nvSpPr>
          <p:cNvPr id="3" name="Content Placeholder 2"/>
          <p:cNvSpPr>
            <a:spLocks noGrp="1"/>
          </p:cNvSpPr>
          <p:nvPr>
            <p:ph idx="1"/>
          </p:nvPr>
        </p:nvSpPr>
        <p:spPr>
          <a:xfrm>
            <a:off x="1981200" y="1600200"/>
            <a:ext cx="8398701" cy="5125065"/>
          </a:xfrm>
        </p:spPr>
        <p:txBody>
          <a:bodyPr/>
          <a:lstStyle/>
          <a:p>
            <a:pPr marL="0" indent="0">
              <a:spcAft>
                <a:spcPts val="600"/>
              </a:spcAft>
              <a:buNone/>
            </a:pPr>
            <a:r>
              <a:rPr lang="en-US" dirty="0"/>
              <a:t>Right and left </a:t>
            </a:r>
            <a:r>
              <a:rPr lang="en-US" b="1" dirty="0"/>
              <a:t>cervical</a:t>
            </a:r>
            <a:r>
              <a:rPr lang="en-US" dirty="0"/>
              <a:t> </a:t>
            </a:r>
            <a:r>
              <a:rPr lang="en-US" b="1" dirty="0"/>
              <a:t>plexuses</a:t>
            </a:r>
            <a:r>
              <a:rPr lang="en-US" dirty="0"/>
              <a:t> are found deep in neck lateral to 1st through 4th cervical vertebrae </a:t>
            </a:r>
          </a:p>
          <a:p>
            <a:pPr>
              <a:spcAft>
                <a:spcPts val="600"/>
              </a:spcAft>
            </a:pPr>
            <a:r>
              <a:rPr lang="en-US" sz="2400" dirty="0"/>
              <a:t>Plexus consists largely of </a:t>
            </a:r>
            <a:r>
              <a:rPr lang="en-US" sz="2400" i="1" dirty="0"/>
              <a:t>anterior</a:t>
            </a:r>
            <a:r>
              <a:rPr lang="en-US" sz="2400" dirty="0"/>
              <a:t> </a:t>
            </a:r>
            <a:r>
              <a:rPr lang="en-US" sz="2400" i="1" dirty="0"/>
              <a:t>rami</a:t>
            </a:r>
            <a:r>
              <a:rPr lang="en-US" sz="2400" dirty="0"/>
              <a:t> of </a:t>
            </a:r>
            <a:r>
              <a:rPr lang="en-US" sz="2400" b="1" dirty="0"/>
              <a:t>C</a:t>
            </a:r>
            <a:r>
              <a:rPr lang="en-US" sz="2400" b="1" baseline="-25000" dirty="0"/>
              <a:t>1</a:t>
            </a:r>
            <a:r>
              <a:rPr lang="en-US" sz="2400" b="1" dirty="0"/>
              <a:t>–C</a:t>
            </a:r>
            <a:r>
              <a:rPr lang="en-US" sz="2400" b="1" baseline="-25000" dirty="0"/>
              <a:t>4</a:t>
            </a:r>
            <a:r>
              <a:rPr lang="en-US" sz="2400" dirty="0"/>
              <a:t> and  small contributions from </a:t>
            </a:r>
            <a:r>
              <a:rPr lang="en-US" sz="2400" b="1" dirty="0"/>
              <a:t>C5 </a:t>
            </a:r>
            <a:r>
              <a:rPr lang="en-US" sz="2400" dirty="0"/>
              <a:t>and hypoglossal nerve (cranial nerve XII)</a:t>
            </a:r>
          </a:p>
          <a:p>
            <a:pPr>
              <a:spcAft>
                <a:spcPts val="600"/>
              </a:spcAft>
            </a:pPr>
            <a:r>
              <a:rPr lang="en-US" sz="2400" dirty="0"/>
              <a:t>Nerves of each cervical plexus has </a:t>
            </a:r>
            <a:r>
              <a:rPr lang="en-US" sz="2400" b="1" dirty="0"/>
              <a:t>cutaneous</a:t>
            </a:r>
            <a:r>
              <a:rPr lang="en-US" sz="2400" dirty="0"/>
              <a:t> </a:t>
            </a:r>
            <a:r>
              <a:rPr lang="en-US" sz="2400" b="1" dirty="0"/>
              <a:t>branches</a:t>
            </a:r>
            <a:r>
              <a:rPr lang="en-US" sz="2400" dirty="0"/>
              <a:t>; innervate skin of </a:t>
            </a:r>
            <a:r>
              <a:rPr lang="en-US" sz="2400" i="1" dirty="0"/>
              <a:t>neck</a:t>
            </a:r>
            <a:r>
              <a:rPr lang="en-US" sz="2400" dirty="0"/>
              <a:t> and sections of </a:t>
            </a:r>
            <a:r>
              <a:rPr lang="en-US" sz="2400" i="1" dirty="0"/>
              <a:t>head</a:t>
            </a:r>
            <a:r>
              <a:rPr lang="en-US" sz="2400" dirty="0"/>
              <a:t>, </a:t>
            </a:r>
            <a:r>
              <a:rPr lang="en-US" sz="2400" i="1" dirty="0"/>
              <a:t>chest</a:t>
            </a:r>
            <a:r>
              <a:rPr lang="en-US" sz="2400" dirty="0"/>
              <a:t>, and </a:t>
            </a:r>
            <a:r>
              <a:rPr lang="en-US" sz="2400" i="1" dirty="0"/>
              <a:t>shoulders</a:t>
            </a:r>
          </a:p>
          <a:p>
            <a:pPr>
              <a:spcAft>
                <a:spcPts val="600"/>
              </a:spcAft>
            </a:pPr>
            <a:r>
              <a:rPr lang="en-US" sz="2400" dirty="0"/>
              <a:t>Motor branches of these nerves innervate certain muscles in </a:t>
            </a:r>
            <a:r>
              <a:rPr lang="en-US" sz="2400" i="1" dirty="0"/>
              <a:t>neck</a:t>
            </a:r>
          </a:p>
          <a:p>
            <a:pPr>
              <a:spcAft>
                <a:spcPts val="600"/>
              </a:spcAft>
            </a:pPr>
            <a:r>
              <a:rPr lang="en-US" sz="2400" b="1" dirty="0"/>
              <a:t>Phrenic</a:t>
            </a:r>
            <a:r>
              <a:rPr lang="en-US" sz="2400" dirty="0"/>
              <a:t> </a:t>
            </a:r>
            <a:r>
              <a:rPr lang="en-US" sz="2400" b="1" dirty="0"/>
              <a:t>nerve</a:t>
            </a:r>
            <a:r>
              <a:rPr lang="en-US" sz="2400" dirty="0"/>
              <a:t> – major motor branch, contains axons from C</a:t>
            </a:r>
            <a:r>
              <a:rPr lang="en-US" sz="2400" baseline="-25000" dirty="0"/>
              <a:t>3</a:t>
            </a:r>
            <a:r>
              <a:rPr lang="en-US" sz="2400" dirty="0"/>
              <a:t> to C</a:t>
            </a:r>
            <a:r>
              <a:rPr lang="en-US" sz="2400" baseline="-25000" dirty="0"/>
              <a:t>5, </a:t>
            </a:r>
            <a:r>
              <a:rPr lang="en-US" sz="2400" dirty="0"/>
              <a:t>C4 is main contributor, (“</a:t>
            </a:r>
            <a:r>
              <a:rPr lang="en-US" sz="2400" b="1" dirty="0"/>
              <a:t>3-4-5</a:t>
            </a:r>
            <a:r>
              <a:rPr lang="en-US" sz="2400" dirty="0"/>
              <a:t> </a:t>
            </a:r>
            <a:r>
              <a:rPr lang="en-US" sz="2400" b="1" dirty="0"/>
              <a:t>to</a:t>
            </a:r>
            <a:r>
              <a:rPr lang="en-US" sz="2400" dirty="0"/>
              <a:t> </a:t>
            </a:r>
            <a:r>
              <a:rPr lang="en-US" sz="2400" b="1" dirty="0"/>
              <a:t>stay</a:t>
            </a:r>
            <a:r>
              <a:rPr lang="en-US" sz="2400" dirty="0"/>
              <a:t> </a:t>
            </a:r>
            <a:r>
              <a:rPr lang="en-US" sz="2400" b="1" dirty="0"/>
              <a:t>alive”</a:t>
            </a:r>
            <a:r>
              <a:rPr lang="en-US" sz="2400" dirty="0"/>
              <a:t>); innervates </a:t>
            </a:r>
            <a:r>
              <a:rPr lang="en-US" sz="2400" i="1" dirty="0"/>
              <a:t>diaphragm, main nerve that drives breathing</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992938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Cervical Plexuses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387502"/>
            <a:ext cx="8546592" cy="4712208"/>
          </a:xfrm>
          <a:prstGeom prst="rect">
            <a:avLst/>
          </a:prstGeom>
        </p:spPr>
      </p:pic>
    </p:spTree>
    <p:extLst>
      <p:ext uri="{BB962C8B-B14F-4D97-AF65-F5344CB8AC3E}">
        <p14:creationId xmlns:p14="http://schemas.microsoft.com/office/powerpoint/2010/main" val="44801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__________</a:t>
            </a:r>
            <a:r>
              <a:rPr lang="en-US" dirty="0" smtClean="0"/>
              <a:t>–</a:t>
            </a:r>
            <a:r>
              <a:rPr lang="en-US" dirty="0"/>
              <a:t>Provides motor and sensory innervation to </a:t>
            </a:r>
            <a:r>
              <a:rPr lang="en-US" i="1" dirty="0"/>
              <a:t>upper</a:t>
            </a:r>
            <a:r>
              <a:rPr lang="en-US" dirty="0"/>
              <a:t> </a:t>
            </a:r>
            <a:r>
              <a:rPr lang="en-US" i="1" dirty="0"/>
              <a:t>limbs</a:t>
            </a:r>
            <a:r>
              <a:rPr lang="en-US" dirty="0"/>
              <a:t>; originates from anterior rami of spinal nerves C</a:t>
            </a:r>
            <a:r>
              <a:rPr lang="en-US" sz="1400" dirty="0"/>
              <a:t>5</a:t>
            </a:r>
            <a:r>
              <a:rPr lang="en-US" dirty="0"/>
              <a:t>-T</a:t>
            </a:r>
            <a:r>
              <a:rPr lang="en-US" sz="1400" dirty="0"/>
              <a:t>1</a:t>
            </a:r>
            <a:r>
              <a:rPr lang="en-US" dirty="0"/>
              <a:t>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20565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the PNS </a:t>
            </a:r>
          </a:p>
        </p:txBody>
      </p:sp>
      <p:sp>
        <p:nvSpPr>
          <p:cNvPr id="3" name="Content Placeholder 2"/>
          <p:cNvSpPr>
            <a:spLocks noGrp="1"/>
          </p:cNvSpPr>
          <p:nvPr>
            <p:ph idx="1"/>
          </p:nvPr>
        </p:nvSpPr>
        <p:spPr/>
        <p:txBody>
          <a:bodyPr/>
          <a:lstStyle/>
          <a:p>
            <a:pPr marL="0" indent="0">
              <a:spcAft>
                <a:spcPts val="600"/>
              </a:spcAft>
              <a:buNone/>
            </a:pPr>
            <a:r>
              <a:rPr lang="en-US" dirty="0"/>
              <a:t>PNS is classified functionally into 2 divisions:</a:t>
            </a:r>
          </a:p>
          <a:p>
            <a:pPr>
              <a:spcAft>
                <a:spcPts val="600"/>
              </a:spcAft>
            </a:pPr>
            <a:r>
              <a:rPr lang="en-US" sz="2600" b="1" dirty="0"/>
              <a:t>Sensory</a:t>
            </a:r>
            <a:r>
              <a:rPr lang="en-US" sz="2600" dirty="0"/>
              <a:t> </a:t>
            </a:r>
            <a:r>
              <a:rPr lang="en-US" sz="2600" b="1" dirty="0"/>
              <a:t>division</a:t>
            </a:r>
            <a:r>
              <a:rPr lang="en-US" sz="2600" dirty="0"/>
              <a:t> – consists of </a:t>
            </a:r>
            <a:r>
              <a:rPr lang="en-US" sz="2600" b="1" dirty="0"/>
              <a:t>sensory</a:t>
            </a:r>
            <a:r>
              <a:rPr lang="en-US" sz="2600" dirty="0"/>
              <a:t> (</a:t>
            </a:r>
            <a:r>
              <a:rPr lang="en-US" sz="2600" b="1" dirty="0"/>
              <a:t>afferent</a:t>
            </a:r>
            <a:r>
              <a:rPr lang="en-US" sz="2600" dirty="0"/>
              <a:t>) </a:t>
            </a:r>
            <a:r>
              <a:rPr lang="en-US" sz="2600" b="1" dirty="0"/>
              <a:t>neurons</a:t>
            </a:r>
            <a:r>
              <a:rPr lang="en-US" sz="2600" dirty="0"/>
              <a:t> that detect and transmit </a:t>
            </a:r>
            <a:r>
              <a:rPr lang="en-US" sz="2600" i="1" dirty="0"/>
              <a:t>sensory</a:t>
            </a:r>
            <a:r>
              <a:rPr lang="en-US" sz="2600" dirty="0"/>
              <a:t> </a:t>
            </a:r>
            <a:r>
              <a:rPr lang="en-US" sz="2600" i="1" dirty="0"/>
              <a:t>stimuli</a:t>
            </a:r>
            <a:r>
              <a:rPr lang="en-US" sz="2600" dirty="0"/>
              <a:t> to CNS; has 2 anatomical subdivisions: </a:t>
            </a:r>
          </a:p>
          <a:p>
            <a:pPr lvl="1">
              <a:spcAft>
                <a:spcPts val="600"/>
              </a:spcAft>
            </a:pPr>
            <a:r>
              <a:rPr lang="en-US" b="1" dirty="0" smtClean="0"/>
              <a:t>________</a:t>
            </a:r>
            <a:r>
              <a:rPr lang="en-US" dirty="0" smtClean="0"/>
              <a:t> </a:t>
            </a:r>
            <a:r>
              <a:rPr lang="en-US" b="1" dirty="0"/>
              <a:t>sensory</a:t>
            </a:r>
            <a:r>
              <a:rPr lang="en-US" dirty="0"/>
              <a:t> </a:t>
            </a:r>
            <a:r>
              <a:rPr lang="en-US" b="1" dirty="0"/>
              <a:t>division</a:t>
            </a:r>
            <a:r>
              <a:rPr lang="en-US" dirty="0"/>
              <a:t> –it detects stimuli of the </a:t>
            </a:r>
            <a:r>
              <a:rPr lang="en-US" b="1" dirty="0"/>
              <a:t>general senses</a:t>
            </a:r>
            <a:r>
              <a:rPr lang="en-US" dirty="0"/>
              <a:t> that arise external to the body and internal. Also contains special sensory neurons that detect stimuli of </a:t>
            </a:r>
            <a:r>
              <a:rPr lang="en-US" b="1" dirty="0"/>
              <a:t>special senses.</a:t>
            </a:r>
            <a:endParaRPr lang="en-US" b="1" i="1" dirty="0"/>
          </a:p>
          <a:p>
            <a:pPr lvl="1">
              <a:spcAft>
                <a:spcPts val="600"/>
              </a:spcAft>
            </a:pPr>
            <a:r>
              <a:rPr lang="en-US" b="1" dirty="0" smtClean="0"/>
              <a:t>________</a:t>
            </a:r>
            <a:r>
              <a:rPr lang="en-US" dirty="0" smtClean="0"/>
              <a:t> </a:t>
            </a:r>
            <a:r>
              <a:rPr lang="en-US" b="1" dirty="0"/>
              <a:t>sensory</a:t>
            </a:r>
            <a:r>
              <a:rPr lang="en-US" dirty="0"/>
              <a:t> </a:t>
            </a:r>
            <a:r>
              <a:rPr lang="en-US" b="1" dirty="0"/>
              <a:t>division</a:t>
            </a:r>
            <a:r>
              <a:rPr lang="en-US" dirty="0"/>
              <a:t> -relays sensory information from the organs of abdominopelvic and thoracic cavities, such as blood pressure.</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390642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Brachial Plexuses </a:t>
            </a:r>
            <a:endParaRPr lang="en-US" dirty="0"/>
          </a:p>
        </p:txBody>
      </p:sp>
      <p:sp>
        <p:nvSpPr>
          <p:cNvPr id="3" name="Content Placeholder 2"/>
          <p:cNvSpPr>
            <a:spLocks noGrp="1"/>
          </p:cNvSpPr>
          <p:nvPr>
            <p:ph idx="1"/>
          </p:nvPr>
        </p:nvSpPr>
        <p:spPr/>
        <p:txBody>
          <a:bodyPr/>
          <a:lstStyle/>
          <a:p>
            <a:pPr marL="0" indent="0">
              <a:buNone/>
            </a:pPr>
            <a:r>
              <a:rPr lang="en-US" b="1" dirty="0"/>
              <a:t>Brachial</a:t>
            </a:r>
            <a:r>
              <a:rPr lang="en-US" dirty="0"/>
              <a:t> </a:t>
            </a:r>
            <a:r>
              <a:rPr lang="en-US" b="1" dirty="0"/>
              <a:t>plexuses</a:t>
            </a:r>
            <a:r>
              <a:rPr lang="en-US" dirty="0"/>
              <a:t> –Provides motor and sensory innervation to </a:t>
            </a:r>
            <a:r>
              <a:rPr lang="en-US" i="1" dirty="0"/>
              <a:t>upper</a:t>
            </a:r>
            <a:r>
              <a:rPr lang="en-US" dirty="0"/>
              <a:t> </a:t>
            </a:r>
            <a:r>
              <a:rPr lang="en-US" i="1" dirty="0"/>
              <a:t>limbs</a:t>
            </a:r>
            <a:r>
              <a:rPr lang="en-US" dirty="0"/>
              <a:t>; originates from anterior rami of spinal nerves C</a:t>
            </a:r>
            <a:r>
              <a:rPr lang="en-US" sz="1400" dirty="0"/>
              <a:t>5</a:t>
            </a:r>
            <a:r>
              <a:rPr lang="en-US" dirty="0"/>
              <a:t>-T</a:t>
            </a:r>
            <a:r>
              <a:rPr lang="en-US" sz="1400" dirty="0"/>
              <a:t>1</a:t>
            </a:r>
            <a:r>
              <a:rPr lang="en-US" dirty="0"/>
              <a:t> </a:t>
            </a:r>
          </a:p>
          <a:p>
            <a:pPr lvl="0"/>
            <a:r>
              <a:rPr lang="en-US" dirty="0"/>
              <a:t>First structures formed in brachial plexus are large </a:t>
            </a:r>
            <a:r>
              <a:rPr lang="en-US" b="1" dirty="0"/>
              <a:t>trunks</a:t>
            </a:r>
          </a:p>
          <a:p>
            <a:pPr lvl="1"/>
            <a:r>
              <a:rPr lang="en-US" dirty="0"/>
              <a:t>C</a:t>
            </a:r>
            <a:r>
              <a:rPr lang="en-US" baseline="-25000" dirty="0"/>
              <a:t>5</a:t>
            </a:r>
            <a:r>
              <a:rPr lang="en-US" dirty="0"/>
              <a:t> and C</a:t>
            </a:r>
            <a:r>
              <a:rPr lang="en-US" baseline="-25000" dirty="0"/>
              <a:t>6</a:t>
            </a:r>
            <a:r>
              <a:rPr lang="en-US" dirty="0"/>
              <a:t> typically unite to form </a:t>
            </a:r>
            <a:r>
              <a:rPr lang="en-US" b="1" dirty="0"/>
              <a:t>superior</a:t>
            </a:r>
            <a:r>
              <a:rPr lang="en-US" dirty="0"/>
              <a:t> </a:t>
            </a:r>
            <a:r>
              <a:rPr lang="en-US" b="1" dirty="0"/>
              <a:t>trunk</a:t>
            </a:r>
          </a:p>
          <a:p>
            <a:pPr lvl="1"/>
            <a:r>
              <a:rPr lang="en-US" dirty="0"/>
              <a:t>C</a:t>
            </a:r>
            <a:r>
              <a:rPr lang="en-US" baseline="-25000" dirty="0"/>
              <a:t>7</a:t>
            </a:r>
            <a:r>
              <a:rPr lang="en-US" dirty="0"/>
              <a:t> forms the </a:t>
            </a:r>
            <a:r>
              <a:rPr lang="en-US" b="1" dirty="0"/>
              <a:t>middle</a:t>
            </a:r>
            <a:r>
              <a:rPr lang="en-US" dirty="0"/>
              <a:t> </a:t>
            </a:r>
            <a:r>
              <a:rPr lang="en-US" b="1" dirty="0"/>
              <a:t>trunk</a:t>
            </a:r>
          </a:p>
          <a:p>
            <a:pPr lvl="1"/>
            <a:r>
              <a:rPr lang="en-US" dirty="0"/>
              <a:t>C</a:t>
            </a:r>
            <a:r>
              <a:rPr lang="en-US" baseline="-25000" dirty="0"/>
              <a:t>8</a:t>
            </a:r>
            <a:r>
              <a:rPr lang="en-US" dirty="0"/>
              <a:t> and T</a:t>
            </a:r>
            <a:r>
              <a:rPr lang="en-US" baseline="-25000" dirty="0"/>
              <a:t>1</a:t>
            </a:r>
            <a:r>
              <a:rPr lang="en-US" dirty="0"/>
              <a:t> combine to form the </a:t>
            </a:r>
            <a:r>
              <a:rPr lang="en-US" b="1" dirty="0"/>
              <a:t>inferior</a:t>
            </a:r>
            <a:r>
              <a:rPr lang="en-US" dirty="0"/>
              <a:t> </a:t>
            </a:r>
            <a:r>
              <a:rPr lang="en-US" b="1" dirty="0"/>
              <a:t>trunk</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74982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Brachial Plexuses </a:t>
            </a:r>
          </a:p>
        </p:txBody>
      </p:sp>
      <p:sp>
        <p:nvSpPr>
          <p:cNvPr id="4" name="Footer Placeholder 3"/>
          <p:cNvSpPr>
            <a:spLocks noGrp="1"/>
          </p:cNvSpPr>
          <p:nvPr>
            <p:ph type="ftr" sz="quarter" idx="11"/>
          </p:nvPr>
        </p:nvSpPr>
        <p:spPr/>
        <p:txBody>
          <a:bodyPr/>
          <a:lstStyle/>
          <a:p>
            <a:r>
              <a:rPr lang="en-US"/>
              <a:t>© 2016 Pearson Education, Inc.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384" y="1309358"/>
            <a:ext cx="6535233" cy="4922401"/>
          </a:xfrm>
          <a:prstGeom prst="rect">
            <a:avLst/>
          </a:prstGeom>
        </p:spPr>
      </p:pic>
    </p:spTree>
    <p:extLst>
      <p:ext uri="{BB962C8B-B14F-4D97-AF65-F5344CB8AC3E}">
        <p14:creationId xmlns:p14="http://schemas.microsoft.com/office/powerpoint/2010/main" val="2549447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600" dirty="0"/>
              <a:t>Left and right </a:t>
            </a:r>
            <a:r>
              <a:rPr lang="en-US" sz="2600" b="1" dirty="0" smtClean="0"/>
              <a:t>___________</a:t>
            </a:r>
            <a:r>
              <a:rPr lang="en-US" sz="2600" dirty="0" smtClean="0"/>
              <a:t>are </a:t>
            </a:r>
            <a:r>
              <a:rPr lang="en-US" sz="2600" dirty="0"/>
              <a:t>derived from anterior rami of L</a:t>
            </a:r>
            <a:r>
              <a:rPr lang="en-US" sz="2600" baseline="-25000" dirty="0"/>
              <a:t>1</a:t>
            </a:r>
            <a:r>
              <a:rPr lang="en-US" sz="2600" dirty="0"/>
              <a:t>–L</a:t>
            </a:r>
            <a:r>
              <a:rPr lang="en-US" sz="2600" baseline="-25000" dirty="0"/>
              <a:t>4</a:t>
            </a:r>
            <a:r>
              <a:rPr lang="en-US" sz="2600" dirty="0"/>
              <a:t>; anterior to vertebrae; embedded within psoas muscle; primarily serve structures of the pelvis and lower extremity. </a:t>
            </a:r>
            <a:r>
              <a:rPr lang="en-US" sz="2600" i="1" dirty="0"/>
              <a:t>Most nerve roots separate into </a:t>
            </a:r>
            <a:r>
              <a:rPr lang="en-US" sz="2600" dirty="0"/>
              <a:t>anterior and posterior  divisions.</a:t>
            </a:r>
          </a:p>
        </p:txBody>
      </p:sp>
      <p:sp>
        <p:nvSpPr>
          <p:cNvPr id="6" name="Footer Placeholder 5"/>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823648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Lumbar Plexuses</a:t>
            </a:r>
            <a:endParaRPr lang="en-US" dirty="0"/>
          </a:p>
        </p:txBody>
      </p:sp>
      <p:sp>
        <p:nvSpPr>
          <p:cNvPr id="3" name="Content Placeholder 2"/>
          <p:cNvSpPr>
            <a:spLocks noGrp="1"/>
          </p:cNvSpPr>
          <p:nvPr>
            <p:ph idx="1"/>
          </p:nvPr>
        </p:nvSpPr>
        <p:spPr/>
        <p:txBody>
          <a:bodyPr/>
          <a:lstStyle/>
          <a:p>
            <a:pPr marL="0" indent="0">
              <a:buNone/>
            </a:pPr>
            <a:r>
              <a:rPr lang="en-US" sz="2600" dirty="0"/>
              <a:t>Left and right </a:t>
            </a:r>
            <a:r>
              <a:rPr lang="en-US" sz="2600" b="1" dirty="0"/>
              <a:t>lumbar</a:t>
            </a:r>
            <a:r>
              <a:rPr lang="en-US" sz="2600" dirty="0"/>
              <a:t> </a:t>
            </a:r>
            <a:r>
              <a:rPr lang="en-US" sz="2600" b="1" dirty="0"/>
              <a:t>plexuses</a:t>
            </a:r>
            <a:r>
              <a:rPr lang="en-US" sz="2600" dirty="0"/>
              <a:t> are derived from anterior rami of L</a:t>
            </a:r>
            <a:r>
              <a:rPr lang="en-US" sz="2600" baseline="-25000" dirty="0"/>
              <a:t>1</a:t>
            </a:r>
            <a:r>
              <a:rPr lang="en-US" sz="2600" dirty="0"/>
              <a:t>–L</a:t>
            </a:r>
            <a:r>
              <a:rPr lang="en-US" sz="2600" baseline="-25000" dirty="0"/>
              <a:t>4</a:t>
            </a:r>
            <a:r>
              <a:rPr lang="en-US" sz="2600" dirty="0"/>
              <a:t>; anterior to vertebrae; embedded within psoas muscle; primarily serve structures of the pelvis and lower extremity. </a:t>
            </a:r>
            <a:r>
              <a:rPr lang="en-US" sz="2600" i="1" dirty="0"/>
              <a:t>Most nerve roots separate into </a:t>
            </a:r>
            <a:r>
              <a:rPr lang="en-US" sz="2600" dirty="0"/>
              <a:t>anterior and posterior  divisions.</a:t>
            </a:r>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138" y="3722808"/>
            <a:ext cx="7703724" cy="2928734"/>
          </a:xfrm>
          <a:prstGeom prst="rect">
            <a:avLst/>
          </a:prstGeom>
        </p:spPr>
      </p:pic>
    </p:spTree>
    <p:extLst>
      <p:ext uri="{BB962C8B-B14F-4D97-AF65-F5344CB8AC3E}">
        <p14:creationId xmlns:p14="http://schemas.microsoft.com/office/powerpoint/2010/main" val="2295646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Lumbar Plexuses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109" y="1338227"/>
            <a:ext cx="7179783" cy="4916256"/>
          </a:xfrm>
          <a:prstGeom prst="rect">
            <a:avLst/>
          </a:prstGeom>
        </p:spPr>
      </p:pic>
    </p:spTree>
    <p:extLst>
      <p:ext uri="{BB962C8B-B14F-4D97-AF65-F5344CB8AC3E}">
        <p14:creationId xmlns:p14="http://schemas.microsoft.com/office/powerpoint/2010/main" val="538053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Right and left </a:t>
            </a:r>
            <a:r>
              <a:rPr lang="en-US" b="1" dirty="0" smtClean="0"/>
              <a:t>________</a:t>
            </a:r>
            <a:r>
              <a:rPr lang="en-US" dirty="0" smtClean="0"/>
              <a:t> </a:t>
            </a:r>
            <a:r>
              <a:rPr lang="en-US" dirty="0"/>
              <a:t>are formed from anterior rami of spinal nerves L</a:t>
            </a:r>
            <a:r>
              <a:rPr lang="en-US" baseline="-25000" dirty="0"/>
              <a:t>4</a:t>
            </a:r>
            <a:r>
              <a:rPr lang="en-US" dirty="0"/>
              <a:t>–S</a:t>
            </a:r>
            <a:r>
              <a:rPr lang="en-US" baseline="-25000" dirty="0"/>
              <a:t>4</a:t>
            </a:r>
            <a:r>
              <a:rPr lang="en-US" dirty="0"/>
              <a:t>; nerves innervate structures of </a:t>
            </a:r>
            <a:r>
              <a:rPr lang="en-US" i="1" dirty="0"/>
              <a:t>pelvis</a:t>
            </a:r>
            <a:r>
              <a:rPr lang="en-US" dirty="0"/>
              <a:t>, </a:t>
            </a:r>
            <a:r>
              <a:rPr lang="en-US" i="1" dirty="0"/>
              <a:t>gluteal</a:t>
            </a:r>
            <a:r>
              <a:rPr lang="en-US" dirty="0"/>
              <a:t> </a:t>
            </a:r>
            <a:r>
              <a:rPr lang="en-US" i="1" dirty="0"/>
              <a:t>region</a:t>
            </a:r>
            <a:r>
              <a:rPr lang="en-US" dirty="0"/>
              <a:t>, and much of </a:t>
            </a:r>
            <a:r>
              <a:rPr lang="en-US" i="1" dirty="0"/>
              <a:t>lower</a:t>
            </a:r>
            <a:r>
              <a:rPr lang="en-US" dirty="0"/>
              <a:t> </a:t>
            </a:r>
            <a:r>
              <a:rPr lang="en-US" i="1" dirty="0"/>
              <a:t>extremity</a:t>
            </a:r>
            <a:r>
              <a:rPr lang="en-US" dirty="0"/>
              <a:t>; each plexus is divided into anterior and posterior divisions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57117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Sacral Plexuses</a:t>
            </a:r>
            <a:endParaRPr lang="en-US" dirty="0"/>
          </a:p>
        </p:txBody>
      </p:sp>
      <p:sp>
        <p:nvSpPr>
          <p:cNvPr id="3" name="Content Placeholder 2"/>
          <p:cNvSpPr>
            <a:spLocks noGrp="1"/>
          </p:cNvSpPr>
          <p:nvPr>
            <p:ph idx="1"/>
          </p:nvPr>
        </p:nvSpPr>
        <p:spPr/>
        <p:txBody>
          <a:bodyPr/>
          <a:lstStyle/>
          <a:p>
            <a:pPr marL="0" indent="0">
              <a:buNone/>
            </a:pPr>
            <a:r>
              <a:rPr lang="en-US" dirty="0"/>
              <a:t>Right and left </a:t>
            </a:r>
            <a:r>
              <a:rPr lang="en-US" b="1" dirty="0"/>
              <a:t>sacral</a:t>
            </a:r>
            <a:r>
              <a:rPr lang="en-US" dirty="0"/>
              <a:t> </a:t>
            </a:r>
            <a:r>
              <a:rPr lang="en-US" b="1" dirty="0"/>
              <a:t>plexuses</a:t>
            </a:r>
            <a:r>
              <a:rPr lang="en-US" dirty="0"/>
              <a:t> are formed from anterior rami of spinal nerves L</a:t>
            </a:r>
            <a:r>
              <a:rPr lang="en-US" baseline="-25000" dirty="0"/>
              <a:t>4</a:t>
            </a:r>
            <a:r>
              <a:rPr lang="en-US" dirty="0"/>
              <a:t>–S</a:t>
            </a:r>
            <a:r>
              <a:rPr lang="en-US" baseline="-25000" dirty="0"/>
              <a:t>4</a:t>
            </a:r>
            <a:r>
              <a:rPr lang="en-US" dirty="0"/>
              <a:t>; nerves innervate structures of </a:t>
            </a:r>
            <a:r>
              <a:rPr lang="en-US" i="1" dirty="0"/>
              <a:t>pelvis</a:t>
            </a:r>
            <a:r>
              <a:rPr lang="en-US" dirty="0"/>
              <a:t>, </a:t>
            </a:r>
            <a:r>
              <a:rPr lang="en-US" i="1" dirty="0"/>
              <a:t>gluteal</a:t>
            </a:r>
            <a:r>
              <a:rPr lang="en-US" dirty="0"/>
              <a:t> </a:t>
            </a:r>
            <a:r>
              <a:rPr lang="en-US" i="1" dirty="0"/>
              <a:t>region</a:t>
            </a:r>
            <a:r>
              <a:rPr lang="en-US" dirty="0"/>
              <a:t>, and much of </a:t>
            </a:r>
            <a:r>
              <a:rPr lang="en-US" i="1" dirty="0"/>
              <a:t>lower</a:t>
            </a:r>
            <a:r>
              <a:rPr lang="en-US" dirty="0"/>
              <a:t> </a:t>
            </a:r>
            <a:r>
              <a:rPr lang="en-US" i="1" dirty="0"/>
              <a:t>extremity</a:t>
            </a:r>
            <a:r>
              <a:rPr lang="en-US" dirty="0"/>
              <a:t>; each plexus is divided into anterior and posterior divisions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345794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Sacral Plexuses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705757"/>
            <a:ext cx="8546592" cy="3614928"/>
          </a:xfrm>
          <a:prstGeom prst="rect">
            <a:avLst/>
          </a:prstGeom>
        </p:spPr>
      </p:pic>
    </p:spTree>
    <p:extLst>
      <p:ext uri="{BB962C8B-B14F-4D97-AF65-F5344CB8AC3E}">
        <p14:creationId xmlns:p14="http://schemas.microsoft.com/office/powerpoint/2010/main" val="2189762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Sacral Plexuses</a:t>
            </a:r>
            <a:endParaRPr lang="en-US" dirty="0"/>
          </a:p>
        </p:txBody>
      </p:sp>
      <p:sp>
        <p:nvSpPr>
          <p:cNvPr id="3" name="Content Placeholder 2"/>
          <p:cNvSpPr>
            <a:spLocks noGrp="1"/>
          </p:cNvSpPr>
          <p:nvPr>
            <p:ph idx="1"/>
          </p:nvPr>
        </p:nvSpPr>
        <p:spPr/>
        <p:txBody>
          <a:bodyPr/>
          <a:lstStyle/>
          <a:p>
            <a:r>
              <a:rPr lang="en-US" dirty="0"/>
              <a:t>Sacral plexus divisions:</a:t>
            </a:r>
          </a:p>
          <a:p>
            <a:pPr lvl="1"/>
            <a:r>
              <a:rPr lang="en-US" b="1" dirty="0" smtClean="0"/>
              <a:t>_______</a:t>
            </a:r>
            <a:r>
              <a:rPr lang="en-US" dirty="0" smtClean="0"/>
              <a:t>– </a:t>
            </a:r>
            <a:r>
              <a:rPr lang="en-US" i="1" dirty="0"/>
              <a:t>longest</a:t>
            </a:r>
            <a:r>
              <a:rPr lang="en-US" dirty="0"/>
              <a:t> and </a:t>
            </a:r>
            <a:r>
              <a:rPr lang="en-US" i="1" dirty="0"/>
              <a:t>largest</a:t>
            </a:r>
            <a:r>
              <a:rPr lang="en-US" dirty="0"/>
              <a:t> nerve in body; contains axons from both anterior and posterior divisions </a:t>
            </a:r>
          </a:p>
          <a:p>
            <a:pPr lvl="2"/>
            <a:r>
              <a:rPr lang="en-US" dirty="0"/>
              <a:t>Travels from the pelvis though the greater sciatic notch and enters the thigh by passing between the greater trochanter and the ischial tuberosity. </a:t>
            </a:r>
          </a:p>
          <a:p>
            <a:pPr lvl="2"/>
            <a:r>
              <a:rPr lang="en-US" dirty="0"/>
              <a:t>Within posterior thigh, it serves the hip joint before it splits into its two main branches, the </a:t>
            </a:r>
            <a:r>
              <a:rPr lang="en-US" b="1" dirty="0" err="1"/>
              <a:t>tibial</a:t>
            </a:r>
            <a:r>
              <a:rPr lang="en-US" b="1" dirty="0"/>
              <a:t> nerve </a:t>
            </a:r>
            <a:r>
              <a:rPr lang="en-US" dirty="0"/>
              <a:t>and</a:t>
            </a:r>
            <a:r>
              <a:rPr lang="en-US" b="1" dirty="0"/>
              <a:t> common fibular nerve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72870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Sacral Plexuses</a:t>
            </a:r>
            <a:endParaRPr lang="en-US" dirty="0"/>
          </a:p>
        </p:txBody>
      </p:sp>
      <p:sp>
        <p:nvSpPr>
          <p:cNvPr id="3" name="Content Placeholder 2"/>
          <p:cNvSpPr>
            <a:spLocks noGrp="1"/>
          </p:cNvSpPr>
          <p:nvPr>
            <p:ph idx="1"/>
          </p:nvPr>
        </p:nvSpPr>
        <p:spPr/>
        <p:txBody>
          <a:bodyPr/>
          <a:lstStyle/>
          <a:p>
            <a:r>
              <a:rPr lang="en-US" dirty="0"/>
              <a:t>Sacral plexus divisions:</a:t>
            </a:r>
          </a:p>
          <a:p>
            <a:pPr lvl="1"/>
            <a:r>
              <a:rPr lang="en-US" b="1" dirty="0"/>
              <a:t>Sciatic</a:t>
            </a:r>
            <a:r>
              <a:rPr lang="en-US" dirty="0"/>
              <a:t> </a:t>
            </a:r>
            <a:r>
              <a:rPr lang="en-US" b="1" dirty="0"/>
              <a:t>nerve</a:t>
            </a:r>
            <a:r>
              <a:rPr lang="en-US" dirty="0"/>
              <a:t> – </a:t>
            </a:r>
            <a:r>
              <a:rPr lang="en-US" i="1" dirty="0"/>
              <a:t>longest</a:t>
            </a:r>
            <a:r>
              <a:rPr lang="en-US" dirty="0"/>
              <a:t> and </a:t>
            </a:r>
            <a:r>
              <a:rPr lang="en-US" i="1" dirty="0"/>
              <a:t>largest</a:t>
            </a:r>
            <a:r>
              <a:rPr lang="en-US" dirty="0"/>
              <a:t> nerve in body; contains axons from both anterior and posterior divisions </a:t>
            </a:r>
          </a:p>
          <a:p>
            <a:pPr lvl="2"/>
            <a:r>
              <a:rPr lang="en-US" dirty="0"/>
              <a:t>Travels from the pelvis though the greater sciatic notch and enters the thigh by passing between the greater trochanter and the ischial tuberosity. </a:t>
            </a:r>
          </a:p>
          <a:p>
            <a:pPr lvl="2"/>
            <a:r>
              <a:rPr lang="en-US" dirty="0"/>
              <a:t>Within posterior thigh, it serves the hip joint before it splits into its two main branches, the </a:t>
            </a:r>
            <a:r>
              <a:rPr lang="en-US" b="1" dirty="0" err="1"/>
              <a:t>tibial</a:t>
            </a:r>
            <a:r>
              <a:rPr lang="en-US" b="1" dirty="0"/>
              <a:t> nerve </a:t>
            </a:r>
            <a:r>
              <a:rPr lang="en-US" dirty="0"/>
              <a:t>and</a:t>
            </a:r>
            <a:r>
              <a:rPr lang="en-US" b="1" dirty="0"/>
              <a:t> common fibular nerve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13847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the PNS </a:t>
            </a:r>
          </a:p>
        </p:txBody>
      </p:sp>
      <p:sp>
        <p:nvSpPr>
          <p:cNvPr id="3" name="Content Placeholder 2"/>
          <p:cNvSpPr>
            <a:spLocks noGrp="1"/>
          </p:cNvSpPr>
          <p:nvPr>
            <p:ph idx="1"/>
          </p:nvPr>
        </p:nvSpPr>
        <p:spPr/>
        <p:txBody>
          <a:bodyPr/>
          <a:lstStyle/>
          <a:p>
            <a:pPr marL="0" indent="0">
              <a:spcAft>
                <a:spcPts val="600"/>
              </a:spcAft>
              <a:buNone/>
            </a:pPr>
            <a:r>
              <a:rPr lang="en-US" dirty="0"/>
              <a:t>PNS is classified functionally into 2 divisions:</a:t>
            </a:r>
          </a:p>
          <a:p>
            <a:pPr>
              <a:spcAft>
                <a:spcPts val="600"/>
              </a:spcAft>
            </a:pPr>
            <a:r>
              <a:rPr lang="en-US" sz="2600" b="1" dirty="0"/>
              <a:t>Sensory</a:t>
            </a:r>
            <a:r>
              <a:rPr lang="en-US" sz="2600" dirty="0"/>
              <a:t> </a:t>
            </a:r>
            <a:r>
              <a:rPr lang="en-US" sz="2600" b="1" dirty="0"/>
              <a:t>division</a:t>
            </a:r>
            <a:r>
              <a:rPr lang="en-US" sz="2600" dirty="0"/>
              <a:t> – consists of </a:t>
            </a:r>
            <a:r>
              <a:rPr lang="en-US" sz="2600" b="1" dirty="0"/>
              <a:t>sensory</a:t>
            </a:r>
            <a:r>
              <a:rPr lang="en-US" sz="2600" dirty="0"/>
              <a:t> (</a:t>
            </a:r>
            <a:r>
              <a:rPr lang="en-US" sz="2600" b="1" dirty="0"/>
              <a:t>afferent</a:t>
            </a:r>
            <a:r>
              <a:rPr lang="en-US" sz="2600" dirty="0"/>
              <a:t>) </a:t>
            </a:r>
            <a:r>
              <a:rPr lang="en-US" sz="2600" b="1" dirty="0"/>
              <a:t>neurons</a:t>
            </a:r>
            <a:r>
              <a:rPr lang="en-US" sz="2600" dirty="0"/>
              <a:t> that detect and transmit </a:t>
            </a:r>
            <a:r>
              <a:rPr lang="en-US" sz="2600" i="1" dirty="0"/>
              <a:t>sensory</a:t>
            </a:r>
            <a:r>
              <a:rPr lang="en-US" sz="2600" dirty="0"/>
              <a:t> </a:t>
            </a:r>
            <a:r>
              <a:rPr lang="en-US" sz="2600" i="1" dirty="0"/>
              <a:t>stimuli</a:t>
            </a:r>
            <a:r>
              <a:rPr lang="en-US" sz="2600" dirty="0"/>
              <a:t> to CNS; has 2 anatomical subdivisions: </a:t>
            </a:r>
          </a:p>
          <a:p>
            <a:pPr lvl="1">
              <a:spcAft>
                <a:spcPts val="600"/>
              </a:spcAft>
            </a:pPr>
            <a:r>
              <a:rPr lang="en-US" b="1" dirty="0"/>
              <a:t>Somatic</a:t>
            </a:r>
            <a:r>
              <a:rPr lang="en-US" dirty="0"/>
              <a:t> </a:t>
            </a:r>
            <a:r>
              <a:rPr lang="en-US" b="1" dirty="0"/>
              <a:t>sensory</a:t>
            </a:r>
            <a:r>
              <a:rPr lang="en-US" dirty="0"/>
              <a:t> </a:t>
            </a:r>
            <a:r>
              <a:rPr lang="en-US" b="1" dirty="0"/>
              <a:t>division</a:t>
            </a:r>
            <a:r>
              <a:rPr lang="en-US" dirty="0"/>
              <a:t> –it detects stimuli of the </a:t>
            </a:r>
            <a:r>
              <a:rPr lang="en-US" b="1" dirty="0"/>
              <a:t>general senses</a:t>
            </a:r>
            <a:r>
              <a:rPr lang="en-US" dirty="0"/>
              <a:t> that arise external to the body and internal. Also contains special sensory neurons that detect stimuli of </a:t>
            </a:r>
            <a:r>
              <a:rPr lang="en-US" b="1" dirty="0"/>
              <a:t>special senses.</a:t>
            </a:r>
            <a:endParaRPr lang="en-US" b="1" i="1" dirty="0"/>
          </a:p>
          <a:p>
            <a:pPr lvl="1">
              <a:spcAft>
                <a:spcPts val="600"/>
              </a:spcAft>
            </a:pPr>
            <a:r>
              <a:rPr lang="en-US" b="1" dirty="0"/>
              <a:t>Visceral</a:t>
            </a:r>
            <a:r>
              <a:rPr lang="en-US" dirty="0"/>
              <a:t> </a:t>
            </a:r>
            <a:r>
              <a:rPr lang="en-US" b="1" dirty="0"/>
              <a:t>sensory</a:t>
            </a:r>
            <a:r>
              <a:rPr lang="en-US" dirty="0"/>
              <a:t> </a:t>
            </a:r>
            <a:r>
              <a:rPr lang="en-US" b="1" dirty="0"/>
              <a:t>division</a:t>
            </a:r>
            <a:r>
              <a:rPr lang="en-US" dirty="0"/>
              <a:t> -relays sensory information from the organs of abdominopelvic and thoracic cavities, such as blood pressure.</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4174095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Sacral Plexuses</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597" y="1219145"/>
            <a:ext cx="6494807" cy="5009873"/>
          </a:xfrm>
          <a:prstGeom prst="rect">
            <a:avLst/>
          </a:prstGeom>
        </p:spPr>
      </p:pic>
    </p:spTree>
    <p:extLst>
      <p:ext uri="{BB962C8B-B14F-4D97-AF65-F5344CB8AC3E}">
        <p14:creationId xmlns:p14="http://schemas.microsoft.com/office/powerpoint/2010/main" val="3706924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PNS to CNS: Sensory Reception and Receptors </a:t>
            </a:r>
            <a:endParaRPr lang="en-US" dirty="0"/>
          </a:p>
        </p:txBody>
      </p:sp>
      <p:sp>
        <p:nvSpPr>
          <p:cNvPr id="3" name="Content Placeholder 2"/>
          <p:cNvSpPr>
            <a:spLocks noGrp="1"/>
          </p:cNvSpPr>
          <p:nvPr>
            <p:ph idx="1"/>
          </p:nvPr>
        </p:nvSpPr>
        <p:spPr/>
        <p:txBody>
          <a:bodyPr/>
          <a:lstStyle/>
          <a:p>
            <a:pPr lvl="0"/>
            <a:r>
              <a:rPr lang="en-US" b="1" dirty="0" smtClean="0"/>
              <a:t>____________</a:t>
            </a:r>
            <a:r>
              <a:rPr lang="en-US" dirty="0" smtClean="0"/>
              <a:t>– </a:t>
            </a:r>
            <a:r>
              <a:rPr lang="en-US" dirty="0"/>
              <a:t>conversion of a </a:t>
            </a:r>
            <a:r>
              <a:rPr lang="en-US" i="1" dirty="0"/>
              <a:t>stimulus</a:t>
            </a:r>
            <a:r>
              <a:rPr lang="en-US" dirty="0"/>
              <a:t> into </a:t>
            </a:r>
            <a:r>
              <a:rPr lang="en-US" dirty="0" smtClean="0"/>
              <a:t>an </a:t>
            </a:r>
            <a:r>
              <a:rPr lang="en-US" i="1" dirty="0"/>
              <a:t>electrical</a:t>
            </a:r>
            <a:r>
              <a:rPr lang="en-US" dirty="0"/>
              <a:t> </a:t>
            </a:r>
            <a:r>
              <a:rPr lang="en-US" i="1" dirty="0" smtClean="0"/>
              <a:t>signal</a:t>
            </a:r>
            <a:r>
              <a:rPr lang="en-US" dirty="0" smtClean="0"/>
              <a:t>:</a:t>
            </a:r>
            <a:endParaRPr lang="en-US" dirty="0"/>
          </a:p>
          <a:p>
            <a:pPr lvl="1"/>
            <a:r>
              <a:rPr lang="en-US" dirty="0"/>
              <a:t>Before any stimulus arrives, the ion channels in </a:t>
            </a:r>
            <a:r>
              <a:rPr lang="en-US" dirty="0" err="1"/>
              <a:t>axolemma</a:t>
            </a:r>
            <a:r>
              <a:rPr lang="en-US" dirty="0"/>
              <a:t> are closed </a:t>
            </a:r>
            <a:r>
              <a:rPr lang="en-US" dirty="0">
                <a:sym typeface="Symbol" panose="05050102010706020507" pitchFamily="18" charset="2"/>
              </a:rPr>
              <a:t></a:t>
            </a:r>
            <a:r>
              <a:rPr lang="en-US" dirty="0"/>
              <a:t> stimulus is detected by a sensory receptor </a:t>
            </a:r>
            <a:r>
              <a:rPr lang="en-US" dirty="0">
                <a:sym typeface="Symbol" panose="05050102010706020507" pitchFamily="18" charset="2"/>
              </a:rPr>
              <a:t></a:t>
            </a:r>
            <a:r>
              <a:rPr lang="en-US" dirty="0">
                <a:sym typeface="Wingdings"/>
              </a:rPr>
              <a:t> </a:t>
            </a:r>
            <a:r>
              <a:rPr lang="en-US" dirty="0"/>
              <a:t>sodium ion channels open </a:t>
            </a:r>
            <a:r>
              <a:rPr lang="en-US" dirty="0">
                <a:sym typeface="Symbol" panose="05050102010706020507" pitchFamily="18" charset="2"/>
              </a:rPr>
              <a:t></a:t>
            </a:r>
            <a:r>
              <a:rPr lang="en-US" dirty="0">
                <a:sym typeface="Wingdings"/>
              </a:rPr>
              <a:t> </a:t>
            </a:r>
            <a:r>
              <a:rPr lang="en-US" dirty="0"/>
              <a:t>sodium ions flow into </a:t>
            </a:r>
            <a:r>
              <a:rPr lang="en-US" dirty="0" err="1"/>
              <a:t>axoplasm</a:t>
            </a:r>
            <a:r>
              <a:rPr lang="en-US" dirty="0"/>
              <a:t> </a:t>
            </a:r>
            <a:r>
              <a:rPr lang="en-US" dirty="0">
                <a:sym typeface="Symbol" panose="05050102010706020507" pitchFamily="18" charset="2"/>
              </a:rPr>
              <a:t></a:t>
            </a:r>
            <a:r>
              <a:rPr lang="en-US" dirty="0">
                <a:sym typeface="Wingdings"/>
              </a:rPr>
              <a:t> </a:t>
            </a:r>
            <a:r>
              <a:rPr lang="en-US" dirty="0"/>
              <a:t>temporary depolarization (</a:t>
            </a:r>
            <a:r>
              <a:rPr lang="en-US" b="1" dirty="0"/>
              <a:t>receptor</a:t>
            </a:r>
            <a:r>
              <a:rPr lang="en-US" dirty="0"/>
              <a:t> </a:t>
            </a:r>
            <a:r>
              <a:rPr lang="en-US" b="1" dirty="0"/>
              <a:t>potential</a:t>
            </a:r>
            <a:r>
              <a:rPr lang="en-US" dirty="0"/>
              <a:t>) </a:t>
            </a:r>
          </a:p>
          <a:p>
            <a:pPr lvl="1"/>
            <a:r>
              <a:rPr lang="en-US" dirty="0"/>
              <a:t>If </a:t>
            </a:r>
            <a:r>
              <a:rPr lang="en-US" u="sng" dirty="0"/>
              <a:t>enough</a:t>
            </a:r>
            <a:r>
              <a:rPr lang="en-US" dirty="0"/>
              <a:t> sodium ion enters, membrane potential may reach </a:t>
            </a:r>
            <a:r>
              <a:rPr lang="en-US" i="1" dirty="0"/>
              <a:t>threshold</a:t>
            </a:r>
            <a:r>
              <a:rPr lang="en-US" dirty="0"/>
              <a:t> </a:t>
            </a:r>
            <a:r>
              <a:rPr lang="en-US" dirty="0">
                <a:sym typeface="Symbol" panose="05050102010706020507" pitchFamily="18" charset="2"/>
              </a:rPr>
              <a:t></a:t>
            </a:r>
            <a:r>
              <a:rPr lang="en-US" dirty="0"/>
              <a:t> </a:t>
            </a:r>
            <a:r>
              <a:rPr lang="en-US" b="1" dirty="0"/>
              <a:t>voltage-gated</a:t>
            </a:r>
            <a:r>
              <a:rPr lang="en-US" dirty="0"/>
              <a:t> </a:t>
            </a:r>
            <a:r>
              <a:rPr lang="en-US" b="1" dirty="0"/>
              <a:t>sodium</a:t>
            </a:r>
            <a:r>
              <a:rPr lang="en-US" dirty="0"/>
              <a:t> </a:t>
            </a:r>
            <a:r>
              <a:rPr lang="en-US" b="1" dirty="0"/>
              <a:t>ion</a:t>
            </a:r>
            <a:r>
              <a:rPr lang="en-US" dirty="0"/>
              <a:t> </a:t>
            </a:r>
            <a:r>
              <a:rPr lang="en-US" b="1" dirty="0"/>
              <a:t>channels</a:t>
            </a:r>
            <a:r>
              <a:rPr lang="en-US" dirty="0"/>
              <a:t> open </a:t>
            </a:r>
            <a:r>
              <a:rPr lang="en-US" dirty="0">
                <a:sym typeface="Symbol" panose="05050102010706020507" pitchFamily="18" charset="2"/>
              </a:rPr>
              <a:t></a:t>
            </a:r>
            <a:r>
              <a:rPr lang="en-US" dirty="0">
                <a:sym typeface="Wingdings"/>
              </a:rPr>
              <a:t> </a:t>
            </a:r>
            <a:r>
              <a:rPr lang="en-US" b="1" dirty="0"/>
              <a:t>action</a:t>
            </a:r>
            <a:r>
              <a:rPr lang="en-US" dirty="0"/>
              <a:t> </a:t>
            </a:r>
            <a:r>
              <a:rPr lang="en-US" b="1" dirty="0"/>
              <a:t>potential</a:t>
            </a:r>
            <a:r>
              <a:rPr lang="en-US" dirty="0"/>
              <a:t> is propagated along axon toward CNS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821446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PNS to CNS: Sensory Reception and Receptors </a:t>
            </a:r>
            <a:endParaRPr lang="en-US" dirty="0"/>
          </a:p>
        </p:txBody>
      </p:sp>
      <p:sp>
        <p:nvSpPr>
          <p:cNvPr id="3" name="Content Placeholder 2"/>
          <p:cNvSpPr>
            <a:spLocks noGrp="1"/>
          </p:cNvSpPr>
          <p:nvPr>
            <p:ph idx="1"/>
          </p:nvPr>
        </p:nvSpPr>
        <p:spPr/>
        <p:txBody>
          <a:bodyPr/>
          <a:lstStyle/>
          <a:p>
            <a:pPr lvl="0"/>
            <a:r>
              <a:rPr lang="en-US" b="1" dirty="0"/>
              <a:t>Sensory</a:t>
            </a:r>
            <a:r>
              <a:rPr lang="en-US" dirty="0"/>
              <a:t> </a:t>
            </a:r>
            <a:r>
              <a:rPr lang="en-US" b="1" dirty="0"/>
              <a:t>transduction</a:t>
            </a:r>
            <a:r>
              <a:rPr lang="en-US" dirty="0"/>
              <a:t> (continued): </a:t>
            </a:r>
          </a:p>
          <a:p>
            <a:pPr marL="457200" lvl="1" indent="0">
              <a:buNone/>
            </a:pPr>
            <a:r>
              <a:rPr lang="en-US" b="1" dirty="0" smtClean="0"/>
              <a:t>____________-</a:t>
            </a:r>
            <a:r>
              <a:rPr lang="en-US" dirty="0" smtClean="0"/>
              <a:t>respond </a:t>
            </a:r>
            <a:r>
              <a:rPr lang="en-US" i="1" dirty="0"/>
              <a:t>rapidly</a:t>
            </a:r>
            <a:r>
              <a:rPr lang="en-US" dirty="0"/>
              <a:t> with </a:t>
            </a:r>
            <a:r>
              <a:rPr lang="en-US" i="1" dirty="0"/>
              <a:t>high</a:t>
            </a:r>
            <a:r>
              <a:rPr lang="en-US" dirty="0"/>
              <a:t> </a:t>
            </a:r>
            <a:r>
              <a:rPr lang="en-US" i="1" dirty="0"/>
              <a:t>intensity</a:t>
            </a:r>
            <a:r>
              <a:rPr lang="en-US" dirty="0"/>
              <a:t> to stimuli but stop sending signals after a certain time period (called </a:t>
            </a:r>
            <a:r>
              <a:rPr lang="en-US" b="1" dirty="0"/>
              <a:t>adaptation</a:t>
            </a:r>
            <a:r>
              <a:rPr lang="en-US" dirty="0"/>
              <a:t>); receptors detect </a:t>
            </a:r>
            <a:r>
              <a:rPr lang="en-US" i="1" dirty="0"/>
              <a:t>initiation</a:t>
            </a:r>
            <a:r>
              <a:rPr lang="en-US" dirty="0"/>
              <a:t> of stimuli but ignore </a:t>
            </a:r>
            <a:r>
              <a:rPr lang="en-US" i="1" dirty="0"/>
              <a:t>ongoing</a:t>
            </a:r>
            <a:r>
              <a:rPr lang="en-US" dirty="0"/>
              <a:t> stimuli (ex, looking for your sunglasses but they are on your head)</a:t>
            </a:r>
          </a:p>
          <a:p>
            <a:pPr marL="457200" lvl="1" indent="0">
              <a:buNone/>
            </a:pPr>
            <a:r>
              <a:rPr lang="en-US" b="1" dirty="0" smtClean="0"/>
              <a:t>___________-</a:t>
            </a:r>
            <a:r>
              <a:rPr lang="en-US" dirty="0" smtClean="0"/>
              <a:t> </a:t>
            </a:r>
            <a:r>
              <a:rPr lang="en-US" dirty="0"/>
              <a:t>respond to stimuli with constant action potentials that </a:t>
            </a:r>
            <a:r>
              <a:rPr lang="en-US" u="sng" dirty="0"/>
              <a:t>don’t</a:t>
            </a:r>
            <a:r>
              <a:rPr lang="en-US" dirty="0"/>
              <a:t> </a:t>
            </a:r>
            <a:r>
              <a:rPr lang="en-US" i="1" dirty="0"/>
              <a:t>diminish</a:t>
            </a:r>
            <a:r>
              <a:rPr lang="en-US" dirty="0"/>
              <a:t> over time (ex, throbbing of your ankle for a week after an injury)</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940215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PNS to CNS: Sensory Reception and Receptors </a:t>
            </a:r>
            <a:endParaRPr lang="en-US" dirty="0"/>
          </a:p>
        </p:txBody>
      </p:sp>
      <p:sp>
        <p:nvSpPr>
          <p:cNvPr id="3" name="Content Placeholder 2"/>
          <p:cNvSpPr>
            <a:spLocks noGrp="1"/>
          </p:cNvSpPr>
          <p:nvPr>
            <p:ph idx="1"/>
          </p:nvPr>
        </p:nvSpPr>
        <p:spPr/>
        <p:txBody>
          <a:bodyPr/>
          <a:lstStyle/>
          <a:p>
            <a:pPr lvl="0"/>
            <a:r>
              <a:rPr lang="en-US" b="1" dirty="0"/>
              <a:t>Sensory</a:t>
            </a:r>
            <a:r>
              <a:rPr lang="en-US" dirty="0"/>
              <a:t> </a:t>
            </a:r>
            <a:r>
              <a:rPr lang="en-US" b="1" dirty="0"/>
              <a:t>transduction</a:t>
            </a:r>
            <a:r>
              <a:rPr lang="en-US" dirty="0"/>
              <a:t> (continued): </a:t>
            </a:r>
          </a:p>
          <a:p>
            <a:pPr marL="457200" lvl="1" indent="0">
              <a:buNone/>
            </a:pPr>
            <a:r>
              <a:rPr lang="en-US" b="1" dirty="0"/>
              <a:t>Rapidly</a:t>
            </a:r>
            <a:r>
              <a:rPr lang="en-US" dirty="0"/>
              <a:t> </a:t>
            </a:r>
            <a:r>
              <a:rPr lang="en-US" b="1" dirty="0"/>
              <a:t>adapting</a:t>
            </a:r>
            <a:r>
              <a:rPr lang="en-US" dirty="0"/>
              <a:t> </a:t>
            </a:r>
            <a:r>
              <a:rPr lang="en-US" b="1" dirty="0"/>
              <a:t>receptors</a:t>
            </a:r>
            <a:r>
              <a:rPr lang="en-US" dirty="0"/>
              <a:t> respond </a:t>
            </a:r>
            <a:r>
              <a:rPr lang="en-US" i="1" dirty="0"/>
              <a:t>rapidly</a:t>
            </a:r>
            <a:r>
              <a:rPr lang="en-US" dirty="0"/>
              <a:t> with </a:t>
            </a:r>
            <a:r>
              <a:rPr lang="en-US" i="1" dirty="0"/>
              <a:t>high</a:t>
            </a:r>
            <a:r>
              <a:rPr lang="en-US" dirty="0"/>
              <a:t> </a:t>
            </a:r>
            <a:r>
              <a:rPr lang="en-US" i="1" dirty="0"/>
              <a:t>intensity</a:t>
            </a:r>
            <a:r>
              <a:rPr lang="en-US" dirty="0"/>
              <a:t> to stimuli but stop sending signals after a certain time period (called </a:t>
            </a:r>
            <a:r>
              <a:rPr lang="en-US" b="1" dirty="0"/>
              <a:t>adaptation</a:t>
            </a:r>
            <a:r>
              <a:rPr lang="en-US" dirty="0"/>
              <a:t>); receptors detect </a:t>
            </a:r>
            <a:r>
              <a:rPr lang="en-US" i="1" dirty="0"/>
              <a:t>initiation</a:t>
            </a:r>
            <a:r>
              <a:rPr lang="en-US" dirty="0"/>
              <a:t> of stimuli but ignore </a:t>
            </a:r>
            <a:r>
              <a:rPr lang="en-US" i="1" dirty="0"/>
              <a:t>ongoing</a:t>
            </a:r>
            <a:r>
              <a:rPr lang="en-US" dirty="0"/>
              <a:t> stimuli (ex, looking for your sunglasses but they are on your head)</a:t>
            </a:r>
          </a:p>
          <a:p>
            <a:pPr marL="457200" lvl="1" indent="0">
              <a:buNone/>
            </a:pPr>
            <a:r>
              <a:rPr lang="en-US" b="1" dirty="0"/>
              <a:t>Slowly</a:t>
            </a:r>
            <a:r>
              <a:rPr lang="en-US" dirty="0"/>
              <a:t> </a:t>
            </a:r>
            <a:r>
              <a:rPr lang="en-US" b="1" dirty="0"/>
              <a:t>adapting</a:t>
            </a:r>
            <a:r>
              <a:rPr lang="en-US" dirty="0"/>
              <a:t> </a:t>
            </a:r>
            <a:r>
              <a:rPr lang="en-US" b="1" dirty="0"/>
              <a:t>receptors</a:t>
            </a:r>
            <a:r>
              <a:rPr lang="en-US" dirty="0"/>
              <a:t> respond to stimuli with constant action potentials that </a:t>
            </a:r>
            <a:r>
              <a:rPr lang="en-US" u="sng" dirty="0"/>
              <a:t>don’t</a:t>
            </a:r>
            <a:r>
              <a:rPr lang="en-US" dirty="0"/>
              <a:t> </a:t>
            </a:r>
            <a:r>
              <a:rPr lang="en-US" i="1" dirty="0"/>
              <a:t>diminish</a:t>
            </a:r>
            <a:r>
              <a:rPr lang="en-US" dirty="0"/>
              <a:t> over time (ex, throbbing of your ankle for a week after an injury)</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87856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lvl="0"/>
            <a:r>
              <a:rPr lang="en-US" dirty="0"/>
              <a:t>Sensory receptors can be sorted into following classifications by </a:t>
            </a:r>
            <a:r>
              <a:rPr lang="en-US" i="1" dirty="0"/>
              <a:t>location</a:t>
            </a:r>
            <a:r>
              <a:rPr lang="en-US" dirty="0"/>
              <a:t> </a:t>
            </a:r>
            <a:r>
              <a:rPr lang="en-US" i="1" dirty="0"/>
              <a:t>of</a:t>
            </a:r>
            <a:r>
              <a:rPr lang="en-US" dirty="0"/>
              <a:t> </a:t>
            </a:r>
            <a:r>
              <a:rPr lang="en-US" i="1" dirty="0"/>
              <a:t>stimuli</a:t>
            </a:r>
            <a:r>
              <a:rPr lang="en-US" dirty="0"/>
              <a:t> they detect:</a:t>
            </a:r>
          </a:p>
          <a:p>
            <a:pPr lvl="1"/>
            <a:r>
              <a:rPr lang="en-US" b="1" dirty="0" smtClean="0"/>
              <a:t>___________</a:t>
            </a:r>
            <a:r>
              <a:rPr lang="en-US" dirty="0" smtClean="0"/>
              <a:t> </a:t>
            </a:r>
            <a:r>
              <a:rPr lang="en-US" dirty="0"/>
              <a:t>– usually close to body’s surface; detect stimuli originating from </a:t>
            </a:r>
            <a:r>
              <a:rPr lang="en-US" i="1" dirty="0"/>
              <a:t>outside</a:t>
            </a:r>
            <a:r>
              <a:rPr lang="en-US" dirty="0"/>
              <a:t> body (including an object’s texture, temperature, and color)</a:t>
            </a:r>
          </a:p>
          <a:p>
            <a:pPr lvl="1"/>
            <a:r>
              <a:rPr lang="en-US" b="1" dirty="0" smtClean="0"/>
              <a:t>___________</a:t>
            </a:r>
            <a:r>
              <a:rPr lang="en-US" dirty="0" smtClean="0"/>
              <a:t> </a:t>
            </a:r>
            <a:r>
              <a:rPr lang="en-US" dirty="0"/>
              <a:t>– usually found within body’s interior; detect stimuli originating inside the body (including blood pressure, stretch or urinary bladder, etc.)</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70231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lvl="0"/>
            <a:r>
              <a:rPr lang="en-US" dirty="0"/>
              <a:t>Sensory receptors can be sorted into following classifications by </a:t>
            </a:r>
            <a:r>
              <a:rPr lang="en-US" i="1" dirty="0"/>
              <a:t>location</a:t>
            </a:r>
            <a:r>
              <a:rPr lang="en-US" dirty="0"/>
              <a:t> </a:t>
            </a:r>
            <a:r>
              <a:rPr lang="en-US" i="1" dirty="0"/>
              <a:t>of</a:t>
            </a:r>
            <a:r>
              <a:rPr lang="en-US" dirty="0"/>
              <a:t> </a:t>
            </a:r>
            <a:r>
              <a:rPr lang="en-US" i="1" dirty="0"/>
              <a:t>stimuli</a:t>
            </a:r>
            <a:r>
              <a:rPr lang="en-US" dirty="0"/>
              <a:t> they detect:</a:t>
            </a:r>
          </a:p>
          <a:p>
            <a:pPr lvl="1"/>
            <a:r>
              <a:rPr lang="en-US" b="1" dirty="0" err="1"/>
              <a:t>Exteroceptors</a:t>
            </a:r>
            <a:r>
              <a:rPr lang="en-US" dirty="0"/>
              <a:t> – usually close to body’s surface; detect stimuli originating from </a:t>
            </a:r>
            <a:r>
              <a:rPr lang="en-US" i="1" dirty="0"/>
              <a:t>outside</a:t>
            </a:r>
            <a:r>
              <a:rPr lang="en-US" dirty="0"/>
              <a:t> body (including an object’s texture, temperature, and color)</a:t>
            </a:r>
          </a:p>
          <a:p>
            <a:pPr lvl="1"/>
            <a:r>
              <a:rPr lang="en-US" b="1" dirty="0" err="1"/>
              <a:t>Interoceptors</a:t>
            </a:r>
            <a:r>
              <a:rPr lang="en-US" dirty="0"/>
              <a:t> – usually found within body’s interior; detect stimuli originating inside the body (including blood pressure, stretch or urinary bladder, etc.)</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861268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981200" y="1600200"/>
            <a:ext cx="8398701" cy="5164394"/>
          </a:xfrm>
        </p:spPr>
        <p:txBody>
          <a:bodyPr/>
          <a:lstStyle/>
          <a:p>
            <a:pPr lvl="0"/>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a:t>
            </a:r>
          </a:p>
          <a:p>
            <a:pPr lvl="1"/>
            <a:r>
              <a:rPr lang="en-US" b="1" dirty="0" smtClean="0"/>
              <a:t>________________</a:t>
            </a:r>
            <a:r>
              <a:rPr lang="en-US" dirty="0" smtClean="0"/>
              <a:t> </a:t>
            </a:r>
            <a:r>
              <a:rPr lang="en-US" dirty="0"/>
              <a:t>– encapsulated </a:t>
            </a:r>
            <a:r>
              <a:rPr lang="en-US" dirty="0" err="1"/>
              <a:t>interoceptors</a:t>
            </a:r>
            <a:r>
              <a:rPr lang="en-US" dirty="0"/>
              <a:t> or </a:t>
            </a:r>
            <a:r>
              <a:rPr lang="en-US" dirty="0" err="1"/>
              <a:t>exteroceptors</a:t>
            </a:r>
            <a:r>
              <a:rPr lang="en-US" dirty="0"/>
              <a:t> found in musculoskeletal system, skin, and in many different organs; </a:t>
            </a:r>
            <a:r>
              <a:rPr lang="en-US" b="1" dirty="0"/>
              <a:t>depolarize in response to anything that </a:t>
            </a:r>
            <a:r>
              <a:rPr lang="en-US" b="1" i="1" dirty="0"/>
              <a:t>mechanically</a:t>
            </a:r>
            <a:r>
              <a:rPr lang="en-US" b="1" dirty="0"/>
              <a:t> </a:t>
            </a:r>
            <a:r>
              <a:rPr lang="en-US" b="1" i="1" dirty="0"/>
              <a:t>deforms</a:t>
            </a:r>
            <a:r>
              <a:rPr lang="en-US" b="1" dirty="0"/>
              <a:t> tissue</a:t>
            </a:r>
            <a:r>
              <a:rPr lang="en-US" dirty="0"/>
              <a:t>; including external stimuli such as light touch and vibration and internal stimuli such as stretch and pressure. </a:t>
            </a:r>
            <a:endParaRPr lang="en-US" i="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292376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981200" y="1600200"/>
            <a:ext cx="8398701" cy="5164394"/>
          </a:xfrm>
        </p:spPr>
        <p:txBody>
          <a:bodyPr/>
          <a:lstStyle/>
          <a:p>
            <a:pPr lvl="0"/>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a:t>
            </a:r>
          </a:p>
          <a:p>
            <a:pPr lvl="1"/>
            <a:r>
              <a:rPr lang="en-US" b="1" dirty="0"/>
              <a:t>Mechanoreceptors</a:t>
            </a:r>
            <a:r>
              <a:rPr lang="en-US" dirty="0"/>
              <a:t> – encapsulated </a:t>
            </a:r>
            <a:r>
              <a:rPr lang="en-US" dirty="0" err="1"/>
              <a:t>interoceptors</a:t>
            </a:r>
            <a:r>
              <a:rPr lang="en-US" dirty="0"/>
              <a:t> or </a:t>
            </a:r>
            <a:r>
              <a:rPr lang="en-US" dirty="0" err="1"/>
              <a:t>exteroceptors</a:t>
            </a:r>
            <a:r>
              <a:rPr lang="en-US" dirty="0"/>
              <a:t> found in musculoskeletal system, skin, and in many different organs; depolarize in response to anything that </a:t>
            </a:r>
            <a:r>
              <a:rPr lang="en-US" i="1" dirty="0"/>
              <a:t>mechanically</a:t>
            </a:r>
            <a:r>
              <a:rPr lang="en-US" dirty="0"/>
              <a:t> </a:t>
            </a:r>
            <a:r>
              <a:rPr lang="en-US" i="1" dirty="0"/>
              <a:t>deforms</a:t>
            </a:r>
            <a:r>
              <a:rPr lang="en-US" dirty="0"/>
              <a:t> tissue; including external stimuli such as light touch and vibration and internal stimuli such as stretch and pressure. Mechanism behind their sensory transduction is found within their specialized ion channels called </a:t>
            </a:r>
            <a:r>
              <a:rPr lang="en-US" b="1" dirty="0"/>
              <a:t>mechanically</a:t>
            </a:r>
            <a:r>
              <a:rPr lang="en-US" dirty="0"/>
              <a:t> </a:t>
            </a:r>
            <a:r>
              <a:rPr lang="en-US" b="1" dirty="0"/>
              <a:t>gated</a:t>
            </a:r>
            <a:r>
              <a:rPr lang="en-US" dirty="0"/>
              <a:t> </a:t>
            </a:r>
            <a:r>
              <a:rPr lang="en-US" b="1" dirty="0"/>
              <a:t>ion</a:t>
            </a:r>
            <a:r>
              <a:rPr lang="en-US" dirty="0"/>
              <a:t> </a:t>
            </a:r>
            <a:r>
              <a:rPr lang="en-US" b="1" dirty="0"/>
              <a:t>channels</a:t>
            </a:r>
            <a:endParaRPr lang="en-US" i="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653792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897627" y="1600200"/>
            <a:ext cx="8482274" cy="5115232"/>
          </a:xfrm>
        </p:spPr>
        <p:txBody>
          <a:bodyPr/>
          <a:lstStyle/>
          <a:p>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 (continued):</a:t>
            </a:r>
          </a:p>
          <a:p>
            <a:pPr lvl="1"/>
            <a:r>
              <a:rPr lang="en-US" b="1" dirty="0" smtClean="0"/>
              <a:t>___________</a:t>
            </a:r>
            <a:r>
              <a:rPr lang="en-US" dirty="0" smtClean="0"/>
              <a:t> </a:t>
            </a:r>
            <a:r>
              <a:rPr lang="en-US" dirty="0"/>
              <a:t>– </a:t>
            </a:r>
            <a:r>
              <a:rPr lang="en-US" dirty="0" err="1"/>
              <a:t>exteroceptors</a:t>
            </a:r>
            <a:r>
              <a:rPr lang="en-US" dirty="0"/>
              <a:t> that respond to thermal stimuli, depolarizing in response to temperature changes, most of which are slowly adapting receptors; </a:t>
            </a:r>
            <a:r>
              <a:rPr lang="en-US" u="sng" dirty="0"/>
              <a:t>s</a:t>
            </a:r>
            <a:r>
              <a:rPr lang="en-US" u="sng" dirty="0" smtClean="0"/>
              <a:t>eparate</a:t>
            </a:r>
            <a:r>
              <a:rPr lang="en-US" dirty="0" smtClean="0"/>
              <a:t> </a:t>
            </a:r>
            <a:r>
              <a:rPr lang="en-US" dirty="0"/>
              <a:t>receptors detect </a:t>
            </a:r>
            <a:r>
              <a:rPr lang="en-US" i="1" dirty="0"/>
              <a:t>hot</a:t>
            </a:r>
            <a:r>
              <a:rPr lang="en-US" dirty="0"/>
              <a:t> and </a:t>
            </a:r>
            <a:r>
              <a:rPr lang="en-US" i="1" dirty="0"/>
              <a:t>cold stimuli</a:t>
            </a:r>
          </a:p>
          <a:p>
            <a:pPr lvl="1"/>
            <a:r>
              <a:rPr lang="en-US" b="1" dirty="0" smtClean="0"/>
              <a:t>___________</a:t>
            </a:r>
            <a:r>
              <a:rPr lang="en-US" dirty="0" smtClean="0"/>
              <a:t> </a:t>
            </a:r>
            <a:r>
              <a:rPr lang="en-US" dirty="0"/>
              <a:t>– an </a:t>
            </a:r>
            <a:r>
              <a:rPr lang="en-US" dirty="0" err="1"/>
              <a:t>interoceptor</a:t>
            </a:r>
            <a:r>
              <a:rPr lang="en-US" dirty="0"/>
              <a:t> or </a:t>
            </a:r>
            <a:r>
              <a:rPr lang="en-US" dirty="0" err="1"/>
              <a:t>exteroceptor</a:t>
            </a:r>
            <a:r>
              <a:rPr lang="en-US" dirty="0"/>
              <a:t>; depolarizes in response to certain </a:t>
            </a:r>
            <a:r>
              <a:rPr lang="en-US" i="1" dirty="0"/>
              <a:t>chemicals</a:t>
            </a:r>
            <a:r>
              <a:rPr lang="en-US" dirty="0"/>
              <a:t> (in body fluids or air); chemicals that are specific for the receptor bind and trigger ion channels to open, which generates a receptor potential and perhaps an action potential.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186419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897627" y="1600200"/>
            <a:ext cx="8482274" cy="5115232"/>
          </a:xfrm>
        </p:spPr>
        <p:txBody>
          <a:bodyPr/>
          <a:lstStyle/>
          <a:p>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 (continued):</a:t>
            </a:r>
          </a:p>
          <a:p>
            <a:pPr lvl="1"/>
            <a:r>
              <a:rPr lang="en-US" b="1" dirty="0" err="1"/>
              <a:t>Thermoreceptors</a:t>
            </a:r>
            <a:r>
              <a:rPr lang="en-US" dirty="0"/>
              <a:t> – </a:t>
            </a:r>
            <a:r>
              <a:rPr lang="en-US" dirty="0" err="1"/>
              <a:t>exteroceptors</a:t>
            </a:r>
            <a:r>
              <a:rPr lang="en-US" dirty="0"/>
              <a:t> that respond to thermal stimuli, depolarizing in response to temperature changes, most of which are slowly adapting receptors; </a:t>
            </a:r>
            <a:r>
              <a:rPr lang="en-US" u="sng" dirty="0"/>
              <a:t>s</a:t>
            </a:r>
            <a:r>
              <a:rPr lang="en-US" u="sng" dirty="0" smtClean="0"/>
              <a:t>eparate</a:t>
            </a:r>
            <a:r>
              <a:rPr lang="en-US" dirty="0" smtClean="0"/>
              <a:t> </a:t>
            </a:r>
            <a:r>
              <a:rPr lang="en-US" dirty="0"/>
              <a:t>receptors detect </a:t>
            </a:r>
            <a:r>
              <a:rPr lang="en-US" i="1" dirty="0"/>
              <a:t>hot</a:t>
            </a:r>
            <a:r>
              <a:rPr lang="en-US" dirty="0"/>
              <a:t> and </a:t>
            </a:r>
            <a:r>
              <a:rPr lang="en-US" i="1" dirty="0"/>
              <a:t>cold stimuli</a:t>
            </a:r>
          </a:p>
          <a:p>
            <a:pPr lvl="1"/>
            <a:r>
              <a:rPr lang="en-US" b="1" dirty="0"/>
              <a:t>Chemoreceptors</a:t>
            </a:r>
            <a:r>
              <a:rPr lang="en-US" dirty="0"/>
              <a:t> – an </a:t>
            </a:r>
            <a:r>
              <a:rPr lang="en-US" dirty="0" err="1"/>
              <a:t>interoceptor</a:t>
            </a:r>
            <a:r>
              <a:rPr lang="en-US" dirty="0"/>
              <a:t> or </a:t>
            </a:r>
            <a:r>
              <a:rPr lang="en-US" dirty="0" err="1"/>
              <a:t>exteroceptor</a:t>
            </a:r>
            <a:r>
              <a:rPr lang="en-US" dirty="0"/>
              <a:t>; depolarizes in response to certain </a:t>
            </a:r>
            <a:r>
              <a:rPr lang="en-US" i="1" dirty="0"/>
              <a:t>chemicals</a:t>
            </a:r>
            <a:r>
              <a:rPr lang="en-US" dirty="0"/>
              <a:t> (in body fluids or air); chemicals that are specific for the receptor bind and trigger ion channels to open, which generates a receptor potential and perhaps an action potential.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43686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the PNS </a:t>
            </a:r>
          </a:p>
        </p:txBody>
      </p:sp>
      <p:sp>
        <p:nvSpPr>
          <p:cNvPr id="3" name="Content Placeholder 2"/>
          <p:cNvSpPr>
            <a:spLocks noGrp="1"/>
          </p:cNvSpPr>
          <p:nvPr>
            <p:ph idx="1"/>
          </p:nvPr>
        </p:nvSpPr>
        <p:spPr/>
        <p:txBody>
          <a:bodyPr/>
          <a:lstStyle/>
          <a:p>
            <a:r>
              <a:rPr lang="en-US" sz="2600" b="1" dirty="0"/>
              <a:t>Motor</a:t>
            </a:r>
            <a:r>
              <a:rPr lang="en-US" sz="2600" dirty="0"/>
              <a:t> </a:t>
            </a:r>
            <a:r>
              <a:rPr lang="en-US" sz="2600" b="1" dirty="0"/>
              <a:t>division</a:t>
            </a:r>
            <a:r>
              <a:rPr lang="en-US" sz="2600" dirty="0"/>
              <a:t> CONTINUED</a:t>
            </a:r>
          </a:p>
          <a:p>
            <a:pPr lvl="2"/>
            <a:r>
              <a:rPr lang="en-US" b="1" dirty="0" smtClean="0"/>
              <a:t>___________</a:t>
            </a:r>
            <a:r>
              <a:rPr lang="en-US" dirty="0" smtClean="0"/>
              <a:t>(</a:t>
            </a:r>
            <a:r>
              <a:rPr lang="en-US" b="1" dirty="0"/>
              <a:t>fight</a:t>
            </a:r>
            <a:r>
              <a:rPr lang="en-US" dirty="0"/>
              <a:t> </a:t>
            </a:r>
            <a:r>
              <a:rPr lang="en-US" b="1" dirty="0"/>
              <a:t>or</a:t>
            </a:r>
            <a:r>
              <a:rPr lang="en-US" dirty="0"/>
              <a:t> </a:t>
            </a:r>
            <a:r>
              <a:rPr lang="en-US" b="1" dirty="0"/>
              <a:t>flight</a:t>
            </a:r>
            <a:r>
              <a:rPr lang="en-US" dirty="0"/>
              <a:t> </a:t>
            </a:r>
            <a:r>
              <a:rPr lang="en-US" b="1" dirty="0"/>
              <a:t>division</a:t>
            </a:r>
            <a:r>
              <a:rPr lang="en-US" dirty="0"/>
              <a:t>) – maintains homeostasis when body is engaged in </a:t>
            </a:r>
            <a:r>
              <a:rPr lang="en-US" i="1" dirty="0"/>
              <a:t>physical</a:t>
            </a:r>
            <a:r>
              <a:rPr lang="en-US" dirty="0"/>
              <a:t> </a:t>
            </a:r>
            <a:r>
              <a:rPr lang="en-US" i="1" dirty="0"/>
              <a:t>work</a:t>
            </a:r>
            <a:r>
              <a:rPr lang="en-US" dirty="0"/>
              <a:t> and mediates </a:t>
            </a:r>
            <a:r>
              <a:rPr lang="en-US" i="1" dirty="0"/>
              <a:t>visceral</a:t>
            </a:r>
            <a:r>
              <a:rPr lang="en-US" dirty="0"/>
              <a:t> </a:t>
            </a:r>
            <a:r>
              <a:rPr lang="en-US" i="1" dirty="0"/>
              <a:t>responses</a:t>
            </a:r>
            <a:r>
              <a:rPr lang="en-US" dirty="0"/>
              <a:t> to emotions</a:t>
            </a:r>
          </a:p>
          <a:p>
            <a:pPr lvl="2"/>
            <a:r>
              <a:rPr lang="en-US" b="1" dirty="0" smtClean="0"/>
              <a:t>___________</a:t>
            </a:r>
            <a:r>
              <a:rPr lang="en-US" dirty="0" smtClean="0"/>
              <a:t> </a:t>
            </a:r>
            <a:r>
              <a:rPr lang="en-US" dirty="0"/>
              <a:t>(</a:t>
            </a:r>
            <a:r>
              <a:rPr lang="en-US" b="1" dirty="0"/>
              <a:t>rest</a:t>
            </a:r>
            <a:r>
              <a:rPr lang="en-US" dirty="0"/>
              <a:t> </a:t>
            </a:r>
            <a:r>
              <a:rPr lang="en-US" b="1" dirty="0"/>
              <a:t>and</a:t>
            </a:r>
            <a:r>
              <a:rPr lang="en-US" dirty="0"/>
              <a:t> </a:t>
            </a:r>
            <a:r>
              <a:rPr lang="en-US" b="1" dirty="0"/>
              <a:t>digest</a:t>
            </a:r>
            <a:r>
              <a:rPr lang="en-US" dirty="0"/>
              <a:t> </a:t>
            </a:r>
            <a:r>
              <a:rPr lang="en-US" b="1" dirty="0"/>
              <a:t>division</a:t>
            </a:r>
            <a:r>
              <a:rPr lang="en-US" dirty="0"/>
              <a:t>) – involved in </a:t>
            </a:r>
            <a:r>
              <a:rPr lang="en-US" i="1" dirty="0"/>
              <a:t>digestion</a:t>
            </a:r>
            <a:r>
              <a:rPr lang="en-US" dirty="0"/>
              <a:t> and maintaining body’s homeostasis at </a:t>
            </a:r>
            <a:r>
              <a:rPr lang="en-US" i="1" dirty="0"/>
              <a:t>rest</a:t>
            </a:r>
            <a:endParaRPr lang="en-US" dirty="0"/>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3624753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887795" y="1600200"/>
            <a:ext cx="8492106" cy="4998563"/>
          </a:xfrm>
        </p:spPr>
        <p:txBody>
          <a:bodyPr/>
          <a:lstStyle/>
          <a:p>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 (continued):</a:t>
            </a:r>
          </a:p>
          <a:p>
            <a:pPr lvl="1"/>
            <a:r>
              <a:rPr lang="en-US" b="1" dirty="0" smtClean="0"/>
              <a:t>_________</a:t>
            </a:r>
            <a:r>
              <a:rPr lang="en-US" dirty="0" smtClean="0"/>
              <a:t> </a:t>
            </a:r>
            <a:r>
              <a:rPr lang="en-US" dirty="0"/>
              <a:t>– special sensory </a:t>
            </a:r>
            <a:r>
              <a:rPr lang="en-US" dirty="0" err="1"/>
              <a:t>exteroceptors</a:t>
            </a:r>
            <a:r>
              <a:rPr lang="en-US" dirty="0"/>
              <a:t> found </a:t>
            </a:r>
            <a:r>
              <a:rPr lang="en-US" u="sng" dirty="0"/>
              <a:t>only</a:t>
            </a:r>
            <a:r>
              <a:rPr lang="en-US" dirty="0"/>
              <a:t> in eye; depolarize in response to </a:t>
            </a:r>
            <a:r>
              <a:rPr lang="en-US" i="1" dirty="0"/>
              <a:t>light</a:t>
            </a:r>
          </a:p>
          <a:p>
            <a:pPr lvl="1"/>
            <a:r>
              <a:rPr lang="en-US" b="1" dirty="0" smtClean="0"/>
              <a:t>__________</a:t>
            </a:r>
            <a:r>
              <a:rPr lang="en-US" dirty="0" smtClean="0"/>
              <a:t> </a:t>
            </a:r>
            <a:r>
              <a:rPr lang="en-US" dirty="0"/>
              <a:t>– receptors that depolarize in response to noxious stimuli, generally </a:t>
            </a:r>
            <a:r>
              <a:rPr lang="en-US" dirty="0" err="1"/>
              <a:t>exteroceptors</a:t>
            </a:r>
            <a:r>
              <a:rPr lang="en-US" dirty="0"/>
              <a:t>; slowly adapting </a:t>
            </a:r>
            <a:r>
              <a:rPr lang="en-US" dirty="0" smtClean="0"/>
              <a:t>receptors</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812201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887795" y="1600200"/>
            <a:ext cx="8492106" cy="4998563"/>
          </a:xfrm>
        </p:spPr>
        <p:txBody>
          <a:bodyPr/>
          <a:lstStyle/>
          <a:p>
            <a:r>
              <a:rPr lang="en-US" dirty="0"/>
              <a:t>Sensory receptors can be classified by </a:t>
            </a:r>
            <a:r>
              <a:rPr lang="en-US" i="1" dirty="0"/>
              <a:t>type</a:t>
            </a:r>
            <a:r>
              <a:rPr lang="en-US" dirty="0"/>
              <a:t> </a:t>
            </a:r>
            <a:r>
              <a:rPr lang="en-US" i="1" dirty="0"/>
              <a:t>of</a:t>
            </a:r>
            <a:r>
              <a:rPr lang="en-US" dirty="0"/>
              <a:t> </a:t>
            </a:r>
            <a:r>
              <a:rPr lang="en-US" i="1" dirty="0"/>
              <a:t>stimuli</a:t>
            </a:r>
            <a:r>
              <a:rPr lang="en-US" dirty="0"/>
              <a:t> that causes them to depolarize and generate a receptor potential (continued):</a:t>
            </a:r>
          </a:p>
          <a:p>
            <a:pPr lvl="1"/>
            <a:r>
              <a:rPr lang="en-US" b="1" dirty="0"/>
              <a:t>Photoreceptors</a:t>
            </a:r>
            <a:r>
              <a:rPr lang="en-US" dirty="0"/>
              <a:t> – special sensory </a:t>
            </a:r>
            <a:r>
              <a:rPr lang="en-US" dirty="0" err="1"/>
              <a:t>exteroceptors</a:t>
            </a:r>
            <a:r>
              <a:rPr lang="en-US" dirty="0"/>
              <a:t> found </a:t>
            </a:r>
            <a:r>
              <a:rPr lang="en-US" u="sng" dirty="0"/>
              <a:t>only</a:t>
            </a:r>
            <a:r>
              <a:rPr lang="en-US" dirty="0"/>
              <a:t> in eye; depolarize in response to </a:t>
            </a:r>
            <a:r>
              <a:rPr lang="en-US" i="1" dirty="0"/>
              <a:t>light</a:t>
            </a:r>
          </a:p>
          <a:p>
            <a:pPr lvl="1"/>
            <a:r>
              <a:rPr lang="en-US" b="1" dirty="0"/>
              <a:t>Nociceptors</a:t>
            </a:r>
            <a:r>
              <a:rPr lang="en-US" dirty="0"/>
              <a:t> – receptors that depolarize in response to noxious stimuli, generally </a:t>
            </a:r>
            <a:r>
              <a:rPr lang="en-US" dirty="0" err="1"/>
              <a:t>exteroceptors</a:t>
            </a:r>
            <a:r>
              <a:rPr lang="en-US" dirty="0"/>
              <a:t>; slowly adapting receptors</a:t>
            </a:r>
          </a:p>
          <a:p>
            <a:pPr lvl="1"/>
            <a:r>
              <a:rPr lang="en-US" sz="2000" i="1" dirty="0"/>
              <a:t>(</a:t>
            </a:r>
            <a:r>
              <a:rPr lang="en-US" sz="2000" b="1" i="1" dirty="0"/>
              <a:t>Although nociception is not a primary function of mechanoreceptors, </a:t>
            </a:r>
            <a:r>
              <a:rPr lang="en-US" sz="2000" b="1" i="1" dirty="0" err="1"/>
              <a:t>thermoreceptors</a:t>
            </a:r>
            <a:r>
              <a:rPr lang="en-US" sz="2000" b="1" i="1" dirty="0"/>
              <a:t>, chemoreceptors, and photoreceptors, each type of receptor can transmit stimuli that the brain can perceive as painful</a:t>
            </a:r>
            <a:r>
              <a:rPr lang="en-US" sz="2000" i="1" dirty="0"/>
              <a:t>.)</a:t>
            </a:r>
          </a:p>
          <a:p>
            <a:pPr lvl="1"/>
            <a:endParaRPr lang="en-US" i="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953805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marL="0" indent="0">
              <a:buNone/>
            </a:pPr>
            <a:r>
              <a:rPr lang="en-US" dirty="0"/>
              <a:t>Classes of </a:t>
            </a:r>
            <a:r>
              <a:rPr lang="en-US" dirty="0" smtClean="0"/>
              <a:t>mechanoreceptors:</a:t>
            </a:r>
            <a:endParaRPr lang="en-US" dirty="0"/>
          </a:p>
          <a:p>
            <a:r>
              <a:rPr lang="en-US" sz="2600" b="1" dirty="0" smtClean="0"/>
              <a:t>___________</a:t>
            </a:r>
            <a:endParaRPr lang="en-US" sz="2600" dirty="0"/>
          </a:p>
          <a:p>
            <a:r>
              <a:rPr lang="en-US" dirty="0" smtClean="0"/>
              <a:t>Found </a:t>
            </a:r>
            <a:r>
              <a:rPr lang="en-US" dirty="0"/>
              <a:t>in floors of </a:t>
            </a:r>
            <a:r>
              <a:rPr lang="en-US" i="1" dirty="0"/>
              <a:t>epidermal</a:t>
            </a:r>
            <a:r>
              <a:rPr lang="en-US" dirty="0"/>
              <a:t> </a:t>
            </a:r>
            <a:r>
              <a:rPr lang="en-US" i="1" dirty="0"/>
              <a:t>ridges</a:t>
            </a:r>
            <a:r>
              <a:rPr lang="en-US" dirty="0"/>
              <a:t>, primarily in skin of </a:t>
            </a:r>
            <a:r>
              <a:rPr lang="en-US" i="1" dirty="0"/>
              <a:t>hands</a:t>
            </a:r>
            <a:r>
              <a:rPr lang="en-US" dirty="0"/>
              <a:t> (especially </a:t>
            </a:r>
            <a:r>
              <a:rPr lang="en-US" i="1" dirty="0"/>
              <a:t>fingertips</a:t>
            </a:r>
            <a:r>
              <a:rPr lang="en-US" dirty="0"/>
              <a:t>)</a:t>
            </a:r>
          </a:p>
          <a:p>
            <a:pPr lvl="1"/>
            <a:r>
              <a:rPr lang="en-US" dirty="0"/>
              <a:t>Action potentials appear to stem from </a:t>
            </a:r>
            <a:r>
              <a:rPr lang="en-US" b="1" dirty="0"/>
              <a:t>mechanically</a:t>
            </a:r>
            <a:r>
              <a:rPr lang="en-US" dirty="0"/>
              <a:t> </a:t>
            </a:r>
            <a:r>
              <a:rPr lang="en-US" b="1" dirty="0"/>
              <a:t>gated</a:t>
            </a:r>
            <a:r>
              <a:rPr lang="en-US" dirty="0"/>
              <a:t> </a:t>
            </a:r>
            <a:r>
              <a:rPr lang="en-US" b="1" dirty="0"/>
              <a:t>ion</a:t>
            </a:r>
            <a:r>
              <a:rPr lang="en-US" dirty="0"/>
              <a:t> </a:t>
            </a:r>
            <a:r>
              <a:rPr lang="en-US" b="1" dirty="0"/>
              <a:t>channels </a:t>
            </a:r>
            <a:r>
              <a:rPr lang="en-US" dirty="0"/>
              <a:t>in the nerve ending</a:t>
            </a:r>
          </a:p>
          <a:p>
            <a:pPr lvl="1"/>
            <a:r>
              <a:rPr lang="en-US" dirty="0"/>
              <a:t>Slowly adapting receptors, have the finest special resolution of any of the skin mechanoreceptors, primarily detect </a:t>
            </a:r>
            <a:r>
              <a:rPr lang="en-US" i="1" dirty="0"/>
              <a:t>discriminative</a:t>
            </a:r>
            <a:r>
              <a:rPr lang="en-US" dirty="0"/>
              <a:t> </a:t>
            </a:r>
            <a:r>
              <a:rPr lang="en-US" i="1" dirty="0"/>
              <a:t>touch</a:t>
            </a:r>
            <a:r>
              <a:rPr lang="en-US" dirty="0"/>
              <a:t> </a:t>
            </a:r>
            <a:r>
              <a:rPr lang="en-US" i="1" dirty="0"/>
              <a:t>stimuli</a:t>
            </a:r>
            <a:r>
              <a:rPr lang="en-US" dirty="0"/>
              <a:t> such as form and texture.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617924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marL="0" indent="0">
              <a:buNone/>
            </a:pPr>
            <a:r>
              <a:rPr lang="en-US" dirty="0"/>
              <a:t>Classes of </a:t>
            </a:r>
            <a:r>
              <a:rPr lang="en-US" dirty="0" smtClean="0"/>
              <a:t>mechanoreceptors:</a:t>
            </a:r>
            <a:endParaRPr lang="en-US" dirty="0"/>
          </a:p>
          <a:p>
            <a:r>
              <a:rPr lang="en-US" sz="2600" b="1" dirty="0"/>
              <a:t>Merkel</a:t>
            </a:r>
            <a:r>
              <a:rPr lang="en-US" sz="2600" dirty="0"/>
              <a:t> </a:t>
            </a:r>
            <a:r>
              <a:rPr lang="en-US" sz="2600" b="1" dirty="0"/>
              <a:t>cell</a:t>
            </a:r>
            <a:r>
              <a:rPr lang="en-US" sz="2600" dirty="0"/>
              <a:t> </a:t>
            </a:r>
            <a:r>
              <a:rPr lang="en-US" sz="2600" b="1" dirty="0"/>
              <a:t>fibers</a:t>
            </a:r>
            <a:r>
              <a:rPr lang="en-US" sz="2600" dirty="0"/>
              <a:t> consist of a nerve ending surrounded by a capsule of </a:t>
            </a:r>
            <a:r>
              <a:rPr lang="en-US" sz="2600" b="1" dirty="0"/>
              <a:t>Merkel</a:t>
            </a:r>
            <a:r>
              <a:rPr lang="en-US" sz="2600" dirty="0"/>
              <a:t> </a:t>
            </a:r>
            <a:r>
              <a:rPr lang="en-US" sz="2600" b="1" dirty="0"/>
              <a:t>cells</a:t>
            </a:r>
          </a:p>
          <a:p>
            <a:pPr lvl="1"/>
            <a:r>
              <a:rPr lang="en-US" dirty="0"/>
              <a:t>Found in floors of </a:t>
            </a:r>
            <a:r>
              <a:rPr lang="en-US" i="1" dirty="0"/>
              <a:t>epidermal</a:t>
            </a:r>
            <a:r>
              <a:rPr lang="en-US" dirty="0"/>
              <a:t> </a:t>
            </a:r>
            <a:r>
              <a:rPr lang="en-US" i="1" dirty="0"/>
              <a:t>ridges</a:t>
            </a:r>
            <a:r>
              <a:rPr lang="en-US" dirty="0"/>
              <a:t>, primarily in skin of </a:t>
            </a:r>
            <a:r>
              <a:rPr lang="en-US" i="1" dirty="0"/>
              <a:t>hands</a:t>
            </a:r>
            <a:r>
              <a:rPr lang="en-US" dirty="0"/>
              <a:t> (especially </a:t>
            </a:r>
            <a:r>
              <a:rPr lang="en-US" i="1" dirty="0"/>
              <a:t>fingertips</a:t>
            </a:r>
            <a:r>
              <a:rPr lang="en-US" dirty="0"/>
              <a:t>)</a:t>
            </a:r>
          </a:p>
          <a:p>
            <a:pPr lvl="1"/>
            <a:r>
              <a:rPr lang="en-US" dirty="0"/>
              <a:t>Action potentials appear to stem from </a:t>
            </a:r>
            <a:r>
              <a:rPr lang="en-US" b="1" dirty="0"/>
              <a:t>mechanically</a:t>
            </a:r>
            <a:r>
              <a:rPr lang="en-US" dirty="0"/>
              <a:t> </a:t>
            </a:r>
            <a:r>
              <a:rPr lang="en-US" b="1" dirty="0"/>
              <a:t>gated</a:t>
            </a:r>
            <a:r>
              <a:rPr lang="en-US" dirty="0"/>
              <a:t> </a:t>
            </a:r>
            <a:r>
              <a:rPr lang="en-US" b="1" dirty="0"/>
              <a:t>ion</a:t>
            </a:r>
            <a:r>
              <a:rPr lang="en-US" dirty="0"/>
              <a:t> </a:t>
            </a:r>
            <a:r>
              <a:rPr lang="en-US" b="1" dirty="0"/>
              <a:t>channels </a:t>
            </a:r>
            <a:r>
              <a:rPr lang="en-US" dirty="0"/>
              <a:t>in the nerve ending</a:t>
            </a:r>
          </a:p>
          <a:p>
            <a:pPr lvl="1"/>
            <a:r>
              <a:rPr lang="en-US" dirty="0"/>
              <a:t>Slowly adapting receptors, have the finest special resolution of any of the skin mechanoreceptors, primarily detect </a:t>
            </a:r>
            <a:r>
              <a:rPr lang="en-US" i="1" dirty="0"/>
              <a:t>discriminative</a:t>
            </a:r>
            <a:r>
              <a:rPr lang="en-US" dirty="0"/>
              <a:t> </a:t>
            </a:r>
            <a:r>
              <a:rPr lang="en-US" i="1" dirty="0"/>
              <a:t>touch</a:t>
            </a:r>
            <a:r>
              <a:rPr lang="en-US" dirty="0"/>
              <a:t> </a:t>
            </a:r>
            <a:r>
              <a:rPr lang="en-US" i="1" dirty="0"/>
              <a:t>stimuli</a:t>
            </a:r>
            <a:r>
              <a:rPr lang="en-US" dirty="0"/>
              <a:t> such as form and texture.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746204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marL="0" indent="0">
              <a:buNone/>
            </a:pPr>
            <a:r>
              <a:rPr lang="en-US" dirty="0"/>
              <a:t>Classes of mechanoreceptors (continued):</a:t>
            </a:r>
          </a:p>
          <a:p>
            <a:pPr lvl="0"/>
            <a:r>
              <a:rPr lang="en-US" sz="2600" b="1" dirty="0" smtClean="0"/>
              <a:t>_______________--</a:t>
            </a:r>
            <a:r>
              <a:rPr lang="en-US" sz="2600" dirty="0" smtClean="0"/>
              <a:t>– </a:t>
            </a:r>
            <a:r>
              <a:rPr lang="en-US" sz="2600" dirty="0"/>
              <a:t>in </a:t>
            </a:r>
            <a:r>
              <a:rPr lang="en-US" sz="2600" i="1" dirty="0"/>
              <a:t>dermal</a:t>
            </a:r>
            <a:r>
              <a:rPr lang="en-US" sz="2600" dirty="0"/>
              <a:t> </a:t>
            </a:r>
            <a:r>
              <a:rPr lang="en-US" sz="2600" i="1" dirty="0"/>
              <a:t>papillae</a:t>
            </a:r>
            <a:r>
              <a:rPr lang="en-US" sz="2600" dirty="0"/>
              <a:t>; rapidly adapting receptors; more numerous than Merkel cell fibers, transmit </a:t>
            </a:r>
            <a:r>
              <a:rPr lang="en-US" sz="2600" i="1" dirty="0"/>
              <a:t>discriminative</a:t>
            </a:r>
            <a:r>
              <a:rPr lang="en-US" sz="2600" dirty="0"/>
              <a:t> </a:t>
            </a:r>
            <a:r>
              <a:rPr lang="en-US" sz="2600" i="1" dirty="0"/>
              <a:t>touch</a:t>
            </a:r>
            <a:r>
              <a:rPr lang="en-US" sz="2600" dirty="0"/>
              <a:t> </a:t>
            </a:r>
            <a:r>
              <a:rPr lang="en-US" sz="2600" i="1" dirty="0"/>
              <a:t>stimuli, although resolution is not as fine.</a:t>
            </a:r>
          </a:p>
          <a:p>
            <a:pPr lvl="0"/>
            <a:r>
              <a:rPr lang="en-US" sz="2600" b="1" dirty="0" smtClean="0"/>
              <a:t>________________</a:t>
            </a:r>
            <a:r>
              <a:rPr lang="en-US" sz="2600" dirty="0" smtClean="0"/>
              <a:t>– </a:t>
            </a:r>
            <a:r>
              <a:rPr lang="en-US" sz="2600" dirty="0"/>
              <a:t>receptors found in </a:t>
            </a:r>
            <a:r>
              <a:rPr lang="en-US" sz="2600" i="1" dirty="0"/>
              <a:t>dermis</a:t>
            </a:r>
            <a:r>
              <a:rPr lang="en-US" sz="2600" dirty="0"/>
              <a:t>, </a:t>
            </a:r>
            <a:r>
              <a:rPr lang="en-US" sz="2600" i="1" dirty="0"/>
              <a:t>hypodermis</a:t>
            </a:r>
            <a:r>
              <a:rPr lang="en-US" sz="2600" dirty="0"/>
              <a:t>, and </a:t>
            </a:r>
            <a:r>
              <a:rPr lang="en-US" sz="2600" i="1" dirty="0"/>
              <a:t>ligaments</a:t>
            </a:r>
            <a:r>
              <a:rPr lang="en-US" sz="2600" dirty="0"/>
              <a:t>; slowly adapting receptors respond to </a:t>
            </a:r>
            <a:r>
              <a:rPr lang="en-US" sz="2600" i="1" dirty="0"/>
              <a:t>stretch</a:t>
            </a:r>
            <a:r>
              <a:rPr lang="en-US" sz="2600" dirty="0"/>
              <a:t> and </a:t>
            </a:r>
            <a:r>
              <a:rPr lang="en-US" sz="2600" i="1" dirty="0"/>
              <a:t>movement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656109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marL="0" indent="0">
              <a:buNone/>
            </a:pPr>
            <a:r>
              <a:rPr lang="en-US" dirty="0"/>
              <a:t>Classes of mechanoreceptors (continued):</a:t>
            </a:r>
          </a:p>
          <a:p>
            <a:pPr lvl="0"/>
            <a:r>
              <a:rPr lang="en-US" sz="2600" b="1" dirty="0"/>
              <a:t>Tactile</a:t>
            </a:r>
            <a:r>
              <a:rPr lang="en-US" sz="2600" dirty="0"/>
              <a:t> </a:t>
            </a:r>
            <a:r>
              <a:rPr lang="en-US" sz="2600" b="1" dirty="0"/>
              <a:t>corpuscles</a:t>
            </a:r>
            <a:r>
              <a:rPr lang="en-US" sz="2600" dirty="0"/>
              <a:t> (</a:t>
            </a:r>
            <a:r>
              <a:rPr lang="en-US" sz="2600" b="1" dirty="0"/>
              <a:t>Meissner</a:t>
            </a:r>
            <a:r>
              <a:rPr lang="en-US" sz="2600" dirty="0"/>
              <a:t> </a:t>
            </a:r>
            <a:r>
              <a:rPr lang="en-US" sz="2600" b="1" dirty="0"/>
              <a:t>corpuscles</a:t>
            </a:r>
            <a:r>
              <a:rPr lang="en-US" sz="2600" dirty="0"/>
              <a:t>) – in </a:t>
            </a:r>
            <a:r>
              <a:rPr lang="en-US" sz="2600" i="1" dirty="0"/>
              <a:t>dermal</a:t>
            </a:r>
            <a:r>
              <a:rPr lang="en-US" sz="2600" dirty="0"/>
              <a:t> </a:t>
            </a:r>
            <a:r>
              <a:rPr lang="en-US" sz="2600" i="1" dirty="0"/>
              <a:t>papillae</a:t>
            </a:r>
            <a:r>
              <a:rPr lang="en-US" sz="2600" dirty="0"/>
              <a:t>; rapidly adapting receptors; more numerous than Merkel cell fibers, transmit </a:t>
            </a:r>
            <a:r>
              <a:rPr lang="en-US" sz="2600" i="1" dirty="0"/>
              <a:t>discriminative</a:t>
            </a:r>
            <a:r>
              <a:rPr lang="en-US" sz="2600" dirty="0"/>
              <a:t> </a:t>
            </a:r>
            <a:r>
              <a:rPr lang="en-US" sz="2600" i="1" dirty="0"/>
              <a:t>touch</a:t>
            </a:r>
            <a:r>
              <a:rPr lang="en-US" sz="2600" dirty="0"/>
              <a:t> </a:t>
            </a:r>
            <a:r>
              <a:rPr lang="en-US" sz="2600" i="1" dirty="0"/>
              <a:t>stimuli, although resolution is not as fine.</a:t>
            </a:r>
          </a:p>
          <a:p>
            <a:pPr lvl="0"/>
            <a:r>
              <a:rPr lang="en-US" sz="2600" b="1" dirty="0" err="1"/>
              <a:t>Ruffini</a:t>
            </a:r>
            <a:r>
              <a:rPr lang="en-US" sz="2600" dirty="0"/>
              <a:t> </a:t>
            </a:r>
            <a:r>
              <a:rPr lang="en-US" sz="2600" b="1" dirty="0"/>
              <a:t>endings</a:t>
            </a:r>
            <a:r>
              <a:rPr lang="en-US" sz="2600" dirty="0"/>
              <a:t> (</a:t>
            </a:r>
            <a:r>
              <a:rPr lang="en-US" sz="2600" b="1" dirty="0"/>
              <a:t>bulbous</a:t>
            </a:r>
            <a:r>
              <a:rPr lang="en-US" sz="2600" dirty="0"/>
              <a:t> </a:t>
            </a:r>
            <a:r>
              <a:rPr lang="en-US" sz="2600" b="1" dirty="0"/>
              <a:t>corpuscles</a:t>
            </a:r>
            <a:r>
              <a:rPr lang="en-US" sz="2600" dirty="0"/>
              <a:t>) – receptors found in </a:t>
            </a:r>
            <a:r>
              <a:rPr lang="en-US" sz="2600" i="1" dirty="0"/>
              <a:t>dermis</a:t>
            </a:r>
            <a:r>
              <a:rPr lang="en-US" sz="2600" dirty="0"/>
              <a:t>, </a:t>
            </a:r>
            <a:r>
              <a:rPr lang="en-US" sz="2600" i="1" dirty="0"/>
              <a:t>hypodermis</a:t>
            </a:r>
            <a:r>
              <a:rPr lang="en-US" sz="2600" dirty="0"/>
              <a:t>, and </a:t>
            </a:r>
            <a:r>
              <a:rPr lang="en-US" sz="2600" i="1" dirty="0"/>
              <a:t>ligaments</a:t>
            </a:r>
            <a:r>
              <a:rPr lang="en-US" sz="2600" dirty="0"/>
              <a:t>; slowly adapting receptors respond to </a:t>
            </a:r>
            <a:r>
              <a:rPr lang="en-US" sz="2600" i="1" dirty="0"/>
              <a:t>stretch</a:t>
            </a:r>
            <a:r>
              <a:rPr lang="en-US" sz="2600" dirty="0"/>
              <a:t> and </a:t>
            </a:r>
            <a:r>
              <a:rPr lang="en-US" sz="2600" i="1" dirty="0"/>
              <a:t>movement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986308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981200" y="1600200"/>
            <a:ext cx="8398701" cy="4998563"/>
          </a:xfrm>
        </p:spPr>
        <p:txBody>
          <a:bodyPr/>
          <a:lstStyle/>
          <a:p>
            <a:pPr marL="0" indent="0">
              <a:buNone/>
            </a:pPr>
            <a:r>
              <a:rPr lang="en-US" dirty="0"/>
              <a:t>Classes of mechanoreceptors (continued):</a:t>
            </a:r>
          </a:p>
          <a:p>
            <a:pPr>
              <a:spcAft>
                <a:spcPts val="600"/>
              </a:spcAft>
            </a:pPr>
            <a:r>
              <a:rPr lang="en-US" sz="2600" b="1" dirty="0" smtClean="0"/>
              <a:t>______________</a:t>
            </a:r>
            <a:r>
              <a:rPr lang="en-US" sz="2600" dirty="0" smtClean="0"/>
              <a:t> </a:t>
            </a:r>
            <a:r>
              <a:rPr lang="en-US" sz="2600" dirty="0"/>
              <a:t>– layered onion-like appearance; rapidly adapting receptors found deep within </a:t>
            </a:r>
            <a:r>
              <a:rPr lang="en-US" sz="2600" i="1" dirty="0"/>
              <a:t>dermis</a:t>
            </a:r>
            <a:r>
              <a:rPr lang="en-US" sz="2600" dirty="0"/>
              <a:t>; detect </a:t>
            </a:r>
            <a:r>
              <a:rPr lang="en-US" sz="2600" i="1" dirty="0"/>
              <a:t>high-frequency</a:t>
            </a:r>
            <a:r>
              <a:rPr lang="en-US" sz="2600" dirty="0"/>
              <a:t> </a:t>
            </a:r>
            <a:r>
              <a:rPr lang="en-US" sz="2600" i="1" dirty="0"/>
              <a:t>vibratory</a:t>
            </a:r>
            <a:r>
              <a:rPr lang="en-US" sz="2600" dirty="0"/>
              <a:t> and </a:t>
            </a:r>
            <a:r>
              <a:rPr lang="en-US" sz="2600" i="1" dirty="0"/>
              <a:t>deep</a:t>
            </a:r>
            <a:r>
              <a:rPr lang="en-US" sz="2600" dirty="0"/>
              <a:t> </a:t>
            </a:r>
            <a:r>
              <a:rPr lang="en-US" sz="2600" i="1" dirty="0"/>
              <a:t>pressure</a:t>
            </a:r>
            <a:r>
              <a:rPr lang="en-US" sz="2600" dirty="0"/>
              <a:t> </a:t>
            </a:r>
            <a:r>
              <a:rPr lang="en-US" sz="2600" i="1" dirty="0"/>
              <a:t>stimuli</a:t>
            </a:r>
            <a:r>
              <a:rPr lang="en-US" sz="2600" dirty="0"/>
              <a:t>; example of </a:t>
            </a:r>
            <a:r>
              <a:rPr lang="en-US" sz="2600" b="1" dirty="0"/>
              <a:t>Structure-Function Core Principle </a:t>
            </a:r>
          </a:p>
          <a:p>
            <a:pPr>
              <a:spcAft>
                <a:spcPts val="600"/>
              </a:spcAft>
            </a:pPr>
            <a:r>
              <a:rPr lang="en-US" sz="2600" b="1" dirty="0" smtClean="0"/>
              <a:t>______________</a:t>
            </a:r>
            <a:r>
              <a:rPr lang="en-US" sz="2600" dirty="0" smtClean="0"/>
              <a:t>– </a:t>
            </a:r>
            <a:r>
              <a:rPr lang="en-US" sz="2600" dirty="0"/>
              <a:t>free nerve endings surrounding base of </a:t>
            </a:r>
            <a:r>
              <a:rPr lang="en-US" sz="2600" i="1" dirty="0"/>
              <a:t>hair</a:t>
            </a:r>
            <a:r>
              <a:rPr lang="en-US" sz="2600" dirty="0"/>
              <a:t> </a:t>
            </a:r>
            <a:r>
              <a:rPr lang="en-US" sz="2600" i="1" dirty="0"/>
              <a:t>follicles</a:t>
            </a:r>
            <a:r>
              <a:rPr lang="en-US" sz="2600" dirty="0"/>
              <a:t> found only in thin skin; respond to stimuli that cause hair to </a:t>
            </a:r>
            <a:r>
              <a:rPr lang="en-US" sz="2600" i="1" dirty="0"/>
              <a:t>bend</a:t>
            </a:r>
          </a:p>
          <a:p>
            <a:pPr>
              <a:spcAft>
                <a:spcPts val="600"/>
              </a:spcAft>
            </a:pPr>
            <a:r>
              <a:rPr lang="en-US" sz="2600" b="1" dirty="0" smtClean="0"/>
              <a:t>______________</a:t>
            </a:r>
            <a:r>
              <a:rPr lang="en-US" sz="2600" dirty="0" smtClean="0"/>
              <a:t> </a:t>
            </a:r>
            <a:r>
              <a:rPr lang="en-US" sz="2600" dirty="0"/>
              <a:t>– in musculoskeletal system; detect </a:t>
            </a:r>
            <a:r>
              <a:rPr lang="en-US" sz="2600" i="1" dirty="0"/>
              <a:t>movement</a:t>
            </a:r>
            <a:r>
              <a:rPr lang="en-US" sz="2600" dirty="0"/>
              <a:t> and </a:t>
            </a:r>
            <a:r>
              <a:rPr lang="en-US" sz="2600" i="1" dirty="0"/>
              <a:t>position</a:t>
            </a:r>
            <a:r>
              <a:rPr lang="en-US" sz="2600" dirty="0"/>
              <a:t> of a joint or body part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054918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a:xfrm>
            <a:off x="1981200" y="1600200"/>
            <a:ext cx="8398701" cy="4998563"/>
          </a:xfrm>
        </p:spPr>
        <p:txBody>
          <a:bodyPr/>
          <a:lstStyle/>
          <a:p>
            <a:pPr marL="0" indent="0">
              <a:buNone/>
            </a:pPr>
            <a:r>
              <a:rPr lang="en-US" dirty="0"/>
              <a:t>Classes of mechanoreceptors (continued):</a:t>
            </a:r>
          </a:p>
          <a:p>
            <a:pPr>
              <a:spcAft>
                <a:spcPts val="600"/>
              </a:spcAft>
            </a:pPr>
            <a:r>
              <a:rPr lang="en-US" sz="2600" b="1" dirty="0"/>
              <a:t>Lamellated</a:t>
            </a:r>
            <a:r>
              <a:rPr lang="en-US" sz="2600" dirty="0"/>
              <a:t> </a:t>
            </a:r>
            <a:r>
              <a:rPr lang="en-US" sz="2600" b="1" dirty="0"/>
              <a:t>corpuscles</a:t>
            </a:r>
            <a:r>
              <a:rPr lang="en-US" sz="2600" dirty="0"/>
              <a:t> (</a:t>
            </a:r>
            <a:r>
              <a:rPr lang="en-US" sz="2600" b="1" dirty="0"/>
              <a:t>Pacinian</a:t>
            </a:r>
            <a:r>
              <a:rPr lang="en-US" sz="2600" dirty="0"/>
              <a:t> </a:t>
            </a:r>
            <a:r>
              <a:rPr lang="en-US" sz="2600" b="1" dirty="0"/>
              <a:t>corpuscles</a:t>
            </a:r>
            <a:r>
              <a:rPr lang="en-US" sz="2600" dirty="0"/>
              <a:t>) – layered onion-like appearance; rapidly adapting receptors found deep within </a:t>
            </a:r>
            <a:r>
              <a:rPr lang="en-US" sz="2600" i="1" dirty="0"/>
              <a:t>dermis</a:t>
            </a:r>
            <a:r>
              <a:rPr lang="en-US" sz="2600" dirty="0"/>
              <a:t>; detect </a:t>
            </a:r>
            <a:r>
              <a:rPr lang="en-US" sz="2600" i="1" dirty="0"/>
              <a:t>high-frequency</a:t>
            </a:r>
            <a:r>
              <a:rPr lang="en-US" sz="2600" dirty="0"/>
              <a:t> </a:t>
            </a:r>
            <a:r>
              <a:rPr lang="en-US" sz="2600" i="1" dirty="0"/>
              <a:t>vibratory</a:t>
            </a:r>
            <a:r>
              <a:rPr lang="en-US" sz="2600" dirty="0"/>
              <a:t> and </a:t>
            </a:r>
            <a:r>
              <a:rPr lang="en-US" sz="2600" i="1" dirty="0"/>
              <a:t>deep</a:t>
            </a:r>
            <a:r>
              <a:rPr lang="en-US" sz="2600" dirty="0"/>
              <a:t> </a:t>
            </a:r>
            <a:r>
              <a:rPr lang="en-US" sz="2600" i="1" dirty="0"/>
              <a:t>pressure</a:t>
            </a:r>
            <a:r>
              <a:rPr lang="en-US" sz="2600" dirty="0"/>
              <a:t> </a:t>
            </a:r>
            <a:r>
              <a:rPr lang="en-US" sz="2600" i="1" dirty="0"/>
              <a:t>stimuli</a:t>
            </a:r>
            <a:r>
              <a:rPr lang="en-US" sz="2600" dirty="0"/>
              <a:t>; example of </a:t>
            </a:r>
            <a:r>
              <a:rPr lang="en-US" sz="2600" b="1" dirty="0"/>
              <a:t>Structure-Function Core Principle </a:t>
            </a:r>
          </a:p>
          <a:p>
            <a:pPr>
              <a:spcAft>
                <a:spcPts val="600"/>
              </a:spcAft>
            </a:pPr>
            <a:r>
              <a:rPr lang="en-US" sz="2600" b="1" dirty="0"/>
              <a:t>Hair</a:t>
            </a:r>
            <a:r>
              <a:rPr lang="en-US" sz="2600" dirty="0"/>
              <a:t> </a:t>
            </a:r>
            <a:r>
              <a:rPr lang="en-US" sz="2600" b="1" dirty="0"/>
              <a:t>follicle</a:t>
            </a:r>
            <a:r>
              <a:rPr lang="en-US" sz="2600" dirty="0"/>
              <a:t> </a:t>
            </a:r>
            <a:r>
              <a:rPr lang="en-US" sz="2600" b="1" dirty="0"/>
              <a:t>receptors</a:t>
            </a:r>
            <a:r>
              <a:rPr lang="en-US" sz="2600" dirty="0"/>
              <a:t> – free nerve endings surrounding base of </a:t>
            </a:r>
            <a:r>
              <a:rPr lang="en-US" sz="2600" i="1" dirty="0"/>
              <a:t>hair</a:t>
            </a:r>
            <a:r>
              <a:rPr lang="en-US" sz="2600" dirty="0"/>
              <a:t> </a:t>
            </a:r>
            <a:r>
              <a:rPr lang="en-US" sz="2600" i="1" dirty="0"/>
              <a:t>follicles</a:t>
            </a:r>
            <a:r>
              <a:rPr lang="en-US" sz="2600" dirty="0"/>
              <a:t> found only in thin skin; respond to stimuli that cause hair to </a:t>
            </a:r>
            <a:r>
              <a:rPr lang="en-US" sz="2600" i="1" dirty="0"/>
              <a:t>bend</a:t>
            </a:r>
          </a:p>
          <a:p>
            <a:pPr>
              <a:spcAft>
                <a:spcPts val="600"/>
              </a:spcAft>
            </a:pPr>
            <a:r>
              <a:rPr lang="en-US" sz="2600" b="1" dirty="0"/>
              <a:t>Proprioceptors</a:t>
            </a:r>
            <a:r>
              <a:rPr lang="en-US" sz="2600" dirty="0"/>
              <a:t> – in musculoskeletal system; detect </a:t>
            </a:r>
            <a:r>
              <a:rPr lang="en-US" sz="2600" i="1" dirty="0"/>
              <a:t>movement</a:t>
            </a:r>
            <a:r>
              <a:rPr lang="en-US" sz="2600" dirty="0"/>
              <a:t> and </a:t>
            </a:r>
            <a:r>
              <a:rPr lang="en-US" sz="2600" i="1" dirty="0"/>
              <a:t>position</a:t>
            </a:r>
            <a:r>
              <a:rPr lang="en-US" sz="2600" dirty="0"/>
              <a:t> of a joint or body part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602962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767" y="2223668"/>
            <a:ext cx="8546592" cy="3224784"/>
          </a:xfrm>
          <a:prstGeom prst="rect">
            <a:avLst/>
          </a:prstGeom>
        </p:spPr>
      </p:pic>
    </p:spTree>
    <p:extLst>
      <p:ext uri="{BB962C8B-B14F-4D97-AF65-F5344CB8AC3E}">
        <p14:creationId xmlns:p14="http://schemas.microsoft.com/office/powerpoint/2010/main" val="2114616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lvl="0"/>
            <a:r>
              <a:rPr lang="en-US" b="1" dirty="0"/>
              <a:t>Types</a:t>
            </a:r>
            <a:r>
              <a:rPr lang="en-US" dirty="0"/>
              <a:t> </a:t>
            </a:r>
            <a:r>
              <a:rPr lang="en-US" b="1" dirty="0"/>
              <a:t>of</a:t>
            </a:r>
            <a:r>
              <a:rPr lang="en-US" dirty="0"/>
              <a:t> </a:t>
            </a:r>
            <a:r>
              <a:rPr lang="en-US" b="1" dirty="0"/>
              <a:t>thermoreceptors</a:t>
            </a:r>
            <a:r>
              <a:rPr lang="en-US" dirty="0"/>
              <a:t> – usually small knobs on end of free nerve endings in </a:t>
            </a:r>
            <a:r>
              <a:rPr lang="en-US" i="1" dirty="0"/>
              <a:t>skin, 2 types of thermoreceptors:</a:t>
            </a:r>
          </a:p>
          <a:p>
            <a:pPr lvl="1"/>
            <a:r>
              <a:rPr lang="en-US" dirty="0" smtClean="0"/>
              <a:t>___________– </a:t>
            </a:r>
            <a:r>
              <a:rPr lang="en-US" dirty="0"/>
              <a:t>respond to temperatures between </a:t>
            </a:r>
            <a:br>
              <a:rPr lang="en-US" dirty="0"/>
            </a:br>
            <a:r>
              <a:rPr lang="en-US" dirty="0"/>
              <a:t>10 </a:t>
            </a:r>
            <a:r>
              <a:rPr lang="en-US" dirty="0">
                <a:sym typeface="Symbol" panose="05050102010706020507" pitchFamily="18" charset="2"/>
              </a:rPr>
              <a:t></a:t>
            </a:r>
            <a:r>
              <a:rPr lang="en-US" dirty="0"/>
              <a:t>C and 40 </a:t>
            </a:r>
            <a:r>
              <a:rPr lang="en-US" dirty="0">
                <a:sym typeface="Symbol" panose="05050102010706020507" pitchFamily="18" charset="2"/>
              </a:rPr>
              <a:t></a:t>
            </a:r>
            <a:r>
              <a:rPr lang="en-US" dirty="0"/>
              <a:t>C (50–104 </a:t>
            </a:r>
            <a:r>
              <a:rPr lang="en-US" dirty="0">
                <a:sym typeface="Symbol" panose="05050102010706020507" pitchFamily="18" charset="2"/>
              </a:rPr>
              <a:t></a:t>
            </a:r>
            <a:r>
              <a:rPr lang="en-US" dirty="0"/>
              <a:t>F); in </a:t>
            </a:r>
            <a:r>
              <a:rPr lang="en-US" i="1" dirty="0"/>
              <a:t>superficial</a:t>
            </a:r>
            <a:r>
              <a:rPr lang="en-US" dirty="0"/>
              <a:t> </a:t>
            </a:r>
            <a:r>
              <a:rPr lang="en-US" i="1" dirty="0"/>
              <a:t>dermis</a:t>
            </a:r>
          </a:p>
          <a:p>
            <a:pPr lvl="1"/>
            <a:r>
              <a:rPr lang="en-US" dirty="0" smtClean="0"/>
              <a:t>___________– </a:t>
            </a:r>
            <a:r>
              <a:rPr lang="en-US" dirty="0"/>
              <a:t>respond to temperatures between </a:t>
            </a:r>
            <a:br>
              <a:rPr lang="en-US" dirty="0"/>
            </a:br>
            <a:r>
              <a:rPr lang="en-US" dirty="0"/>
              <a:t>32 </a:t>
            </a:r>
            <a:r>
              <a:rPr lang="en-US" dirty="0">
                <a:sym typeface="Symbol" panose="05050102010706020507" pitchFamily="18" charset="2"/>
              </a:rPr>
              <a:t></a:t>
            </a:r>
            <a:r>
              <a:rPr lang="en-US" dirty="0"/>
              <a:t>C and 48 </a:t>
            </a:r>
            <a:r>
              <a:rPr lang="en-US" dirty="0">
                <a:sym typeface="Symbol" panose="05050102010706020507" pitchFamily="18" charset="2"/>
              </a:rPr>
              <a:t></a:t>
            </a:r>
            <a:r>
              <a:rPr lang="en-US" dirty="0"/>
              <a:t>C (90–118 </a:t>
            </a:r>
            <a:r>
              <a:rPr lang="en-US" dirty="0">
                <a:sym typeface="Symbol" panose="05050102010706020507" pitchFamily="18" charset="2"/>
              </a:rPr>
              <a:t></a:t>
            </a:r>
            <a:r>
              <a:rPr lang="en-US" dirty="0"/>
              <a:t>F); </a:t>
            </a:r>
            <a:r>
              <a:rPr lang="en-US" i="1" dirty="0"/>
              <a:t>deep</a:t>
            </a:r>
            <a:r>
              <a:rPr lang="en-US" dirty="0"/>
              <a:t> </a:t>
            </a:r>
            <a:r>
              <a:rPr lang="en-US" i="1" dirty="0"/>
              <a:t>in</a:t>
            </a:r>
            <a:r>
              <a:rPr lang="en-US" dirty="0"/>
              <a:t> </a:t>
            </a:r>
            <a:r>
              <a:rPr lang="en-US" i="1" dirty="0"/>
              <a:t>dermis</a:t>
            </a:r>
          </a:p>
          <a:p>
            <a:pPr lvl="1"/>
            <a:r>
              <a:rPr lang="en-US" dirty="0"/>
              <a:t>Temperatures </a:t>
            </a:r>
            <a:r>
              <a:rPr lang="en-US" u="sng" dirty="0"/>
              <a:t>outside</a:t>
            </a:r>
            <a:r>
              <a:rPr lang="en-US" dirty="0"/>
              <a:t> these ranges are detected by </a:t>
            </a:r>
            <a:r>
              <a:rPr lang="en-US" i="1" dirty="0"/>
              <a:t>nociceptors</a:t>
            </a:r>
            <a:r>
              <a:rPr lang="en-US" dirty="0"/>
              <a:t>; reason extremes of temperature are interpreted as pain</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317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the PNS </a:t>
            </a:r>
          </a:p>
        </p:txBody>
      </p:sp>
      <p:sp>
        <p:nvSpPr>
          <p:cNvPr id="3" name="Content Placeholder 2"/>
          <p:cNvSpPr>
            <a:spLocks noGrp="1"/>
          </p:cNvSpPr>
          <p:nvPr>
            <p:ph idx="1"/>
          </p:nvPr>
        </p:nvSpPr>
        <p:spPr/>
        <p:txBody>
          <a:bodyPr/>
          <a:lstStyle/>
          <a:p>
            <a:r>
              <a:rPr lang="en-US" sz="2600" b="1" dirty="0"/>
              <a:t>Motor</a:t>
            </a:r>
            <a:r>
              <a:rPr lang="en-US" sz="2600" dirty="0"/>
              <a:t> </a:t>
            </a:r>
            <a:r>
              <a:rPr lang="en-US" sz="2600" b="1" dirty="0"/>
              <a:t>division</a:t>
            </a:r>
            <a:r>
              <a:rPr lang="en-US" sz="2600" dirty="0"/>
              <a:t> CONTINUED</a:t>
            </a:r>
          </a:p>
          <a:p>
            <a:pPr lvl="1"/>
            <a:r>
              <a:rPr lang="en-US" dirty="0"/>
              <a:t>ANS is further divided into </a:t>
            </a:r>
            <a:r>
              <a:rPr lang="en-US" b="1" dirty="0"/>
              <a:t>sympathetic</a:t>
            </a:r>
            <a:r>
              <a:rPr lang="en-US" dirty="0"/>
              <a:t> and </a:t>
            </a:r>
            <a:r>
              <a:rPr lang="en-US" b="1" dirty="0"/>
              <a:t>parasympathetic</a:t>
            </a:r>
            <a:r>
              <a:rPr lang="en-US" dirty="0"/>
              <a:t> nervous systems</a:t>
            </a:r>
          </a:p>
          <a:p>
            <a:pPr lvl="2"/>
            <a:r>
              <a:rPr lang="en-US" b="1" dirty="0"/>
              <a:t>Sympathetic</a:t>
            </a:r>
            <a:r>
              <a:rPr lang="en-US" dirty="0"/>
              <a:t> </a:t>
            </a:r>
            <a:r>
              <a:rPr lang="en-US" b="1" dirty="0"/>
              <a:t>nervous</a:t>
            </a:r>
            <a:r>
              <a:rPr lang="en-US" dirty="0"/>
              <a:t> </a:t>
            </a:r>
            <a:r>
              <a:rPr lang="en-US" b="1" dirty="0"/>
              <a:t>system</a:t>
            </a:r>
            <a:r>
              <a:rPr lang="en-US" dirty="0"/>
              <a:t> (</a:t>
            </a:r>
            <a:r>
              <a:rPr lang="en-US" b="1" dirty="0"/>
              <a:t>fight</a:t>
            </a:r>
            <a:r>
              <a:rPr lang="en-US" dirty="0"/>
              <a:t> </a:t>
            </a:r>
            <a:r>
              <a:rPr lang="en-US" b="1" dirty="0"/>
              <a:t>or</a:t>
            </a:r>
            <a:r>
              <a:rPr lang="en-US" dirty="0"/>
              <a:t> </a:t>
            </a:r>
            <a:r>
              <a:rPr lang="en-US" b="1" dirty="0"/>
              <a:t>flight</a:t>
            </a:r>
            <a:r>
              <a:rPr lang="en-US" dirty="0"/>
              <a:t> </a:t>
            </a:r>
            <a:r>
              <a:rPr lang="en-US" b="1" dirty="0"/>
              <a:t>division</a:t>
            </a:r>
            <a:r>
              <a:rPr lang="en-US" dirty="0"/>
              <a:t>) – maintains homeostasis when body is engaged in </a:t>
            </a:r>
            <a:r>
              <a:rPr lang="en-US" i="1" dirty="0"/>
              <a:t>physical</a:t>
            </a:r>
            <a:r>
              <a:rPr lang="en-US" dirty="0"/>
              <a:t> </a:t>
            </a:r>
            <a:r>
              <a:rPr lang="en-US" i="1" dirty="0"/>
              <a:t>work</a:t>
            </a:r>
            <a:r>
              <a:rPr lang="en-US" dirty="0"/>
              <a:t> and mediates </a:t>
            </a:r>
            <a:r>
              <a:rPr lang="en-US" i="1" dirty="0"/>
              <a:t>visceral</a:t>
            </a:r>
            <a:r>
              <a:rPr lang="en-US" dirty="0"/>
              <a:t> </a:t>
            </a:r>
            <a:r>
              <a:rPr lang="en-US" i="1" dirty="0"/>
              <a:t>responses</a:t>
            </a:r>
            <a:r>
              <a:rPr lang="en-US" dirty="0"/>
              <a:t> to emotions</a:t>
            </a:r>
          </a:p>
          <a:p>
            <a:pPr lvl="2"/>
            <a:r>
              <a:rPr lang="en-US" b="1" dirty="0"/>
              <a:t>Parasympathetic</a:t>
            </a:r>
            <a:r>
              <a:rPr lang="en-US" dirty="0"/>
              <a:t> </a:t>
            </a:r>
            <a:r>
              <a:rPr lang="en-US" b="1" dirty="0"/>
              <a:t>system</a:t>
            </a:r>
            <a:r>
              <a:rPr lang="en-US" dirty="0"/>
              <a:t> (</a:t>
            </a:r>
            <a:r>
              <a:rPr lang="en-US" b="1" dirty="0"/>
              <a:t>rest</a:t>
            </a:r>
            <a:r>
              <a:rPr lang="en-US" dirty="0"/>
              <a:t> </a:t>
            </a:r>
            <a:r>
              <a:rPr lang="en-US" b="1" dirty="0"/>
              <a:t>and</a:t>
            </a:r>
            <a:r>
              <a:rPr lang="en-US" dirty="0"/>
              <a:t> </a:t>
            </a:r>
            <a:r>
              <a:rPr lang="en-US" b="1" dirty="0"/>
              <a:t>digest</a:t>
            </a:r>
            <a:r>
              <a:rPr lang="en-US" dirty="0"/>
              <a:t> </a:t>
            </a:r>
            <a:r>
              <a:rPr lang="en-US" b="1" dirty="0"/>
              <a:t>division</a:t>
            </a:r>
            <a:r>
              <a:rPr lang="en-US" dirty="0"/>
              <a:t>) – involved in </a:t>
            </a:r>
            <a:r>
              <a:rPr lang="en-US" i="1" dirty="0"/>
              <a:t>digestion</a:t>
            </a:r>
            <a:r>
              <a:rPr lang="en-US" dirty="0"/>
              <a:t> and maintaining body’s homeostasis at </a:t>
            </a:r>
            <a:r>
              <a:rPr lang="en-US" i="1" dirty="0"/>
              <a:t>rest</a:t>
            </a:r>
            <a:endParaRPr lang="en-US" dirty="0"/>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1924511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Sensory Receptors</a:t>
            </a:r>
          </a:p>
        </p:txBody>
      </p:sp>
      <p:sp>
        <p:nvSpPr>
          <p:cNvPr id="3" name="Content Placeholder 2"/>
          <p:cNvSpPr>
            <a:spLocks noGrp="1"/>
          </p:cNvSpPr>
          <p:nvPr>
            <p:ph idx="1"/>
          </p:nvPr>
        </p:nvSpPr>
        <p:spPr/>
        <p:txBody>
          <a:bodyPr/>
          <a:lstStyle/>
          <a:p>
            <a:pPr lvl="0"/>
            <a:r>
              <a:rPr lang="en-US" b="1" dirty="0"/>
              <a:t>Types</a:t>
            </a:r>
            <a:r>
              <a:rPr lang="en-US" dirty="0"/>
              <a:t> </a:t>
            </a:r>
            <a:r>
              <a:rPr lang="en-US" b="1" dirty="0"/>
              <a:t>of</a:t>
            </a:r>
            <a:r>
              <a:rPr lang="en-US" dirty="0"/>
              <a:t> </a:t>
            </a:r>
            <a:r>
              <a:rPr lang="en-US" b="1" dirty="0"/>
              <a:t>thermoreceptors</a:t>
            </a:r>
            <a:r>
              <a:rPr lang="en-US" dirty="0"/>
              <a:t> – usually small knobs on end of free nerve endings in </a:t>
            </a:r>
            <a:r>
              <a:rPr lang="en-US" i="1" dirty="0"/>
              <a:t>skin, 2 types of thermoreceptors:</a:t>
            </a:r>
          </a:p>
          <a:p>
            <a:pPr lvl="1"/>
            <a:r>
              <a:rPr lang="en-US" dirty="0"/>
              <a:t>“</a:t>
            </a:r>
            <a:r>
              <a:rPr lang="en-US" b="1" dirty="0"/>
              <a:t>Cold</a:t>
            </a:r>
            <a:r>
              <a:rPr lang="en-US" dirty="0"/>
              <a:t>” </a:t>
            </a:r>
            <a:r>
              <a:rPr lang="en-US" b="1" dirty="0"/>
              <a:t>receptors</a:t>
            </a:r>
            <a:r>
              <a:rPr lang="en-US" dirty="0"/>
              <a:t> – respond to temperatures between </a:t>
            </a:r>
            <a:br>
              <a:rPr lang="en-US" dirty="0"/>
            </a:br>
            <a:r>
              <a:rPr lang="en-US" dirty="0"/>
              <a:t>10 </a:t>
            </a:r>
            <a:r>
              <a:rPr lang="en-US" dirty="0">
                <a:sym typeface="Symbol" panose="05050102010706020507" pitchFamily="18" charset="2"/>
              </a:rPr>
              <a:t></a:t>
            </a:r>
            <a:r>
              <a:rPr lang="en-US" dirty="0"/>
              <a:t>C and 40 </a:t>
            </a:r>
            <a:r>
              <a:rPr lang="en-US" dirty="0">
                <a:sym typeface="Symbol" panose="05050102010706020507" pitchFamily="18" charset="2"/>
              </a:rPr>
              <a:t></a:t>
            </a:r>
            <a:r>
              <a:rPr lang="en-US" dirty="0"/>
              <a:t>C (50–104 </a:t>
            </a:r>
            <a:r>
              <a:rPr lang="en-US" dirty="0">
                <a:sym typeface="Symbol" panose="05050102010706020507" pitchFamily="18" charset="2"/>
              </a:rPr>
              <a:t></a:t>
            </a:r>
            <a:r>
              <a:rPr lang="en-US" dirty="0"/>
              <a:t>F); in </a:t>
            </a:r>
            <a:r>
              <a:rPr lang="en-US" i="1" dirty="0"/>
              <a:t>superficial</a:t>
            </a:r>
            <a:r>
              <a:rPr lang="en-US" dirty="0"/>
              <a:t> </a:t>
            </a:r>
            <a:r>
              <a:rPr lang="en-US" i="1" dirty="0"/>
              <a:t>dermis</a:t>
            </a:r>
          </a:p>
          <a:p>
            <a:pPr lvl="1"/>
            <a:r>
              <a:rPr lang="en-US" dirty="0"/>
              <a:t>“</a:t>
            </a:r>
            <a:r>
              <a:rPr lang="en-US" b="1" dirty="0"/>
              <a:t>Hot</a:t>
            </a:r>
            <a:r>
              <a:rPr lang="en-US" dirty="0"/>
              <a:t>” </a:t>
            </a:r>
            <a:r>
              <a:rPr lang="en-US" b="1" dirty="0"/>
              <a:t>receptors</a:t>
            </a:r>
            <a:r>
              <a:rPr lang="en-US" dirty="0"/>
              <a:t> – respond to temperatures between </a:t>
            </a:r>
            <a:br>
              <a:rPr lang="en-US" dirty="0"/>
            </a:br>
            <a:r>
              <a:rPr lang="en-US" dirty="0"/>
              <a:t>32 </a:t>
            </a:r>
            <a:r>
              <a:rPr lang="en-US" dirty="0">
                <a:sym typeface="Symbol" panose="05050102010706020507" pitchFamily="18" charset="2"/>
              </a:rPr>
              <a:t></a:t>
            </a:r>
            <a:r>
              <a:rPr lang="en-US" dirty="0"/>
              <a:t>C and 48 </a:t>
            </a:r>
            <a:r>
              <a:rPr lang="en-US" dirty="0">
                <a:sym typeface="Symbol" panose="05050102010706020507" pitchFamily="18" charset="2"/>
              </a:rPr>
              <a:t></a:t>
            </a:r>
            <a:r>
              <a:rPr lang="en-US" dirty="0"/>
              <a:t>C (90–118 </a:t>
            </a:r>
            <a:r>
              <a:rPr lang="en-US" dirty="0">
                <a:sym typeface="Symbol" panose="05050102010706020507" pitchFamily="18" charset="2"/>
              </a:rPr>
              <a:t></a:t>
            </a:r>
            <a:r>
              <a:rPr lang="en-US" dirty="0"/>
              <a:t>F); </a:t>
            </a:r>
            <a:r>
              <a:rPr lang="en-US" i="1" dirty="0"/>
              <a:t>deep</a:t>
            </a:r>
            <a:r>
              <a:rPr lang="en-US" dirty="0"/>
              <a:t> </a:t>
            </a:r>
            <a:r>
              <a:rPr lang="en-US" i="1" dirty="0"/>
              <a:t>in</a:t>
            </a:r>
            <a:r>
              <a:rPr lang="en-US" dirty="0"/>
              <a:t> </a:t>
            </a:r>
            <a:r>
              <a:rPr lang="en-US" i="1" dirty="0"/>
              <a:t>dermis</a:t>
            </a:r>
          </a:p>
          <a:p>
            <a:pPr lvl="1"/>
            <a:r>
              <a:rPr lang="en-US" dirty="0"/>
              <a:t>Temperatures </a:t>
            </a:r>
            <a:r>
              <a:rPr lang="en-US" u="sng" dirty="0"/>
              <a:t>outside</a:t>
            </a:r>
            <a:r>
              <a:rPr lang="en-US" dirty="0"/>
              <a:t> these ranges are detected by </a:t>
            </a:r>
            <a:r>
              <a:rPr lang="en-US" i="1" dirty="0"/>
              <a:t>nociceptors</a:t>
            </a:r>
            <a:r>
              <a:rPr lang="en-US" dirty="0"/>
              <a:t>; reason extremes of temperature are interpreted as pain</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385856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Content Placeholder 2"/>
          <p:cNvSpPr>
            <a:spLocks noGrp="1"/>
          </p:cNvSpPr>
          <p:nvPr>
            <p:ph idx="1"/>
          </p:nvPr>
        </p:nvSpPr>
        <p:spPr>
          <a:xfrm>
            <a:off x="1981200" y="1600200"/>
            <a:ext cx="8686801" cy="4868780"/>
          </a:xfrm>
        </p:spPr>
        <p:txBody>
          <a:bodyPr/>
          <a:lstStyle/>
          <a:p>
            <a:pPr>
              <a:spcAft>
                <a:spcPts val="600"/>
              </a:spcAft>
            </a:pPr>
            <a:r>
              <a:rPr lang="en-US" sz="2600" dirty="0"/>
              <a:t>Somatic sensory neurons are </a:t>
            </a:r>
            <a:r>
              <a:rPr lang="en-US" sz="2600" i="1" dirty="0" err="1"/>
              <a:t>pseudounipolar</a:t>
            </a:r>
            <a:r>
              <a:rPr lang="en-US" sz="2600" dirty="0"/>
              <a:t> </a:t>
            </a:r>
            <a:r>
              <a:rPr lang="en-US" sz="2600" i="1" dirty="0"/>
              <a:t>neurons</a:t>
            </a:r>
            <a:r>
              <a:rPr lang="en-US" sz="2600" dirty="0"/>
              <a:t> with three main components:</a:t>
            </a:r>
          </a:p>
          <a:p>
            <a:pPr lvl="1">
              <a:spcAft>
                <a:spcPts val="600"/>
              </a:spcAft>
            </a:pPr>
            <a:r>
              <a:rPr lang="en-US" b="1" dirty="0" smtClean="0"/>
              <a:t>_________</a:t>
            </a:r>
            <a:r>
              <a:rPr lang="en-US" dirty="0" smtClean="0"/>
              <a:t>– </a:t>
            </a:r>
            <a:r>
              <a:rPr lang="en-US" dirty="0"/>
              <a:t>cell bodies located in </a:t>
            </a:r>
            <a:r>
              <a:rPr lang="en-US" i="1" dirty="0"/>
              <a:t>posterior</a:t>
            </a:r>
            <a:r>
              <a:rPr lang="en-US" dirty="0"/>
              <a:t> (</a:t>
            </a:r>
            <a:r>
              <a:rPr lang="en-US" i="1" dirty="0"/>
              <a:t>dorsal</a:t>
            </a:r>
            <a:r>
              <a:rPr lang="en-US" dirty="0"/>
              <a:t>) </a:t>
            </a:r>
            <a:r>
              <a:rPr lang="en-US" i="1" dirty="0"/>
              <a:t>root</a:t>
            </a:r>
            <a:r>
              <a:rPr lang="en-US" dirty="0"/>
              <a:t> </a:t>
            </a:r>
            <a:r>
              <a:rPr lang="en-US" i="1" dirty="0"/>
              <a:t>ganglion</a:t>
            </a:r>
            <a:r>
              <a:rPr lang="en-US" dirty="0"/>
              <a:t>, lateral to spinal cord; cell bodies </a:t>
            </a:r>
            <a:br>
              <a:rPr lang="en-US" dirty="0"/>
            </a:br>
            <a:r>
              <a:rPr lang="en-US" dirty="0"/>
              <a:t>of cranial nerves are in </a:t>
            </a:r>
            <a:r>
              <a:rPr lang="en-US" i="1" dirty="0"/>
              <a:t>cranial</a:t>
            </a:r>
            <a:r>
              <a:rPr lang="en-US" dirty="0"/>
              <a:t> </a:t>
            </a:r>
            <a:r>
              <a:rPr lang="en-US" i="1" dirty="0"/>
              <a:t>nerve</a:t>
            </a:r>
            <a:r>
              <a:rPr lang="en-US" dirty="0"/>
              <a:t> </a:t>
            </a:r>
            <a:r>
              <a:rPr lang="en-US" i="1" dirty="0"/>
              <a:t>ganglia</a:t>
            </a:r>
            <a:r>
              <a:rPr lang="en-US" dirty="0"/>
              <a:t> in head and neck</a:t>
            </a:r>
          </a:p>
          <a:p>
            <a:pPr lvl="1">
              <a:spcAft>
                <a:spcPts val="600"/>
              </a:spcAft>
            </a:pPr>
            <a:r>
              <a:rPr lang="en-US" b="1" dirty="0" smtClean="0"/>
              <a:t>__________</a:t>
            </a:r>
            <a:r>
              <a:rPr lang="en-US" dirty="0" smtClean="0"/>
              <a:t>– </a:t>
            </a:r>
            <a:r>
              <a:rPr lang="en-US" dirty="0"/>
              <a:t>long axon that transmits action </a:t>
            </a:r>
            <a:br>
              <a:rPr lang="en-US" dirty="0"/>
            </a:br>
            <a:r>
              <a:rPr lang="en-US" dirty="0"/>
              <a:t>potential from </a:t>
            </a:r>
            <a:r>
              <a:rPr lang="en-US" i="1" dirty="0"/>
              <a:t>sensory receptor </a:t>
            </a:r>
            <a:r>
              <a:rPr lang="en-US" dirty="0"/>
              <a:t>to neuron’s </a:t>
            </a:r>
            <a:r>
              <a:rPr lang="en-US" i="1" dirty="0"/>
              <a:t>central</a:t>
            </a:r>
            <a:r>
              <a:rPr lang="en-US" dirty="0"/>
              <a:t> </a:t>
            </a:r>
            <a:r>
              <a:rPr lang="en-US" i="1" dirty="0"/>
              <a:t>process</a:t>
            </a:r>
          </a:p>
          <a:p>
            <a:pPr lvl="1">
              <a:spcAft>
                <a:spcPts val="600"/>
              </a:spcAft>
            </a:pPr>
            <a:r>
              <a:rPr lang="en-US" b="1" dirty="0" smtClean="0"/>
              <a:t>__________</a:t>
            </a:r>
            <a:r>
              <a:rPr lang="en-US" dirty="0" smtClean="0"/>
              <a:t>– </a:t>
            </a:r>
            <a:r>
              <a:rPr lang="en-US" dirty="0"/>
              <a:t>exits </a:t>
            </a:r>
            <a:r>
              <a:rPr lang="en-US" i="1" dirty="0"/>
              <a:t>cell</a:t>
            </a:r>
            <a:r>
              <a:rPr lang="en-US" dirty="0"/>
              <a:t> </a:t>
            </a:r>
            <a:r>
              <a:rPr lang="en-US" i="1" dirty="0"/>
              <a:t>body</a:t>
            </a:r>
            <a:r>
              <a:rPr lang="en-US" dirty="0"/>
              <a:t> and travels through </a:t>
            </a:r>
            <a:br>
              <a:rPr lang="en-US" dirty="0"/>
            </a:br>
            <a:r>
              <a:rPr lang="en-US" dirty="0"/>
              <a:t>posterior root; enters posterior horn (or brainstem for cranial nerves), transmits an action potential from the peripheral process to the posterior horn, eventually synapsing on a neuron in the spinal cord or brainstem.</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022666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Content Placeholder 2"/>
          <p:cNvSpPr>
            <a:spLocks noGrp="1"/>
          </p:cNvSpPr>
          <p:nvPr>
            <p:ph idx="1"/>
          </p:nvPr>
        </p:nvSpPr>
        <p:spPr>
          <a:xfrm>
            <a:off x="1981200" y="1600200"/>
            <a:ext cx="8536489" cy="4868780"/>
          </a:xfrm>
        </p:spPr>
        <p:txBody>
          <a:bodyPr/>
          <a:lstStyle/>
          <a:p>
            <a:pPr>
              <a:spcAft>
                <a:spcPts val="600"/>
              </a:spcAft>
            </a:pPr>
            <a:r>
              <a:rPr lang="en-US" dirty="0"/>
              <a:t>Sensory neurons are generally classified according to the speed with which their peripheral axons conduct action potentials, 2 factors determine speed: </a:t>
            </a:r>
            <a:endParaRPr lang="en-US" dirty="0" smtClean="0"/>
          </a:p>
          <a:p>
            <a:pPr lvl="1">
              <a:spcAft>
                <a:spcPts val="600"/>
              </a:spcAft>
            </a:pPr>
            <a:r>
              <a:rPr lang="en-US" dirty="0" smtClean="0"/>
              <a:t>1. </a:t>
            </a:r>
          </a:p>
          <a:p>
            <a:pPr lvl="1">
              <a:spcAft>
                <a:spcPts val="600"/>
              </a:spcAft>
            </a:pPr>
            <a:r>
              <a:rPr lang="en-US" dirty="0" smtClean="0"/>
              <a:t>2. </a:t>
            </a:r>
            <a:endParaRPr lang="en-US" dirty="0"/>
          </a:p>
          <a:p>
            <a:pPr lvl="1">
              <a:spcAft>
                <a:spcPts val="600"/>
              </a:spcAft>
            </a:pPr>
            <a:r>
              <a:rPr lang="en-US" dirty="0" smtClean="0"/>
              <a:t>Large-diameter </a:t>
            </a:r>
            <a:r>
              <a:rPr lang="en-US" dirty="0"/>
              <a:t>axons with thick myelin sheaths conduct </a:t>
            </a:r>
            <a:r>
              <a:rPr lang="en-US" i="1" dirty="0"/>
              <a:t>fastest</a:t>
            </a:r>
            <a:r>
              <a:rPr lang="en-US" dirty="0"/>
              <a:t> impulses; include axons that:</a:t>
            </a:r>
          </a:p>
          <a:p>
            <a:pPr lvl="2"/>
            <a:r>
              <a:rPr lang="en-US" dirty="0"/>
              <a:t>Convey </a:t>
            </a:r>
            <a:r>
              <a:rPr lang="en-US" i="1" dirty="0"/>
              <a:t>proprioceptive</a:t>
            </a:r>
            <a:r>
              <a:rPr lang="en-US" dirty="0"/>
              <a:t> information to CNS </a:t>
            </a:r>
          </a:p>
          <a:p>
            <a:pPr lvl="2"/>
            <a:r>
              <a:rPr lang="en-US" dirty="0"/>
              <a:t>Convey discriminative and </a:t>
            </a:r>
            <a:r>
              <a:rPr lang="en-US" dirty="0" err="1"/>
              <a:t>nondiscriminative</a:t>
            </a:r>
            <a:r>
              <a:rPr lang="en-US" dirty="0"/>
              <a:t> </a:t>
            </a:r>
            <a:r>
              <a:rPr lang="en-US" i="1" dirty="0"/>
              <a:t>touch</a:t>
            </a:r>
            <a:r>
              <a:rPr lang="en-US" dirty="0"/>
              <a:t> information </a:t>
            </a:r>
          </a:p>
          <a:p>
            <a:pPr lvl="1">
              <a:spcAft>
                <a:spcPts val="600"/>
              </a:spcAft>
            </a:pPr>
            <a:r>
              <a:rPr lang="en-US" dirty="0"/>
              <a:t>Small-diameter axons with least myelin transmit action potentials </a:t>
            </a:r>
            <a:r>
              <a:rPr lang="en-US" i="1" dirty="0"/>
              <a:t>slowest</a:t>
            </a:r>
            <a:r>
              <a:rPr lang="en-US" dirty="0"/>
              <a:t>; include axons that carry </a:t>
            </a:r>
            <a:r>
              <a:rPr lang="en-US" i="1" dirty="0"/>
              <a:t>pain</a:t>
            </a:r>
            <a:r>
              <a:rPr lang="en-US" dirty="0"/>
              <a:t> and </a:t>
            </a:r>
            <a:r>
              <a:rPr lang="en-US" i="1" dirty="0"/>
              <a:t>temperature</a:t>
            </a:r>
            <a:r>
              <a:rPr lang="en-US" dirty="0"/>
              <a:t> stimuli to CNS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166121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Content Placeholder 2"/>
          <p:cNvSpPr>
            <a:spLocks noGrp="1"/>
          </p:cNvSpPr>
          <p:nvPr>
            <p:ph idx="1"/>
          </p:nvPr>
        </p:nvSpPr>
        <p:spPr>
          <a:xfrm>
            <a:off x="1981200" y="1600200"/>
            <a:ext cx="8536489" cy="4868780"/>
          </a:xfrm>
        </p:spPr>
        <p:txBody>
          <a:bodyPr>
            <a:normAutofit lnSpcReduction="10000"/>
          </a:bodyPr>
          <a:lstStyle/>
          <a:p>
            <a:pPr>
              <a:spcAft>
                <a:spcPts val="600"/>
              </a:spcAft>
            </a:pPr>
            <a:r>
              <a:rPr lang="en-US" dirty="0"/>
              <a:t>Sensory neurons are generally classified according to the speed with which their peripheral axons conduct action potentials, 2 factors determine speed: </a:t>
            </a:r>
            <a:endParaRPr lang="en-US" dirty="0" smtClean="0"/>
          </a:p>
          <a:p>
            <a:pPr>
              <a:spcAft>
                <a:spcPts val="600"/>
              </a:spcAft>
            </a:pPr>
            <a:r>
              <a:rPr lang="en-US" b="1" dirty="0" smtClean="0"/>
              <a:t>diameter </a:t>
            </a:r>
            <a:r>
              <a:rPr lang="en-US" b="1" dirty="0"/>
              <a:t>of </a:t>
            </a:r>
            <a:r>
              <a:rPr lang="en-US" b="1" i="1" dirty="0"/>
              <a:t>axon</a:t>
            </a:r>
            <a:r>
              <a:rPr lang="en-US" b="1" dirty="0"/>
              <a:t> </a:t>
            </a:r>
            <a:endParaRPr lang="en-US" b="1" dirty="0" smtClean="0"/>
          </a:p>
          <a:p>
            <a:pPr>
              <a:spcAft>
                <a:spcPts val="600"/>
              </a:spcAft>
            </a:pPr>
            <a:r>
              <a:rPr lang="en-US" b="1" dirty="0" smtClean="0"/>
              <a:t>thickness </a:t>
            </a:r>
            <a:r>
              <a:rPr lang="en-US" b="1" dirty="0"/>
              <a:t>of its </a:t>
            </a:r>
            <a:r>
              <a:rPr lang="en-US" b="1" i="1" dirty="0"/>
              <a:t>myelin</a:t>
            </a:r>
            <a:r>
              <a:rPr lang="en-US" b="1" dirty="0"/>
              <a:t> </a:t>
            </a:r>
            <a:r>
              <a:rPr lang="en-US" b="1" i="1" dirty="0"/>
              <a:t>sheath</a:t>
            </a:r>
          </a:p>
          <a:p>
            <a:pPr lvl="1">
              <a:spcAft>
                <a:spcPts val="600"/>
              </a:spcAft>
            </a:pPr>
            <a:r>
              <a:rPr lang="en-US" dirty="0"/>
              <a:t>Large-diameter axons with thick myelin sheaths conduct </a:t>
            </a:r>
            <a:r>
              <a:rPr lang="en-US" i="1" dirty="0"/>
              <a:t>fastest</a:t>
            </a:r>
            <a:r>
              <a:rPr lang="en-US" dirty="0"/>
              <a:t> impulses; include axons that:</a:t>
            </a:r>
          </a:p>
          <a:p>
            <a:pPr lvl="2"/>
            <a:r>
              <a:rPr lang="en-US" dirty="0"/>
              <a:t>Convey </a:t>
            </a:r>
            <a:r>
              <a:rPr lang="en-US" i="1" dirty="0"/>
              <a:t>proprioceptive</a:t>
            </a:r>
            <a:r>
              <a:rPr lang="en-US" dirty="0"/>
              <a:t> information to CNS </a:t>
            </a:r>
          </a:p>
          <a:p>
            <a:pPr lvl="2"/>
            <a:r>
              <a:rPr lang="en-US" dirty="0"/>
              <a:t>Convey discriminative and </a:t>
            </a:r>
            <a:r>
              <a:rPr lang="en-US" dirty="0" err="1"/>
              <a:t>nondiscriminative</a:t>
            </a:r>
            <a:r>
              <a:rPr lang="en-US" dirty="0"/>
              <a:t> </a:t>
            </a:r>
            <a:r>
              <a:rPr lang="en-US" i="1" dirty="0"/>
              <a:t>touch</a:t>
            </a:r>
            <a:r>
              <a:rPr lang="en-US" dirty="0"/>
              <a:t> information </a:t>
            </a:r>
          </a:p>
          <a:p>
            <a:pPr lvl="1">
              <a:spcAft>
                <a:spcPts val="600"/>
              </a:spcAft>
            </a:pPr>
            <a:r>
              <a:rPr lang="en-US" dirty="0"/>
              <a:t>Small-diameter axons with least myelin transmit action potentials </a:t>
            </a:r>
            <a:r>
              <a:rPr lang="en-US" i="1" dirty="0"/>
              <a:t>slowest</a:t>
            </a:r>
            <a:r>
              <a:rPr lang="en-US" dirty="0"/>
              <a:t>; include axons that carry </a:t>
            </a:r>
            <a:r>
              <a:rPr lang="en-US" i="1" dirty="0"/>
              <a:t>pain</a:t>
            </a:r>
            <a:r>
              <a:rPr lang="en-US" dirty="0"/>
              <a:t> and </a:t>
            </a:r>
            <a:r>
              <a:rPr lang="en-US" i="1" dirty="0"/>
              <a:t>temperature</a:t>
            </a:r>
            <a:r>
              <a:rPr lang="en-US" dirty="0"/>
              <a:t> stimuli to CNS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121194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Content Placeholder 2"/>
          <p:cNvSpPr>
            <a:spLocks noGrp="1"/>
          </p:cNvSpPr>
          <p:nvPr>
            <p:ph idx="1"/>
          </p:nvPr>
        </p:nvSpPr>
        <p:spPr>
          <a:xfrm>
            <a:off x="2078736" y="1600200"/>
            <a:ext cx="8686801" cy="4868780"/>
          </a:xfrm>
        </p:spPr>
        <p:txBody>
          <a:bodyPr/>
          <a:lstStyle/>
          <a:p>
            <a:pPr>
              <a:spcAft>
                <a:spcPts val="600"/>
              </a:spcAft>
            </a:pPr>
            <a:r>
              <a:rPr lang="en-US" sz="2400" b="1" dirty="0" smtClean="0"/>
              <a:t>____________</a:t>
            </a:r>
            <a:r>
              <a:rPr lang="en-US" sz="2400" dirty="0" smtClean="0"/>
              <a:t>– </a:t>
            </a:r>
            <a:r>
              <a:rPr lang="en-US" sz="2400" dirty="0"/>
              <a:t>areas served by a particular neuron; each somatic sensory neuron has an extensive network of branches in the skin, the more branching that exists, the larger the neurons receptive field</a:t>
            </a:r>
          </a:p>
          <a:p>
            <a:pPr lvl="1">
              <a:spcAft>
                <a:spcPts val="600"/>
              </a:spcAft>
            </a:pPr>
            <a:r>
              <a:rPr lang="en-US" dirty="0"/>
              <a:t> The skin of the fingertips is richly innervated with sensory neurons, and each of these neurons has a relatively small receptive field. </a:t>
            </a:r>
          </a:p>
          <a:p>
            <a:pPr lvl="1">
              <a:spcAft>
                <a:spcPts val="600"/>
              </a:spcAft>
            </a:pPr>
            <a:r>
              <a:rPr lang="en-US" dirty="0"/>
              <a:t>Skin of forearm is innervated by much smaller number of neurons, so each neuron has a somewhat larger receptive field.</a:t>
            </a:r>
          </a:p>
          <a:p>
            <a:pPr lvl="1">
              <a:spcAft>
                <a:spcPts val="600"/>
              </a:spcAft>
            </a:pPr>
            <a:r>
              <a:rPr lang="en-US" b="1" dirty="0"/>
              <a:t>Body regions that have a primary function of sensing the environment (like fingertips) contain MORE neurons and smaller receptive fields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978909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Content Placeholder 2"/>
          <p:cNvSpPr>
            <a:spLocks noGrp="1"/>
          </p:cNvSpPr>
          <p:nvPr>
            <p:ph idx="1"/>
          </p:nvPr>
        </p:nvSpPr>
        <p:spPr>
          <a:xfrm>
            <a:off x="2078736" y="1600200"/>
            <a:ext cx="8686801" cy="4868780"/>
          </a:xfrm>
        </p:spPr>
        <p:txBody>
          <a:bodyPr/>
          <a:lstStyle/>
          <a:p>
            <a:pPr>
              <a:spcAft>
                <a:spcPts val="600"/>
              </a:spcAft>
            </a:pPr>
            <a:r>
              <a:rPr lang="en-US" sz="2400" b="1" dirty="0"/>
              <a:t>Receptive</a:t>
            </a:r>
            <a:r>
              <a:rPr lang="en-US" sz="2400" dirty="0"/>
              <a:t> </a:t>
            </a:r>
            <a:r>
              <a:rPr lang="en-US" sz="2400" b="1" dirty="0"/>
              <a:t>fields</a:t>
            </a:r>
            <a:r>
              <a:rPr lang="en-US" sz="2400" dirty="0"/>
              <a:t> – areas served by a particular neuron; each somatic sensory neuron has an extensive network of branches in the skin, the more branching that exists, the larger the neurons receptive field</a:t>
            </a:r>
          </a:p>
          <a:p>
            <a:pPr lvl="1">
              <a:spcAft>
                <a:spcPts val="600"/>
              </a:spcAft>
            </a:pPr>
            <a:r>
              <a:rPr lang="en-US" dirty="0"/>
              <a:t> The skin of the fingertips is richly innervated with sensory neurons, and each of these neurons has a relatively small receptive field. </a:t>
            </a:r>
          </a:p>
          <a:p>
            <a:pPr lvl="1">
              <a:spcAft>
                <a:spcPts val="600"/>
              </a:spcAft>
            </a:pPr>
            <a:r>
              <a:rPr lang="en-US" dirty="0"/>
              <a:t>Skin of forearm is innervated by much smaller number of neurons, so each neuron has a somewhat larger receptive field.</a:t>
            </a:r>
          </a:p>
          <a:p>
            <a:pPr lvl="1">
              <a:spcAft>
                <a:spcPts val="600"/>
              </a:spcAft>
            </a:pPr>
            <a:r>
              <a:rPr lang="en-US" b="1" dirty="0"/>
              <a:t>Body regions that have a primary function of sensing the environment (like fingertips) contain MORE neurons and smaller receptive fields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09966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6FB6-A21F-44C9-87C2-6FCB204372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4FD6D8-E902-4D11-8B88-032E8D65CF6B}"/>
              </a:ext>
            </a:extLst>
          </p:cNvPr>
          <p:cNvSpPr>
            <a:spLocks noGrp="1"/>
          </p:cNvSpPr>
          <p:nvPr>
            <p:ph idx="1"/>
          </p:nvPr>
        </p:nvSpPr>
        <p:spPr/>
        <p:txBody>
          <a:bodyPr/>
          <a:lstStyle/>
          <a:p>
            <a:r>
              <a:rPr lang="en-US" dirty="0"/>
              <a:t>Different regions of the body contain neurons with receptive fields of varying size. </a:t>
            </a:r>
          </a:p>
          <a:p>
            <a:r>
              <a:rPr lang="en-US" dirty="0"/>
              <a:t>These differences account for the fact that you can accurately determine an object’s size and texture with your fingertips, but not with your forearm or back.</a:t>
            </a:r>
          </a:p>
          <a:p>
            <a:r>
              <a:rPr lang="en-US" dirty="0"/>
              <a:t>The relative sizes of receptor fields can be measured by </a:t>
            </a:r>
            <a:r>
              <a:rPr lang="en-US" b="1" dirty="0" smtClean="0"/>
              <a:t>_____________________</a:t>
            </a:r>
            <a:r>
              <a:rPr lang="en-US" dirty="0" smtClean="0"/>
              <a:t>– </a:t>
            </a:r>
            <a:r>
              <a:rPr lang="en-US" dirty="0"/>
              <a:t>in this test two stimuli are placed closely together on the skin, stimuli are then moved apart until the subject can feel two distinct </a:t>
            </a:r>
            <a:r>
              <a:rPr lang="en-US" dirty="0" smtClean="0"/>
              <a:t>points.</a:t>
            </a:r>
            <a:endParaRPr lang="en-US" dirty="0"/>
          </a:p>
          <a:p>
            <a:endParaRPr lang="en-US" dirty="0"/>
          </a:p>
        </p:txBody>
      </p:sp>
      <p:sp>
        <p:nvSpPr>
          <p:cNvPr id="4" name="Footer Placeholder 3">
            <a:extLst>
              <a:ext uri="{FF2B5EF4-FFF2-40B4-BE49-F238E27FC236}">
                <a16:creationId xmlns:a16="http://schemas.microsoft.com/office/drawing/2014/main" id="{B9666B24-FF34-48A5-9388-990233E05148}"/>
              </a:ext>
            </a:extLst>
          </p:cNvPr>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50377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6FB6-A21F-44C9-87C2-6FCB204372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4FD6D8-E902-4D11-8B88-032E8D65CF6B}"/>
              </a:ext>
            </a:extLst>
          </p:cNvPr>
          <p:cNvSpPr>
            <a:spLocks noGrp="1"/>
          </p:cNvSpPr>
          <p:nvPr>
            <p:ph idx="1"/>
          </p:nvPr>
        </p:nvSpPr>
        <p:spPr/>
        <p:txBody>
          <a:bodyPr/>
          <a:lstStyle/>
          <a:p>
            <a:r>
              <a:rPr lang="en-US" dirty="0"/>
              <a:t>Different regions of the body contain neurons with receptive fields of varying size. </a:t>
            </a:r>
          </a:p>
          <a:p>
            <a:r>
              <a:rPr lang="en-US" dirty="0"/>
              <a:t>These differences account for the fact that you can accurately determine an object’s size and texture with your fingertips, but not with your forearm or back.</a:t>
            </a:r>
          </a:p>
          <a:p>
            <a:r>
              <a:rPr lang="en-US" dirty="0"/>
              <a:t>The relative sizes of receptor fields can be measured by </a:t>
            </a:r>
            <a:r>
              <a:rPr lang="en-US" b="1" dirty="0"/>
              <a:t>two-point</a:t>
            </a:r>
            <a:r>
              <a:rPr lang="en-US" dirty="0"/>
              <a:t> </a:t>
            </a:r>
            <a:r>
              <a:rPr lang="en-US" b="1" dirty="0"/>
              <a:t>discrimination</a:t>
            </a:r>
            <a:r>
              <a:rPr lang="en-US" dirty="0"/>
              <a:t> </a:t>
            </a:r>
            <a:r>
              <a:rPr lang="en-US" b="1" dirty="0"/>
              <a:t>threshold</a:t>
            </a:r>
            <a:r>
              <a:rPr lang="en-US" dirty="0"/>
              <a:t> – in this test two stimuli are placed closely together on the skin, stimuli are then moved apart until the subject can feel two distinct </a:t>
            </a:r>
            <a:r>
              <a:rPr lang="en-US" dirty="0" smtClean="0"/>
              <a:t>points.</a:t>
            </a:r>
            <a:endParaRPr lang="en-US" dirty="0"/>
          </a:p>
          <a:p>
            <a:endParaRPr lang="en-US" dirty="0"/>
          </a:p>
        </p:txBody>
      </p:sp>
      <p:sp>
        <p:nvSpPr>
          <p:cNvPr id="4" name="Footer Placeholder 3">
            <a:extLst>
              <a:ext uri="{FF2B5EF4-FFF2-40B4-BE49-F238E27FC236}">
                <a16:creationId xmlns:a16="http://schemas.microsoft.com/office/drawing/2014/main" id="{B9666B24-FF34-48A5-9388-990233E05148}"/>
              </a:ext>
            </a:extLst>
          </p:cNvPr>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736485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Sensory Neurons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561796"/>
            <a:ext cx="8546592" cy="4407408"/>
          </a:xfrm>
          <a:prstGeom prst="rect">
            <a:avLst/>
          </a:prstGeom>
        </p:spPr>
      </p:pic>
    </p:spTree>
    <p:extLst>
      <p:ext uri="{BB962C8B-B14F-4D97-AF65-F5344CB8AC3E}">
        <p14:creationId xmlns:p14="http://schemas.microsoft.com/office/powerpoint/2010/main" val="805323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3" name="Content Placeholder 2"/>
          <p:cNvSpPr>
            <a:spLocks noGrp="1"/>
          </p:cNvSpPr>
          <p:nvPr>
            <p:ph idx="1"/>
          </p:nvPr>
        </p:nvSpPr>
        <p:spPr>
          <a:xfrm>
            <a:off x="1981200" y="1600200"/>
            <a:ext cx="8398701" cy="5251058"/>
          </a:xfrm>
        </p:spPr>
        <p:txBody>
          <a:bodyPr/>
          <a:lstStyle/>
          <a:p>
            <a:pPr lvl="0"/>
            <a:r>
              <a:rPr lang="en-US" dirty="0"/>
              <a:t>Skin can be divided into different segments called </a:t>
            </a:r>
            <a:r>
              <a:rPr lang="en-US" b="1" dirty="0" smtClean="0"/>
              <a:t>_____________</a:t>
            </a:r>
            <a:r>
              <a:rPr lang="en-US" dirty="0" smtClean="0"/>
              <a:t> </a:t>
            </a:r>
            <a:r>
              <a:rPr lang="en-US" dirty="0"/>
              <a:t>based on spinal nerve that supplies region with </a:t>
            </a:r>
            <a:r>
              <a:rPr lang="en-US" i="1" dirty="0"/>
              <a:t>somatic</a:t>
            </a:r>
            <a:r>
              <a:rPr lang="en-US" dirty="0"/>
              <a:t> </a:t>
            </a:r>
            <a:r>
              <a:rPr lang="en-US" i="1" dirty="0"/>
              <a:t>sensation</a:t>
            </a:r>
          </a:p>
          <a:p>
            <a:pPr lvl="1"/>
            <a:r>
              <a:rPr lang="en-US" dirty="0" smtClean="0"/>
              <a:t>can </a:t>
            </a:r>
            <a:r>
              <a:rPr lang="en-US" dirty="0"/>
              <a:t>be used clinically to test </a:t>
            </a:r>
            <a:r>
              <a:rPr lang="en-US" i="1" dirty="0"/>
              <a:t>integrity</a:t>
            </a:r>
            <a:r>
              <a:rPr lang="en-US" dirty="0"/>
              <a:t> </a:t>
            </a:r>
            <a:r>
              <a:rPr lang="en-US" i="1" dirty="0"/>
              <a:t>of</a:t>
            </a:r>
            <a:r>
              <a:rPr lang="en-US" dirty="0"/>
              <a:t> </a:t>
            </a:r>
            <a:r>
              <a:rPr lang="en-US" i="1" dirty="0"/>
              <a:t>sensory</a:t>
            </a:r>
            <a:r>
              <a:rPr lang="en-US" dirty="0"/>
              <a:t> </a:t>
            </a:r>
            <a:r>
              <a:rPr lang="en-US" i="1" dirty="0"/>
              <a:t>pathways</a:t>
            </a:r>
            <a:r>
              <a:rPr lang="en-US" dirty="0"/>
              <a:t> to different parts of </a:t>
            </a:r>
            <a:r>
              <a:rPr lang="en-US" dirty="0" smtClean="0"/>
              <a:t>body</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16919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1"/>
            <a:r>
              <a:rPr lang="en-US" dirty="0" smtClean="0"/>
              <a:t>Two </a:t>
            </a:r>
            <a:r>
              <a:rPr lang="en-US" dirty="0"/>
              <a:t>collections of axons connect PNS with spinal cord’s gray matter; </a:t>
            </a:r>
            <a:r>
              <a:rPr lang="en-US" b="1" dirty="0"/>
              <a:t>anterior</a:t>
            </a:r>
            <a:r>
              <a:rPr lang="en-US" dirty="0"/>
              <a:t> </a:t>
            </a:r>
            <a:r>
              <a:rPr lang="en-US" b="1" dirty="0"/>
              <a:t>root</a:t>
            </a:r>
            <a:r>
              <a:rPr lang="en-US" dirty="0"/>
              <a:t> containing </a:t>
            </a:r>
            <a:r>
              <a:rPr lang="en-US" i="1" dirty="0" smtClean="0"/>
              <a:t>_____</a:t>
            </a:r>
            <a:r>
              <a:rPr lang="en-US" dirty="0" smtClean="0"/>
              <a:t> </a:t>
            </a:r>
            <a:r>
              <a:rPr lang="en-US" i="1" dirty="0"/>
              <a:t>neurons</a:t>
            </a:r>
            <a:r>
              <a:rPr lang="en-US" dirty="0"/>
              <a:t> from anterior horn and </a:t>
            </a:r>
            <a:r>
              <a:rPr lang="en-US" b="1" dirty="0"/>
              <a:t>posterior</a:t>
            </a:r>
            <a:r>
              <a:rPr lang="en-US" dirty="0"/>
              <a:t> </a:t>
            </a:r>
            <a:r>
              <a:rPr lang="en-US" b="1" dirty="0"/>
              <a:t>root</a:t>
            </a:r>
            <a:r>
              <a:rPr lang="en-US" dirty="0"/>
              <a:t> containing </a:t>
            </a:r>
            <a:r>
              <a:rPr lang="en-US" i="1" dirty="0" smtClean="0"/>
              <a:t>_______</a:t>
            </a:r>
            <a:r>
              <a:rPr lang="en-US" dirty="0" smtClean="0"/>
              <a:t> </a:t>
            </a:r>
            <a:r>
              <a:rPr lang="en-US" i="1" dirty="0"/>
              <a:t>neurons</a:t>
            </a:r>
            <a:r>
              <a:rPr lang="en-US" dirty="0"/>
              <a:t> that enter posterior horn</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288191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3" name="Content Placeholder 2"/>
          <p:cNvSpPr>
            <a:spLocks noGrp="1"/>
          </p:cNvSpPr>
          <p:nvPr>
            <p:ph idx="1"/>
          </p:nvPr>
        </p:nvSpPr>
        <p:spPr>
          <a:xfrm>
            <a:off x="1981200" y="1600200"/>
            <a:ext cx="8398701" cy="5251058"/>
          </a:xfrm>
        </p:spPr>
        <p:txBody>
          <a:bodyPr/>
          <a:lstStyle/>
          <a:p>
            <a:pPr lvl="0"/>
            <a:r>
              <a:rPr lang="en-US" dirty="0"/>
              <a:t>Skin can be divided into different segments called </a:t>
            </a:r>
            <a:r>
              <a:rPr lang="en-US" b="1" dirty="0"/>
              <a:t>dermatomes</a:t>
            </a:r>
            <a:r>
              <a:rPr lang="en-US" dirty="0"/>
              <a:t> based on spinal nerve that supplies region with </a:t>
            </a:r>
            <a:r>
              <a:rPr lang="en-US" i="1" dirty="0"/>
              <a:t>somatic</a:t>
            </a:r>
            <a:r>
              <a:rPr lang="en-US" dirty="0"/>
              <a:t> </a:t>
            </a:r>
            <a:r>
              <a:rPr lang="en-US" i="1" dirty="0"/>
              <a:t>sensation</a:t>
            </a:r>
          </a:p>
          <a:p>
            <a:pPr lvl="1"/>
            <a:r>
              <a:rPr lang="en-US" dirty="0"/>
              <a:t>Dermatomes can be combined to assemble a </a:t>
            </a:r>
            <a:r>
              <a:rPr lang="en-US" b="1" dirty="0"/>
              <a:t>dermatome</a:t>
            </a:r>
            <a:r>
              <a:rPr lang="en-US" dirty="0"/>
              <a:t> </a:t>
            </a:r>
            <a:r>
              <a:rPr lang="en-US" b="1" dirty="0"/>
              <a:t>map</a:t>
            </a:r>
            <a:r>
              <a:rPr lang="en-US" dirty="0"/>
              <a:t>; represents all (except first cervical spinal nerve) of the spinal nerves. </a:t>
            </a:r>
          </a:p>
          <a:p>
            <a:pPr lvl="1"/>
            <a:r>
              <a:rPr lang="en-US" dirty="0"/>
              <a:t>Dermatome maps can be used clinically to test </a:t>
            </a:r>
            <a:r>
              <a:rPr lang="en-US" i="1" dirty="0"/>
              <a:t>integrity</a:t>
            </a:r>
            <a:r>
              <a:rPr lang="en-US" dirty="0"/>
              <a:t> </a:t>
            </a:r>
            <a:r>
              <a:rPr lang="en-US" i="1" dirty="0"/>
              <a:t>of</a:t>
            </a:r>
            <a:r>
              <a:rPr lang="en-US" dirty="0"/>
              <a:t> </a:t>
            </a:r>
            <a:r>
              <a:rPr lang="en-US" i="1" dirty="0"/>
              <a:t>sensory</a:t>
            </a:r>
            <a:r>
              <a:rPr lang="en-US" dirty="0"/>
              <a:t> </a:t>
            </a:r>
            <a:r>
              <a:rPr lang="en-US" i="1" dirty="0"/>
              <a:t>pathways</a:t>
            </a:r>
            <a:r>
              <a:rPr lang="en-US" dirty="0"/>
              <a:t> to different parts of body</a:t>
            </a:r>
          </a:p>
          <a:p>
            <a:pPr lvl="1"/>
            <a:r>
              <a:rPr lang="en-US" sz="2000" dirty="0"/>
              <a:t>For example, a patient with a cervical spinal cord injury may be able to feel his lateral hand, thumb, 2</a:t>
            </a:r>
            <a:r>
              <a:rPr lang="en-US" sz="2000" baseline="30000" dirty="0"/>
              <a:t>nd</a:t>
            </a:r>
            <a:r>
              <a:rPr lang="en-US" sz="2000" dirty="0"/>
              <a:t> and 3</a:t>
            </a:r>
            <a:r>
              <a:rPr lang="en-US" sz="2000" baseline="30000" dirty="0"/>
              <a:t>rd</a:t>
            </a:r>
            <a:r>
              <a:rPr lang="en-US" sz="2000" dirty="0"/>
              <a:t> digits, but unable to feel his medial hand or 4</a:t>
            </a:r>
            <a:r>
              <a:rPr lang="en-US" sz="2000" baseline="30000" dirty="0"/>
              <a:t>th</a:t>
            </a:r>
            <a:r>
              <a:rPr lang="en-US" sz="2000" dirty="0"/>
              <a:t> or 5</a:t>
            </a:r>
            <a:r>
              <a:rPr lang="en-US" sz="2000" baseline="30000" dirty="0"/>
              <a:t>th</a:t>
            </a:r>
            <a:r>
              <a:rPr lang="en-US" sz="2000" dirty="0"/>
              <a:t> digits. This would tell you the location of the spinal cord injury-about level of C</a:t>
            </a:r>
            <a:r>
              <a:rPr lang="en-US" sz="1600" dirty="0"/>
              <a:t>8</a:t>
            </a:r>
            <a:r>
              <a:rPr lang="en-US" sz="2000" dirty="0"/>
              <a: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579744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543" y="1476152"/>
            <a:ext cx="2355988" cy="4830920"/>
          </a:xfrm>
          <a:prstGeom prst="rect">
            <a:avLst/>
          </a:prstGeom>
        </p:spPr>
      </p:pic>
    </p:spTree>
    <p:extLst>
      <p:ext uri="{BB962C8B-B14F-4D97-AF65-F5344CB8AC3E}">
        <p14:creationId xmlns:p14="http://schemas.microsoft.com/office/powerpoint/2010/main" val="4280631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3" name="Content Placeholder 2"/>
          <p:cNvSpPr>
            <a:spLocks noGrp="1"/>
          </p:cNvSpPr>
          <p:nvPr>
            <p:ph idx="1"/>
          </p:nvPr>
        </p:nvSpPr>
        <p:spPr/>
        <p:txBody>
          <a:bodyPr/>
          <a:lstStyle/>
          <a:p>
            <a:pPr lvl="0"/>
            <a:r>
              <a:rPr lang="en-US" dirty="0"/>
              <a:t>Many spinal nerves carry both somatic and visceral neurons, so visceral sensations travel along the same pathways as do somatic sensations. This anatomical arrangement has a consequence known as </a:t>
            </a:r>
            <a:r>
              <a:rPr lang="en-US" b="1" dirty="0" smtClean="0"/>
              <a:t>_____________-</a:t>
            </a:r>
            <a:endParaRPr lang="en-US" b="1"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90727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3" name="Content Placeholder 2"/>
          <p:cNvSpPr>
            <a:spLocks noGrp="1"/>
          </p:cNvSpPr>
          <p:nvPr>
            <p:ph idx="1"/>
          </p:nvPr>
        </p:nvSpPr>
        <p:spPr/>
        <p:txBody>
          <a:bodyPr/>
          <a:lstStyle/>
          <a:p>
            <a:pPr lvl="0"/>
            <a:r>
              <a:rPr lang="en-US" dirty="0"/>
              <a:t>Many spinal nerves carry both somatic and visceral neurons, so visceral sensations travel along the same pathways as do somatic sensations. This anatomical arrangement has a consequence known as </a:t>
            </a:r>
            <a:r>
              <a:rPr lang="en-US" b="1" dirty="0"/>
              <a:t>referred pain.</a:t>
            </a:r>
          </a:p>
          <a:p>
            <a:pPr lvl="0"/>
            <a:r>
              <a:rPr lang="en-US" b="1" dirty="0"/>
              <a:t>Referred pain- </a:t>
            </a:r>
            <a:r>
              <a:rPr lang="en-US" dirty="0"/>
              <a:t>pain that originates in an organ is perceived as cutaneous pain</a:t>
            </a:r>
          </a:p>
          <a:p>
            <a:pPr lvl="1"/>
            <a:r>
              <a:rPr lang="en-US" dirty="0"/>
              <a:t>Referred pain is generally located along </a:t>
            </a:r>
            <a:r>
              <a:rPr lang="en-US" i="1" dirty="0"/>
              <a:t>dermatome</a:t>
            </a:r>
            <a:r>
              <a:rPr lang="en-US" dirty="0"/>
              <a:t> for that </a:t>
            </a:r>
            <a:r>
              <a:rPr lang="en-US" i="1" dirty="0"/>
              <a:t>nerve. </a:t>
            </a:r>
            <a:r>
              <a:rPr lang="en-US" sz="2000" i="1" dirty="0"/>
              <a:t>Ex, pain caused by a heart attack is often perceived as pain in anterior chest wall, left arm, neck and lower jaw. This is because nerves that carry pain signals from the heart serve these particular dermatomes.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70542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Dermatomes and Referred Pain </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704" y="1754276"/>
            <a:ext cx="8546592" cy="4163568"/>
          </a:xfrm>
          <a:prstGeom prst="rect">
            <a:avLst/>
          </a:prstGeom>
        </p:spPr>
      </p:pic>
    </p:spTree>
    <p:extLst>
      <p:ext uri="{BB962C8B-B14F-4D97-AF65-F5344CB8AC3E}">
        <p14:creationId xmlns:p14="http://schemas.microsoft.com/office/powerpoint/2010/main" val="1842587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0"/>
            <a:ext cx="9144000" cy="1417638"/>
          </a:xfrm>
        </p:spPr>
        <p:txBody>
          <a:bodyPr/>
          <a:lstStyle/>
          <a:p>
            <a:r>
              <a:rPr lang="en-US" sz="3200" dirty="0"/>
              <a:t>The Big Picture of Detection and Interpretation of Somatic Sensation by the Nervous System</a:t>
            </a:r>
          </a:p>
        </p:txBody>
      </p:sp>
      <p:sp>
        <p:nvSpPr>
          <p:cNvPr id="2" name="Footer Placeholder 1"/>
          <p:cNvSpPr>
            <a:spLocks noGrp="1"/>
          </p:cNvSpPr>
          <p:nvPr>
            <p:ph type="ftr" sz="quarter" idx="11"/>
          </p:nvPr>
        </p:nvSpPr>
        <p:spPr/>
        <p:txBody>
          <a:bodyPr/>
          <a:lstStyle/>
          <a:p>
            <a:r>
              <a:rPr lang="en-US"/>
              <a:t>© 2016 Pearson Education, Inc.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304" y="1515357"/>
            <a:ext cx="6017393" cy="4689570"/>
          </a:xfrm>
          <a:prstGeom prst="rect">
            <a:avLst/>
          </a:prstGeom>
        </p:spPr>
      </p:pic>
    </p:spTree>
    <p:extLst>
      <p:ext uri="{BB962C8B-B14F-4D97-AF65-F5344CB8AC3E}">
        <p14:creationId xmlns:p14="http://schemas.microsoft.com/office/powerpoint/2010/main" val="1936811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CNS to PNS: Motor Output </a:t>
            </a:r>
            <a:endParaRPr lang="en-US" dirty="0"/>
          </a:p>
        </p:txBody>
      </p:sp>
      <p:sp>
        <p:nvSpPr>
          <p:cNvPr id="3" name="Content Placeholder 2"/>
          <p:cNvSpPr>
            <a:spLocks noGrp="1"/>
          </p:cNvSpPr>
          <p:nvPr>
            <p:ph idx="1"/>
          </p:nvPr>
        </p:nvSpPr>
        <p:spPr>
          <a:xfrm>
            <a:off x="1981200" y="1600200"/>
            <a:ext cx="8398701" cy="5251058"/>
          </a:xfrm>
        </p:spPr>
        <p:txBody>
          <a:bodyPr/>
          <a:lstStyle/>
          <a:p>
            <a:pPr lvl="0"/>
            <a:r>
              <a:rPr lang="en-US" dirty="0"/>
              <a:t>There is a close relationship between muscular and nervous systems, skeletal muscle fibers are </a:t>
            </a:r>
            <a:r>
              <a:rPr lang="en-US" b="1" dirty="0"/>
              <a:t>voluntary</a:t>
            </a:r>
            <a:r>
              <a:rPr lang="en-US" dirty="0"/>
              <a:t>; contract </a:t>
            </a:r>
            <a:r>
              <a:rPr lang="en-US" u="sng" dirty="0"/>
              <a:t>only</a:t>
            </a:r>
            <a:r>
              <a:rPr lang="en-US" dirty="0"/>
              <a:t> when stimulated to do so by a </a:t>
            </a:r>
            <a:r>
              <a:rPr lang="en-US" i="1" dirty="0"/>
              <a:t>somatic</a:t>
            </a:r>
            <a:r>
              <a:rPr lang="en-US" dirty="0"/>
              <a:t> </a:t>
            </a:r>
            <a:r>
              <a:rPr lang="en-US" i="1" dirty="0"/>
              <a:t>motor</a:t>
            </a:r>
            <a:r>
              <a:rPr lang="en-US" dirty="0"/>
              <a:t> </a:t>
            </a:r>
            <a:r>
              <a:rPr lang="en-US" i="1" dirty="0"/>
              <a:t>neuron</a:t>
            </a:r>
          </a:p>
          <a:p>
            <a:pPr lvl="0"/>
            <a:r>
              <a:rPr lang="en-US" i="1" dirty="0"/>
              <a:t>CNS initiates movement:</a:t>
            </a:r>
          </a:p>
          <a:p>
            <a:pPr lvl="1"/>
            <a:r>
              <a:rPr lang="en-US" b="1" dirty="0" smtClean="0"/>
              <a:t>________________</a:t>
            </a:r>
            <a:r>
              <a:rPr lang="en-US" dirty="0" smtClean="0"/>
              <a:t>– </a:t>
            </a:r>
            <a:r>
              <a:rPr lang="en-US" dirty="0"/>
              <a:t>in primary motor cortex make </a:t>
            </a:r>
            <a:r>
              <a:rPr lang="en-US" i="1" dirty="0"/>
              <a:t>decision</a:t>
            </a:r>
            <a:r>
              <a:rPr lang="en-US" dirty="0"/>
              <a:t> to move and </a:t>
            </a:r>
            <a:r>
              <a:rPr lang="en-US" i="1" dirty="0"/>
              <a:t>initiate</a:t>
            </a:r>
            <a:r>
              <a:rPr lang="en-US" dirty="0"/>
              <a:t> that movement; but </a:t>
            </a:r>
            <a:r>
              <a:rPr lang="en-US" u="sng" dirty="0"/>
              <a:t>not</a:t>
            </a:r>
            <a:r>
              <a:rPr lang="en-US" dirty="0"/>
              <a:t> in contact with muscle fiber itself</a:t>
            </a:r>
          </a:p>
          <a:p>
            <a:pPr lvl="1"/>
            <a:r>
              <a:rPr lang="en-US" b="1" dirty="0" smtClean="0"/>
              <a:t>________________</a:t>
            </a:r>
            <a:r>
              <a:rPr lang="en-US" dirty="0" smtClean="0"/>
              <a:t>– </a:t>
            </a:r>
            <a:r>
              <a:rPr lang="en-US" dirty="0"/>
              <a:t>receive messages from upper motor neurons; in contact with skeletal muscle fibers; release acetylcholine onto muscle fibers to </a:t>
            </a:r>
            <a:r>
              <a:rPr lang="en-US" i="1" dirty="0"/>
              <a:t>initiate</a:t>
            </a:r>
            <a:r>
              <a:rPr lang="en-US" dirty="0"/>
              <a:t> </a:t>
            </a:r>
            <a:r>
              <a:rPr lang="en-US" i="1" dirty="0"/>
              <a:t>contraction</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6234245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CNS to PNS: Motor Output </a:t>
            </a:r>
            <a:endParaRPr lang="en-US" dirty="0"/>
          </a:p>
        </p:txBody>
      </p:sp>
      <p:sp>
        <p:nvSpPr>
          <p:cNvPr id="3" name="Content Placeholder 2"/>
          <p:cNvSpPr>
            <a:spLocks noGrp="1"/>
          </p:cNvSpPr>
          <p:nvPr>
            <p:ph idx="1"/>
          </p:nvPr>
        </p:nvSpPr>
        <p:spPr>
          <a:xfrm>
            <a:off x="1981200" y="1600200"/>
            <a:ext cx="8398701" cy="5251058"/>
          </a:xfrm>
        </p:spPr>
        <p:txBody>
          <a:bodyPr/>
          <a:lstStyle/>
          <a:p>
            <a:pPr lvl="0"/>
            <a:r>
              <a:rPr lang="en-US" dirty="0"/>
              <a:t>There is a close relationship between muscular and nervous systems, skeletal muscle fibers are </a:t>
            </a:r>
            <a:r>
              <a:rPr lang="en-US" b="1" dirty="0"/>
              <a:t>voluntary</a:t>
            </a:r>
            <a:r>
              <a:rPr lang="en-US" dirty="0"/>
              <a:t>; contract </a:t>
            </a:r>
            <a:r>
              <a:rPr lang="en-US" u="sng" dirty="0"/>
              <a:t>only</a:t>
            </a:r>
            <a:r>
              <a:rPr lang="en-US" dirty="0"/>
              <a:t> when stimulated to do so by a </a:t>
            </a:r>
            <a:r>
              <a:rPr lang="en-US" i="1" dirty="0"/>
              <a:t>somatic</a:t>
            </a:r>
            <a:r>
              <a:rPr lang="en-US" dirty="0"/>
              <a:t> </a:t>
            </a:r>
            <a:r>
              <a:rPr lang="en-US" i="1" dirty="0"/>
              <a:t>motor</a:t>
            </a:r>
            <a:r>
              <a:rPr lang="en-US" dirty="0"/>
              <a:t> </a:t>
            </a:r>
            <a:r>
              <a:rPr lang="en-US" i="1" dirty="0"/>
              <a:t>neuron</a:t>
            </a:r>
          </a:p>
          <a:p>
            <a:pPr lvl="0"/>
            <a:r>
              <a:rPr lang="en-US" i="1" dirty="0"/>
              <a:t>CNS initiates movement:</a:t>
            </a:r>
          </a:p>
          <a:p>
            <a:pPr lvl="1"/>
            <a:r>
              <a:rPr lang="en-US" b="1" dirty="0"/>
              <a:t>Upper</a:t>
            </a:r>
            <a:r>
              <a:rPr lang="en-US" dirty="0"/>
              <a:t> </a:t>
            </a:r>
            <a:r>
              <a:rPr lang="en-US" b="1" dirty="0"/>
              <a:t>motor</a:t>
            </a:r>
            <a:r>
              <a:rPr lang="en-US" dirty="0"/>
              <a:t> </a:t>
            </a:r>
            <a:r>
              <a:rPr lang="en-US" b="1" dirty="0"/>
              <a:t>neurons</a:t>
            </a:r>
            <a:r>
              <a:rPr lang="en-US" dirty="0"/>
              <a:t> – in primary motor cortex make </a:t>
            </a:r>
            <a:r>
              <a:rPr lang="en-US" i="1" dirty="0"/>
              <a:t>decision</a:t>
            </a:r>
            <a:r>
              <a:rPr lang="en-US" dirty="0"/>
              <a:t> to move and </a:t>
            </a:r>
            <a:r>
              <a:rPr lang="en-US" i="1" dirty="0"/>
              <a:t>initiate</a:t>
            </a:r>
            <a:r>
              <a:rPr lang="en-US" dirty="0"/>
              <a:t> that movement; but </a:t>
            </a:r>
            <a:r>
              <a:rPr lang="en-US" u="sng" dirty="0"/>
              <a:t>not</a:t>
            </a:r>
            <a:r>
              <a:rPr lang="en-US" dirty="0"/>
              <a:t> in contact with muscle fiber itself</a:t>
            </a:r>
          </a:p>
          <a:p>
            <a:pPr lvl="1"/>
            <a:r>
              <a:rPr lang="en-US" b="1" dirty="0"/>
              <a:t>Lower</a:t>
            </a:r>
            <a:r>
              <a:rPr lang="en-US" dirty="0"/>
              <a:t> </a:t>
            </a:r>
            <a:r>
              <a:rPr lang="en-US" b="1" dirty="0"/>
              <a:t>motor</a:t>
            </a:r>
            <a:r>
              <a:rPr lang="en-US" dirty="0"/>
              <a:t> </a:t>
            </a:r>
            <a:r>
              <a:rPr lang="en-US" b="1" dirty="0"/>
              <a:t>neurons</a:t>
            </a:r>
            <a:r>
              <a:rPr lang="en-US" dirty="0"/>
              <a:t> – receive messages from upper motor neurons; in contact with skeletal muscle fibers; release acetylcholine onto muscle fibers to </a:t>
            </a:r>
            <a:r>
              <a:rPr lang="en-US" i="1" dirty="0"/>
              <a:t>initiate</a:t>
            </a:r>
            <a:r>
              <a:rPr lang="en-US" dirty="0"/>
              <a:t> </a:t>
            </a:r>
            <a:r>
              <a:rPr lang="en-US" i="1" dirty="0"/>
              <a:t>contraction</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905326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Role of Lower Motor Neurons </a:t>
            </a:r>
            <a:endParaRPr lang="en-US" dirty="0"/>
          </a:p>
        </p:txBody>
      </p:sp>
      <p:sp>
        <p:nvSpPr>
          <p:cNvPr id="3" name="Content Placeholder 2"/>
          <p:cNvSpPr>
            <a:spLocks noGrp="1"/>
          </p:cNvSpPr>
          <p:nvPr>
            <p:ph idx="1"/>
          </p:nvPr>
        </p:nvSpPr>
        <p:spPr>
          <a:xfrm>
            <a:off x="1981200" y="1600200"/>
            <a:ext cx="8574067" cy="4868780"/>
          </a:xfrm>
        </p:spPr>
        <p:txBody>
          <a:bodyPr/>
          <a:lstStyle/>
          <a:p>
            <a:pPr>
              <a:spcAft>
                <a:spcPts val="600"/>
              </a:spcAft>
            </a:pPr>
            <a:r>
              <a:rPr lang="en-US" sz="2600" b="1" dirty="0"/>
              <a:t>Lower</a:t>
            </a:r>
            <a:r>
              <a:rPr lang="en-US" sz="2600" dirty="0"/>
              <a:t> </a:t>
            </a:r>
            <a:r>
              <a:rPr lang="en-US" sz="2600" b="1" dirty="0"/>
              <a:t>motor</a:t>
            </a:r>
            <a:r>
              <a:rPr lang="en-US" sz="2600" dirty="0"/>
              <a:t> </a:t>
            </a:r>
            <a:r>
              <a:rPr lang="en-US" sz="2600" b="1" dirty="0"/>
              <a:t>neurons</a:t>
            </a:r>
            <a:r>
              <a:rPr lang="en-US" sz="2600" dirty="0"/>
              <a:t> – </a:t>
            </a:r>
            <a:r>
              <a:rPr lang="en-US" sz="2600" i="1" dirty="0"/>
              <a:t>multipolar</a:t>
            </a:r>
            <a:r>
              <a:rPr lang="en-US" sz="2600" dirty="0"/>
              <a:t> </a:t>
            </a:r>
            <a:r>
              <a:rPr lang="en-US" sz="2600" i="1" dirty="0"/>
              <a:t>neurons</a:t>
            </a:r>
            <a:r>
              <a:rPr lang="en-US" sz="2600" dirty="0"/>
              <a:t> whose cell bodies are in either </a:t>
            </a:r>
            <a:r>
              <a:rPr lang="en-US" sz="2600" dirty="0" smtClean="0"/>
              <a:t>__________ </a:t>
            </a:r>
            <a:r>
              <a:rPr lang="en-US" sz="2600" dirty="0"/>
              <a:t>horn of spinal cord or </a:t>
            </a:r>
            <a:r>
              <a:rPr lang="en-US" sz="2600" dirty="0" smtClean="0"/>
              <a:t>_________; </a:t>
            </a:r>
            <a:r>
              <a:rPr lang="en-US" sz="2600" dirty="0"/>
              <a:t>axons are in PNS</a:t>
            </a:r>
          </a:p>
          <a:p>
            <a:pPr>
              <a:spcAft>
                <a:spcPts val="600"/>
              </a:spcAft>
            </a:pPr>
            <a:r>
              <a:rPr lang="en-US" sz="2600" b="1" dirty="0"/>
              <a:t>Motor</a:t>
            </a:r>
            <a:r>
              <a:rPr lang="en-US" sz="2600" dirty="0"/>
              <a:t> </a:t>
            </a:r>
            <a:r>
              <a:rPr lang="en-US" sz="2600" b="1" dirty="0"/>
              <a:t>neuron</a:t>
            </a:r>
            <a:r>
              <a:rPr lang="en-US" sz="2600" dirty="0"/>
              <a:t> </a:t>
            </a:r>
            <a:r>
              <a:rPr lang="en-US" sz="2600" b="1" dirty="0"/>
              <a:t>pools</a:t>
            </a:r>
            <a:r>
              <a:rPr lang="en-US" sz="2600" dirty="0"/>
              <a:t> – </a:t>
            </a:r>
            <a:r>
              <a:rPr lang="en-US" sz="2600" i="1" dirty="0"/>
              <a:t>groups</a:t>
            </a:r>
            <a:r>
              <a:rPr lang="en-US" sz="2600" dirty="0"/>
              <a:t> of lower motor neurons that innervate </a:t>
            </a:r>
            <a:r>
              <a:rPr lang="en-US" sz="2600" u="sng" dirty="0"/>
              <a:t>same</a:t>
            </a:r>
            <a:r>
              <a:rPr lang="en-US" sz="2600" dirty="0"/>
              <a:t> muscle; found together in </a:t>
            </a:r>
            <a:r>
              <a:rPr lang="en-US" sz="2600" i="1" dirty="0"/>
              <a:t>anterior</a:t>
            </a:r>
            <a:r>
              <a:rPr lang="en-US" sz="2600" dirty="0"/>
              <a:t> </a:t>
            </a:r>
            <a:r>
              <a:rPr lang="en-US" sz="2600" i="1" dirty="0"/>
              <a:t>horn</a:t>
            </a:r>
            <a:r>
              <a:rPr lang="en-US" sz="2600" dirty="0"/>
              <a:t> of spinal cord</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3225702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Role of Lower Motor Neurons </a:t>
            </a:r>
            <a:endParaRPr lang="en-US" dirty="0"/>
          </a:p>
        </p:txBody>
      </p:sp>
      <p:sp>
        <p:nvSpPr>
          <p:cNvPr id="3" name="Content Placeholder 2"/>
          <p:cNvSpPr>
            <a:spLocks noGrp="1"/>
          </p:cNvSpPr>
          <p:nvPr>
            <p:ph idx="1"/>
          </p:nvPr>
        </p:nvSpPr>
        <p:spPr>
          <a:xfrm>
            <a:off x="1981200" y="1600200"/>
            <a:ext cx="8574067" cy="4868780"/>
          </a:xfrm>
        </p:spPr>
        <p:txBody>
          <a:bodyPr/>
          <a:lstStyle/>
          <a:p>
            <a:pPr>
              <a:spcAft>
                <a:spcPts val="600"/>
              </a:spcAft>
            </a:pPr>
            <a:r>
              <a:rPr lang="en-US" sz="2600" b="1" dirty="0"/>
              <a:t>Lower</a:t>
            </a:r>
            <a:r>
              <a:rPr lang="en-US" sz="2600" dirty="0"/>
              <a:t> </a:t>
            </a:r>
            <a:r>
              <a:rPr lang="en-US" sz="2600" b="1" dirty="0"/>
              <a:t>motor</a:t>
            </a:r>
            <a:r>
              <a:rPr lang="en-US" sz="2600" dirty="0"/>
              <a:t> </a:t>
            </a:r>
            <a:r>
              <a:rPr lang="en-US" sz="2600" b="1" dirty="0"/>
              <a:t>neurons</a:t>
            </a:r>
            <a:r>
              <a:rPr lang="en-US" sz="2600" dirty="0"/>
              <a:t> – </a:t>
            </a:r>
            <a:r>
              <a:rPr lang="en-US" sz="2600" i="1" dirty="0"/>
              <a:t>multipolar</a:t>
            </a:r>
            <a:r>
              <a:rPr lang="en-US" sz="2600" dirty="0"/>
              <a:t> </a:t>
            </a:r>
            <a:r>
              <a:rPr lang="en-US" sz="2600" i="1" dirty="0"/>
              <a:t>neurons</a:t>
            </a:r>
            <a:r>
              <a:rPr lang="en-US" sz="2600" dirty="0"/>
              <a:t> whose cell bodies are in either </a:t>
            </a:r>
            <a:r>
              <a:rPr lang="en-US" sz="2600" b="1" dirty="0"/>
              <a:t>anterior</a:t>
            </a:r>
            <a:r>
              <a:rPr lang="en-US" sz="2600" dirty="0"/>
              <a:t> </a:t>
            </a:r>
            <a:r>
              <a:rPr lang="en-US" sz="2600" b="1" dirty="0"/>
              <a:t>horn of spinal cord </a:t>
            </a:r>
            <a:r>
              <a:rPr lang="en-US" sz="2600" dirty="0"/>
              <a:t>or </a:t>
            </a:r>
            <a:r>
              <a:rPr lang="en-US" sz="2600" b="1" dirty="0"/>
              <a:t>brainstem</a:t>
            </a:r>
            <a:r>
              <a:rPr lang="en-US" sz="2600" dirty="0"/>
              <a:t>; axons are in PNS</a:t>
            </a:r>
          </a:p>
          <a:p>
            <a:pPr>
              <a:spcAft>
                <a:spcPts val="600"/>
              </a:spcAft>
            </a:pPr>
            <a:r>
              <a:rPr lang="en-US" sz="2600" b="1" dirty="0"/>
              <a:t>Motor</a:t>
            </a:r>
            <a:r>
              <a:rPr lang="en-US" sz="2600" dirty="0"/>
              <a:t> </a:t>
            </a:r>
            <a:r>
              <a:rPr lang="en-US" sz="2600" b="1" dirty="0"/>
              <a:t>neuron</a:t>
            </a:r>
            <a:r>
              <a:rPr lang="en-US" sz="2600" dirty="0"/>
              <a:t> </a:t>
            </a:r>
            <a:r>
              <a:rPr lang="en-US" sz="2600" b="1" dirty="0"/>
              <a:t>pools</a:t>
            </a:r>
            <a:r>
              <a:rPr lang="en-US" sz="2600" dirty="0"/>
              <a:t> – </a:t>
            </a:r>
            <a:r>
              <a:rPr lang="en-US" sz="2600" i="1" dirty="0"/>
              <a:t>groups</a:t>
            </a:r>
            <a:r>
              <a:rPr lang="en-US" sz="2600" dirty="0"/>
              <a:t> of lower motor neurons that innervate </a:t>
            </a:r>
            <a:r>
              <a:rPr lang="en-US" sz="2600" u="sng" dirty="0"/>
              <a:t>same</a:t>
            </a:r>
            <a:r>
              <a:rPr lang="en-US" sz="2600" dirty="0"/>
              <a:t> muscle; found together in </a:t>
            </a:r>
            <a:r>
              <a:rPr lang="en-US" sz="2600" i="1" dirty="0"/>
              <a:t>anterior</a:t>
            </a:r>
            <a:r>
              <a:rPr lang="en-US" sz="2600" dirty="0"/>
              <a:t> </a:t>
            </a:r>
            <a:r>
              <a:rPr lang="en-US" sz="2600" i="1" dirty="0"/>
              <a:t>horn</a:t>
            </a:r>
            <a:r>
              <a:rPr lang="en-US" sz="2600" dirty="0"/>
              <a:t> of spinal cord</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87389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Overview of Peripheral Nerves and Associated Ganglia </a:t>
            </a:r>
          </a:p>
        </p:txBody>
      </p:sp>
      <p:sp>
        <p:nvSpPr>
          <p:cNvPr id="3" name="Content Placeholder 2"/>
          <p:cNvSpPr>
            <a:spLocks noGrp="1"/>
          </p:cNvSpPr>
          <p:nvPr>
            <p:ph idx="1"/>
          </p:nvPr>
        </p:nvSpPr>
        <p:spPr/>
        <p:txBody>
          <a:bodyPr/>
          <a:lstStyle/>
          <a:p>
            <a:pPr lvl="1"/>
            <a:r>
              <a:rPr lang="en-US" dirty="0" smtClean="0"/>
              <a:t>Two </a:t>
            </a:r>
            <a:r>
              <a:rPr lang="en-US" dirty="0"/>
              <a:t>collections of axons connect PNS with spinal cord’s gray matter; </a:t>
            </a:r>
            <a:r>
              <a:rPr lang="en-US" b="1" dirty="0"/>
              <a:t>anterior</a:t>
            </a:r>
            <a:r>
              <a:rPr lang="en-US" dirty="0"/>
              <a:t> </a:t>
            </a:r>
            <a:r>
              <a:rPr lang="en-US" b="1" dirty="0"/>
              <a:t>root</a:t>
            </a:r>
            <a:r>
              <a:rPr lang="en-US" dirty="0"/>
              <a:t> containing </a:t>
            </a:r>
            <a:r>
              <a:rPr lang="en-US" b="1" i="1" dirty="0"/>
              <a:t>motor</a:t>
            </a:r>
            <a:r>
              <a:rPr lang="en-US" dirty="0"/>
              <a:t> </a:t>
            </a:r>
            <a:r>
              <a:rPr lang="en-US" i="1" dirty="0"/>
              <a:t>neurons</a:t>
            </a:r>
            <a:r>
              <a:rPr lang="en-US" dirty="0"/>
              <a:t> from anterior horn and </a:t>
            </a:r>
            <a:r>
              <a:rPr lang="en-US" b="1" dirty="0"/>
              <a:t>posterior</a:t>
            </a:r>
            <a:r>
              <a:rPr lang="en-US" dirty="0"/>
              <a:t> </a:t>
            </a:r>
            <a:r>
              <a:rPr lang="en-US" b="1" dirty="0"/>
              <a:t>root</a:t>
            </a:r>
            <a:r>
              <a:rPr lang="en-US" dirty="0"/>
              <a:t> containing </a:t>
            </a:r>
            <a:r>
              <a:rPr lang="en-US" b="1" i="1" dirty="0"/>
              <a:t>sensory</a:t>
            </a:r>
            <a:r>
              <a:rPr lang="en-US" dirty="0"/>
              <a:t> </a:t>
            </a:r>
            <a:r>
              <a:rPr lang="en-US" i="1" dirty="0"/>
              <a:t>neurons</a:t>
            </a:r>
            <a:r>
              <a:rPr lang="en-US" dirty="0"/>
              <a:t> that enter posterior horn</a:t>
            </a:r>
          </a:p>
        </p:txBody>
      </p:sp>
      <p:sp>
        <p:nvSpPr>
          <p:cNvPr id="4" name="Footer Placeholder 3"/>
          <p:cNvSpPr>
            <a:spLocks noGrp="1"/>
          </p:cNvSpPr>
          <p:nvPr>
            <p:ph type="ftr" sz="quarter" idx="11"/>
          </p:nvPr>
        </p:nvSpPr>
        <p:spPr/>
        <p:txBody>
          <a:bodyPr/>
          <a:lstStyle/>
          <a:p>
            <a:r>
              <a:rPr lang="en-US" dirty="0"/>
              <a:t>© 2016 Pearson Education, Inc.</a:t>
            </a:r>
          </a:p>
        </p:txBody>
      </p:sp>
    </p:spTree>
    <p:extLst>
      <p:ext uri="{BB962C8B-B14F-4D97-AF65-F5344CB8AC3E}">
        <p14:creationId xmlns:p14="http://schemas.microsoft.com/office/powerpoint/2010/main" val="9561793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b="1" dirty="0" smtClean="0"/>
              <a:t>____________</a:t>
            </a:r>
            <a:r>
              <a:rPr lang="en-US" dirty="0" smtClean="0"/>
              <a:t> </a:t>
            </a:r>
            <a:r>
              <a:rPr lang="en-US" dirty="0"/>
              <a:t>– </a:t>
            </a:r>
            <a:r>
              <a:rPr lang="en-US" i="1" dirty="0"/>
              <a:t>programmed</a:t>
            </a:r>
            <a:r>
              <a:rPr lang="en-US" dirty="0"/>
              <a:t>, </a:t>
            </a:r>
            <a:r>
              <a:rPr lang="en-US" i="1" dirty="0"/>
              <a:t>automatic</a:t>
            </a:r>
            <a:r>
              <a:rPr lang="en-US" dirty="0"/>
              <a:t> </a:t>
            </a:r>
            <a:r>
              <a:rPr lang="en-US" i="1" dirty="0"/>
              <a:t>responses</a:t>
            </a:r>
            <a:r>
              <a:rPr lang="en-US" dirty="0"/>
              <a:t> to stimuli; usually </a:t>
            </a:r>
            <a:r>
              <a:rPr lang="en-US" i="1" dirty="0"/>
              <a:t>protective</a:t>
            </a:r>
            <a:r>
              <a:rPr lang="en-US" dirty="0"/>
              <a:t> preventing tissue damage in someway, occur in a three-step sequence of events called a </a:t>
            </a:r>
            <a:r>
              <a:rPr lang="en-US" b="1" dirty="0" smtClean="0"/>
              <a:t>___________</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64791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Reflex Arcs </a:t>
            </a:r>
            <a:endParaRPr lang="en-US" dirty="0"/>
          </a:p>
        </p:txBody>
      </p:sp>
      <p:sp>
        <p:nvSpPr>
          <p:cNvPr id="3" name="Content Placeholder 2"/>
          <p:cNvSpPr>
            <a:spLocks noGrp="1"/>
          </p:cNvSpPr>
          <p:nvPr>
            <p:ph idx="1"/>
          </p:nvPr>
        </p:nvSpPr>
        <p:spPr/>
        <p:txBody>
          <a:bodyPr/>
          <a:lstStyle/>
          <a:p>
            <a:pPr lvl="0"/>
            <a:r>
              <a:rPr lang="en-US" b="1" dirty="0"/>
              <a:t>Reflexes</a:t>
            </a:r>
            <a:r>
              <a:rPr lang="en-US" dirty="0"/>
              <a:t> – </a:t>
            </a:r>
            <a:r>
              <a:rPr lang="en-US" i="1" dirty="0"/>
              <a:t>programmed</a:t>
            </a:r>
            <a:r>
              <a:rPr lang="en-US" dirty="0"/>
              <a:t>, </a:t>
            </a:r>
            <a:r>
              <a:rPr lang="en-US" i="1" dirty="0"/>
              <a:t>automatic</a:t>
            </a:r>
            <a:r>
              <a:rPr lang="en-US" dirty="0"/>
              <a:t> </a:t>
            </a:r>
            <a:r>
              <a:rPr lang="en-US" i="1" dirty="0"/>
              <a:t>responses</a:t>
            </a:r>
            <a:r>
              <a:rPr lang="en-US" dirty="0"/>
              <a:t> to stimuli; usually </a:t>
            </a:r>
            <a:r>
              <a:rPr lang="en-US" i="1" dirty="0"/>
              <a:t>protective</a:t>
            </a:r>
            <a:r>
              <a:rPr lang="en-US" dirty="0"/>
              <a:t> preventing tissue damage in someway, occur in a three-step sequence of events called a </a:t>
            </a:r>
            <a:r>
              <a:rPr lang="en-US" b="1" dirty="0"/>
              <a:t>reflex</a:t>
            </a:r>
            <a:r>
              <a:rPr lang="en-US" dirty="0"/>
              <a:t> </a:t>
            </a:r>
            <a:r>
              <a:rPr lang="en-US" b="1" dirty="0"/>
              <a:t>arc</a:t>
            </a:r>
            <a:endParaRPr lang="en-US" dirty="0"/>
          </a:p>
          <a:p>
            <a:pPr lvl="1"/>
            <a:r>
              <a:rPr lang="en-US" dirty="0"/>
              <a:t>Reflexes begin with a </a:t>
            </a:r>
            <a:r>
              <a:rPr lang="en-US" i="1" dirty="0"/>
              <a:t>sensory</a:t>
            </a:r>
            <a:r>
              <a:rPr lang="en-US" dirty="0"/>
              <a:t> </a:t>
            </a:r>
            <a:r>
              <a:rPr lang="en-US" i="1" dirty="0"/>
              <a:t>stimulus</a:t>
            </a:r>
            <a:r>
              <a:rPr lang="en-US" dirty="0"/>
              <a:t> and finish with a rapid </a:t>
            </a:r>
            <a:r>
              <a:rPr lang="en-US" i="1" dirty="0"/>
              <a:t>motor</a:t>
            </a:r>
            <a:r>
              <a:rPr lang="en-US" dirty="0"/>
              <a:t> </a:t>
            </a:r>
            <a:r>
              <a:rPr lang="en-US" i="1" dirty="0"/>
              <a:t>response</a:t>
            </a:r>
          </a:p>
          <a:p>
            <a:pPr lvl="1"/>
            <a:r>
              <a:rPr lang="en-US" i="1" dirty="0"/>
              <a:t>Neural</a:t>
            </a:r>
            <a:r>
              <a:rPr lang="en-US" dirty="0"/>
              <a:t> </a:t>
            </a:r>
            <a:r>
              <a:rPr lang="en-US" i="1" dirty="0"/>
              <a:t>integration</a:t>
            </a:r>
            <a:r>
              <a:rPr lang="en-US" dirty="0"/>
              <a:t> between sensory stimulus and motor response occurs in CNS, typically within </a:t>
            </a:r>
            <a:r>
              <a:rPr lang="en-US" i="1" dirty="0"/>
              <a:t>brainstem or spinal cord</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0356795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marL="0" indent="0">
              <a:buNone/>
            </a:pPr>
            <a:r>
              <a:rPr lang="en-US" dirty="0"/>
              <a:t>Some of the most common reflexes occur without our realizing it. These reflexes are part of normal movement and allow the CNS to correct motor error and prevent muscle damage. </a:t>
            </a:r>
          </a:p>
          <a:p>
            <a:pPr marL="0" indent="0">
              <a:buNone/>
            </a:pPr>
            <a:r>
              <a:rPr lang="en-US" dirty="0"/>
              <a:t>Sensory component of these reflexes is detected by mechanoreceptors within muscles and tendons called </a:t>
            </a:r>
            <a:r>
              <a:rPr lang="en-US" b="1" dirty="0" smtClean="0"/>
              <a:t>___________and ____________</a:t>
            </a:r>
            <a:r>
              <a:rPr lang="en-US" dirty="0" smtClean="0"/>
              <a:t>, </a:t>
            </a:r>
            <a:r>
              <a:rPr lang="en-US" dirty="0"/>
              <a:t>monitor muscle </a:t>
            </a:r>
            <a:r>
              <a:rPr lang="en-US" i="1" dirty="0"/>
              <a:t>length</a:t>
            </a:r>
            <a:r>
              <a:rPr lang="en-US" dirty="0"/>
              <a:t> and </a:t>
            </a:r>
            <a:r>
              <a:rPr lang="en-US" i="1" dirty="0"/>
              <a:t>force</a:t>
            </a:r>
            <a:r>
              <a:rPr lang="en-US" dirty="0"/>
              <a:t> </a:t>
            </a:r>
            <a:r>
              <a:rPr lang="en-US" i="1" dirty="0"/>
              <a:t>of</a:t>
            </a:r>
            <a:r>
              <a:rPr lang="en-US" dirty="0"/>
              <a:t> </a:t>
            </a:r>
            <a:r>
              <a:rPr lang="en-US" i="1" dirty="0"/>
              <a:t>contraction</a:t>
            </a:r>
            <a:r>
              <a:rPr lang="en-US" dirty="0"/>
              <a:t>; communicate this information to spinal cord, cerebellum, and cerebral cortex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596100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marL="0" indent="0">
              <a:buNone/>
            </a:pPr>
            <a:r>
              <a:rPr lang="en-US" dirty="0"/>
              <a:t>Some of the most common reflexes occur without our realizing it. These reflexes are part of normal movement and allow the CNS to correct motor error and prevent muscle damage. </a:t>
            </a:r>
          </a:p>
          <a:p>
            <a:pPr marL="0" indent="0">
              <a:buNone/>
            </a:pPr>
            <a:r>
              <a:rPr lang="en-US" dirty="0"/>
              <a:t>Sensory component of these reflexes is detected by mechanoreceptors within muscles and tendons called </a:t>
            </a:r>
            <a:r>
              <a:rPr lang="en-US" b="1" dirty="0"/>
              <a:t>muscle spindles and Golgi tendon organs</a:t>
            </a:r>
            <a:r>
              <a:rPr lang="en-US" dirty="0"/>
              <a:t>, monitor muscle </a:t>
            </a:r>
            <a:r>
              <a:rPr lang="en-US" i="1" dirty="0"/>
              <a:t>length</a:t>
            </a:r>
            <a:r>
              <a:rPr lang="en-US" dirty="0"/>
              <a:t> and </a:t>
            </a:r>
            <a:r>
              <a:rPr lang="en-US" i="1" dirty="0"/>
              <a:t>force</a:t>
            </a:r>
            <a:r>
              <a:rPr lang="en-US" dirty="0"/>
              <a:t> </a:t>
            </a:r>
            <a:r>
              <a:rPr lang="en-US" i="1" dirty="0"/>
              <a:t>of</a:t>
            </a:r>
            <a:r>
              <a:rPr lang="en-US" dirty="0"/>
              <a:t> </a:t>
            </a:r>
            <a:r>
              <a:rPr lang="en-US" i="1" dirty="0"/>
              <a:t>contraction</a:t>
            </a:r>
            <a:r>
              <a:rPr lang="en-US" dirty="0"/>
              <a:t>; communicate this information to spinal cord, cerebellum, and cerebral cortex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122980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lvl="0"/>
            <a:r>
              <a:rPr lang="en-US" b="1" dirty="0" smtClean="0"/>
              <a:t>___________</a:t>
            </a:r>
            <a:r>
              <a:rPr lang="en-US" dirty="0" smtClean="0"/>
              <a:t>– </a:t>
            </a:r>
            <a:r>
              <a:rPr lang="en-US" dirty="0"/>
              <a:t>tapered structures found embedded among regular contractile muscle fibers (</a:t>
            </a:r>
            <a:r>
              <a:rPr lang="en-US" b="1" dirty="0"/>
              <a:t>extrafusal</a:t>
            </a:r>
            <a:r>
              <a:rPr lang="en-US" dirty="0"/>
              <a:t> </a:t>
            </a:r>
            <a:r>
              <a:rPr lang="en-US" b="1" dirty="0"/>
              <a:t>muscle</a:t>
            </a:r>
            <a:r>
              <a:rPr lang="en-US" dirty="0"/>
              <a:t> </a:t>
            </a:r>
            <a:r>
              <a:rPr lang="en-US" b="1" dirty="0"/>
              <a:t>fibers</a:t>
            </a:r>
            <a:r>
              <a:rPr lang="en-US" dirty="0"/>
              <a:t>) </a:t>
            </a:r>
            <a:r>
              <a:rPr lang="en-US" dirty="0" smtClean="0"/>
              <a:t>(</a:t>
            </a:r>
            <a:r>
              <a:rPr lang="en-US" dirty="0"/>
              <a:t>continued):</a:t>
            </a:r>
          </a:p>
          <a:p>
            <a:pPr lvl="1"/>
            <a:r>
              <a:rPr lang="en-US" dirty="0"/>
              <a:t>Within each spindle are 2-12 specialized muscle fibers, </a:t>
            </a:r>
            <a:r>
              <a:rPr lang="en-US" b="1" dirty="0"/>
              <a:t>intrafusal muscle fibers, </a:t>
            </a:r>
            <a:r>
              <a:rPr lang="en-US" dirty="0"/>
              <a:t>have contractile filaments composed of actin and myosin at their </a:t>
            </a:r>
            <a:r>
              <a:rPr lang="en-US" i="1" dirty="0"/>
              <a:t>poles</a:t>
            </a:r>
            <a:r>
              <a:rPr lang="en-US" dirty="0"/>
              <a:t>; innervated by motor neurons</a:t>
            </a:r>
          </a:p>
          <a:p>
            <a:pPr lvl="1"/>
            <a:r>
              <a:rPr lang="en-US" dirty="0"/>
              <a:t>Contractile filaments are </a:t>
            </a:r>
            <a:r>
              <a:rPr lang="en-US" u="sng" dirty="0"/>
              <a:t>absent</a:t>
            </a:r>
            <a:r>
              <a:rPr lang="en-US" dirty="0"/>
              <a:t> in the </a:t>
            </a:r>
            <a:r>
              <a:rPr lang="en-US" i="1" dirty="0"/>
              <a:t>central</a:t>
            </a:r>
            <a:r>
              <a:rPr lang="en-US" dirty="0"/>
              <a:t> </a:t>
            </a:r>
            <a:r>
              <a:rPr lang="en-US" i="1" dirty="0"/>
              <a:t>area</a:t>
            </a:r>
            <a:r>
              <a:rPr lang="en-US" dirty="0"/>
              <a:t> of intrafusal fibers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381401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lvl="0"/>
            <a:r>
              <a:rPr lang="en-US" b="1" dirty="0"/>
              <a:t>Muscle</a:t>
            </a:r>
            <a:r>
              <a:rPr lang="en-US" dirty="0"/>
              <a:t> </a:t>
            </a:r>
            <a:r>
              <a:rPr lang="en-US" b="1" dirty="0"/>
              <a:t>spindles</a:t>
            </a:r>
            <a:r>
              <a:rPr lang="en-US" dirty="0"/>
              <a:t> – tapered structures found embedded among regular contractile muscle fibers (</a:t>
            </a:r>
            <a:r>
              <a:rPr lang="en-US" b="1" dirty="0"/>
              <a:t>extrafusal</a:t>
            </a:r>
            <a:r>
              <a:rPr lang="en-US" dirty="0"/>
              <a:t> </a:t>
            </a:r>
            <a:r>
              <a:rPr lang="en-US" b="1" dirty="0"/>
              <a:t>muscle</a:t>
            </a:r>
            <a:r>
              <a:rPr lang="en-US" dirty="0"/>
              <a:t> </a:t>
            </a:r>
            <a:r>
              <a:rPr lang="en-US" b="1" dirty="0"/>
              <a:t>fibers</a:t>
            </a:r>
            <a:r>
              <a:rPr lang="en-US" dirty="0"/>
              <a:t>) </a:t>
            </a:r>
            <a:r>
              <a:rPr lang="en-US" dirty="0" smtClean="0"/>
              <a:t>(</a:t>
            </a:r>
            <a:r>
              <a:rPr lang="en-US" dirty="0"/>
              <a:t>continued):</a:t>
            </a:r>
          </a:p>
          <a:p>
            <a:pPr lvl="1"/>
            <a:r>
              <a:rPr lang="en-US" dirty="0"/>
              <a:t>Within each spindle are 2-12 specialized muscle fibers, </a:t>
            </a:r>
            <a:r>
              <a:rPr lang="en-US" b="1" dirty="0"/>
              <a:t>intrafusal muscle fibers, </a:t>
            </a:r>
            <a:r>
              <a:rPr lang="en-US" dirty="0"/>
              <a:t>have contractile filaments composed of actin and myosin at their </a:t>
            </a:r>
            <a:r>
              <a:rPr lang="en-US" i="1" dirty="0"/>
              <a:t>poles</a:t>
            </a:r>
            <a:r>
              <a:rPr lang="en-US" dirty="0"/>
              <a:t>; innervated by motor neurons</a:t>
            </a:r>
          </a:p>
          <a:p>
            <a:pPr lvl="1"/>
            <a:r>
              <a:rPr lang="en-US" dirty="0"/>
              <a:t>Contractile filaments are </a:t>
            </a:r>
            <a:r>
              <a:rPr lang="en-US" u="sng" dirty="0"/>
              <a:t>absent</a:t>
            </a:r>
            <a:r>
              <a:rPr lang="en-US" dirty="0"/>
              <a:t> in the </a:t>
            </a:r>
            <a:r>
              <a:rPr lang="en-US" i="1" dirty="0"/>
              <a:t>central</a:t>
            </a:r>
            <a:r>
              <a:rPr lang="en-US" dirty="0"/>
              <a:t> </a:t>
            </a:r>
            <a:r>
              <a:rPr lang="en-US" i="1" dirty="0"/>
              <a:t>area</a:t>
            </a:r>
            <a:r>
              <a:rPr lang="en-US" dirty="0"/>
              <a:t> of intrafusal fibers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783496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lvl="0"/>
            <a:r>
              <a:rPr lang="en-US" b="1" dirty="0" smtClean="0"/>
              <a:t>_____________</a:t>
            </a:r>
            <a:r>
              <a:rPr lang="en-US" dirty="0" smtClean="0"/>
              <a:t>– </a:t>
            </a:r>
            <a:r>
              <a:rPr lang="en-US" i="1" dirty="0"/>
              <a:t>mechanoreceptors</a:t>
            </a:r>
            <a:r>
              <a:rPr lang="en-US" dirty="0"/>
              <a:t> located within tendons near </a:t>
            </a:r>
            <a:r>
              <a:rPr lang="en-US" i="1" dirty="0"/>
              <a:t>muscle-tendon</a:t>
            </a:r>
            <a:r>
              <a:rPr lang="en-US" dirty="0"/>
              <a:t> </a:t>
            </a:r>
            <a:r>
              <a:rPr lang="en-US" i="1" dirty="0"/>
              <a:t>junction</a:t>
            </a:r>
            <a:r>
              <a:rPr lang="en-US" dirty="0"/>
              <a:t>; have following </a:t>
            </a:r>
            <a:r>
              <a:rPr lang="en-US" dirty="0" smtClean="0"/>
              <a:t>features:</a:t>
            </a:r>
            <a:endParaRPr lang="en-US" dirty="0"/>
          </a:p>
          <a:p>
            <a:pPr lvl="1"/>
            <a:r>
              <a:rPr lang="en-US" dirty="0"/>
              <a:t>Monitor </a:t>
            </a:r>
            <a:r>
              <a:rPr lang="en-US" i="1" dirty="0"/>
              <a:t>tension</a:t>
            </a:r>
            <a:r>
              <a:rPr lang="en-US" dirty="0"/>
              <a:t> generated by a muscle contraction</a:t>
            </a:r>
          </a:p>
          <a:p>
            <a:pPr lvl="1"/>
            <a:r>
              <a:rPr lang="en-US" dirty="0"/>
              <a:t>Consist of an </a:t>
            </a:r>
            <a:r>
              <a:rPr lang="en-US" i="1" dirty="0"/>
              <a:t>encapsulated</a:t>
            </a:r>
            <a:r>
              <a:rPr lang="en-US" dirty="0"/>
              <a:t> </a:t>
            </a:r>
            <a:r>
              <a:rPr lang="en-US" i="1" dirty="0"/>
              <a:t>bundle</a:t>
            </a:r>
            <a:r>
              <a:rPr lang="en-US" dirty="0"/>
              <a:t> </a:t>
            </a:r>
            <a:r>
              <a:rPr lang="en-US" i="1" dirty="0"/>
              <a:t>of</a:t>
            </a:r>
            <a:r>
              <a:rPr lang="en-US" dirty="0"/>
              <a:t> </a:t>
            </a:r>
            <a:r>
              <a:rPr lang="en-US" i="1" dirty="0"/>
              <a:t>collagen</a:t>
            </a:r>
            <a:r>
              <a:rPr lang="en-US" dirty="0"/>
              <a:t> </a:t>
            </a:r>
            <a:r>
              <a:rPr lang="en-US" i="1" dirty="0"/>
              <a:t>fibers</a:t>
            </a:r>
            <a:r>
              <a:rPr lang="en-US" dirty="0"/>
              <a:t> attached to about 20 </a:t>
            </a:r>
            <a:r>
              <a:rPr lang="en-US" i="1" dirty="0" err="1"/>
              <a:t>extrafusal</a:t>
            </a:r>
            <a:r>
              <a:rPr lang="en-US" dirty="0"/>
              <a:t> </a:t>
            </a:r>
            <a:r>
              <a:rPr lang="en-US" i="1" dirty="0"/>
              <a:t>muscle</a:t>
            </a:r>
            <a:r>
              <a:rPr lang="en-US" dirty="0"/>
              <a:t> </a:t>
            </a:r>
            <a:r>
              <a:rPr lang="en-US" i="1" dirty="0"/>
              <a:t>fibers</a:t>
            </a:r>
          </a:p>
          <a:p>
            <a:pPr lvl="1"/>
            <a:r>
              <a:rPr lang="en-US" dirty="0"/>
              <a:t>Contain a single somatic sensory axon whose endings are wrapped around its enclosed collagen fibers. The rate at which these neurons fire depends on the amount of muscle tension generated with each contraction-the </a:t>
            </a:r>
            <a:r>
              <a:rPr lang="en-US" u="sng" dirty="0"/>
              <a:t>greater</a:t>
            </a:r>
            <a:r>
              <a:rPr lang="en-US" dirty="0"/>
              <a:t> the tension, the </a:t>
            </a:r>
            <a:r>
              <a:rPr lang="en-US" u="sng" dirty="0"/>
              <a:t>more rapidly </a:t>
            </a:r>
            <a:r>
              <a:rPr lang="en-US" dirty="0"/>
              <a:t>they fire.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670592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Content Placeholder 2"/>
          <p:cNvSpPr>
            <a:spLocks noGrp="1"/>
          </p:cNvSpPr>
          <p:nvPr>
            <p:ph idx="1"/>
          </p:nvPr>
        </p:nvSpPr>
        <p:spPr/>
        <p:txBody>
          <a:bodyPr/>
          <a:lstStyle/>
          <a:p>
            <a:pPr lvl="0"/>
            <a:r>
              <a:rPr lang="en-US" b="1" dirty="0"/>
              <a:t>Golgi</a:t>
            </a:r>
            <a:r>
              <a:rPr lang="en-US" dirty="0"/>
              <a:t> </a:t>
            </a:r>
            <a:r>
              <a:rPr lang="en-US" b="1" dirty="0"/>
              <a:t>tendon</a:t>
            </a:r>
            <a:r>
              <a:rPr lang="en-US" dirty="0"/>
              <a:t> </a:t>
            </a:r>
            <a:r>
              <a:rPr lang="en-US" b="1" dirty="0"/>
              <a:t>organs</a:t>
            </a:r>
            <a:r>
              <a:rPr lang="en-US" dirty="0"/>
              <a:t> – </a:t>
            </a:r>
            <a:r>
              <a:rPr lang="en-US" i="1" dirty="0"/>
              <a:t>mechanoreceptors</a:t>
            </a:r>
            <a:r>
              <a:rPr lang="en-US" dirty="0"/>
              <a:t> located within tendons near </a:t>
            </a:r>
            <a:r>
              <a:rPr lang="en-US" i="1" dirty="0"/>
              <a:t>muscle-tendon</a:t>
            </a:r>
            <a:r>
              <a:rPr lang="en-US" dirty="0"/>
              <a:t> </a:t>
            </a:r>
            <a:r>
              <a:rPr lang="en-US" i="1" dirty="0"/>
              <a:t>junction</a:t>
            </a:r>
            <a:r>
              <a:rPr lang="en-US" dirty="0"/>
              <a:t>; have following </a:t>
            </a:r>
            <a:r>
              <a:rPr lang="en-US" dirty="0" smtClean="0"/>
              <a:t>features:</a:t>
            </a:r>
            <a:endParaRPr lang="en-US" dirty="0"/>
          </a:p>
          <a:p>
            <a:pPr lvl="1"/>
            <a:r>
              <a:rPr lang="en-US" dirty="0"/>
              <a:t>Monitor </a:t>
            </a:r>
            <a:r>
              <a:rPr lang="en-US" i="1" dirty="0"/>
              <a:t>tension</a:t>
            </a:r>
            <a:r>
              <a:rPr lang="en-US" dirty="0"/>
              <a:t> generated by a muscle contraction</a:t>
            </a:r>
          </a:p>
          <a:p>
            <a:pPr lvl="1"/>
            <a:r>
              <a:rPr lang="en-US" dirty="0"/>
              <a:t>Consist of an </a:t>
            </a:r>
            <a:r>
              <a:rPr lang="en-US" i="1" dirty="0"/>
              <a:t>encapsulated</a:t>
            </a:r>
            <a:r>
              <a:rPr lang="en-US" dirty="0"/>
              <a:t> </a:t>
            </a:r>
            <a:r>
              <a:rPr lang="en-US" i="1" dirty="0"/>
              <a:t>bundle</a:t>
            </a:r>
            <a:r>
              <a:rPr lang="en-US" dirty="0"/>
              <a:t> </a:t>
            </a:r>
            <a:r>
              <a:rPr lang="en-US" i="1" dirty="0"/>
              <a:t>of</a:t>
            </a:r>
            <a:r>
              <a:rPr lang="en-US" dirty="0"/>
              <a:t> </a:t>
            </a:r>
            <a:r>
              <a:rPr lang="en-US" i="1" dirty="0"/>
              <a:t>collagen</a:t>
            </a:r>
            <a:r>
              <a:rPr lang="en-US" dirty="0"/>
              <a:t> </a:t>
            </a:r>
            <a:r>
              <a:rPr lang="en-US" i="1" dirty="0"/>
              <a:t>fibers</a:t>
            </a:r>
            <a:r>
              <a:rPr lang="en-US" dirty="0"/>
              <a:t> attached to about 20 </a:t>
            </a:r>
            <a:r>
              <a:rPr lang="en-US" i="1" dirty="0" err="1"/>
              <a:t>extrafusal</a:t>
            </a:r>
            <a:r>
              <a:rPr lang="en-US" dirty="0"/>
              <a:t> </a:t>
            </a:r>
            <a:r>
              <a:rPr lang="en-US" i="1" dirty="0"/>
              <a:t>muscle</a:t>
            </a:r>
            <a:r>
              <a:rPr lang="en-US" dirty="0"/>
              <a:t> </a:t>
            </a:r>
            <a:r>
              <a:rPr lang="en-US" i="1" dirty="0"/>
              <a:t>fibers</a:t>
            </a:r>
          </a:p>
          <a:p>
            <a:pPr lvl="1"/>
            <a:r>
              <a:rPr lang="en-US" dirty="0"/>
              <a:t>Contain a single somatic sensory axon whose endings are wrapped around its enclosed collagen fibers. The rate at which these neurons fire depends on the amount of muscle tension generated with each contraction-the </a:t>
            </a:r>
            <a:r>
              <a:rPr lang="en-US" u="sng" dirty="0"/>
              <a:t>greater</a:t>
            </a:r>
            <a:r>
              <a:rPr lang="en-US" dirty="0"/>
              <a:t> the tension, the </a:t>
            </a:r>
            <a:r>
              <a:rPr lang="en-US" u="sng" dirty="0"/>
              <a:t>more rapidly </a:t>
            </a:r>
            <a:r>
              <a:rPr lang="en-US" dirty="0"/>
              <a:t>they fire.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506350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a:t>The Role of Stretch Receptors in Skeletal Muscles </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705" y="1648301"/>
            <a:ext cx="7052591" cy="4587705"/>
          </a:xfrm>
          <a:prstGeom prst="rect">
            <a:avLst/>
          </a:prstGeom>
        </p:spPr>
      </p:pic>
    </p:spTree>
    <p:extLst>
      <p:ext uri="{BB962C8B-B14F-4D97-AF65-F5344CB8AC3E}">
        <p14:creationId xmlns:p14="http://schemas.microsoft.com/office/powerpoint/2010/main" val="9146879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Reflexes </a:t>
            </a:r>
            <a:endParaRPr lang="en-US" dirty="0"/>
          </a:p>
        </p:txBody>
      </p:sp>
      <p:sp>
        <p:nvSpPr>
          <p:cNvPr id="3" name="Content Placeholder 2"/>
          <p:cNvSpPr>
            <a:spLocks noGrp="1"/>
          </p:cNvSpPr>
          <p:nvPr>
            <p:ph idx="1"/>
          </p:nvPr>
        </p:nvSpPr>
        <p:spPr/>
        <p:txBody>
          <a:bodyPr/>
          <a:lstStyle/>
          <a:p>
            <a:pPr>
              <a:spcAft>
                <a:spcPts val="600"/>
              </a:spcAft>
            </a:pPr>
            <a:r>
              <a:rPr lang="en-US" dirty="0"/>
              <a:t>Reflexes can be classified by at least two </a:t>
            </a:r>
            <a:r>
              <a:rPr lang="en-US" dirty="0" smtClean="0"/>
              <a:t>criteria: </a:t>
            </a:r>
            <a:endParaRPr lang="en-US" dirty="0"/>
          </a:p>
          <a:p>
            <a:pPr lvl="1">
              <a:spcAft>
                <a:spcPts val="600"/>
              </a:spcAft>
            </a:pPr>
            <a:r>
              <a:rPr lang="en-US" i="1" dirty="0" smtClean="0"/>
              <a:t>1.</a:t>
            </a:r>
          </a:p>
          <a:p>
            <a:pPr lvl="1">
              <a:spcAft>
                <a:spcPts val="600"/>
              </a:spcAft>
            </a:pPr>
            <a:r>
              <a:rPr lang="en-US" i="1" dirty="0" smtClean="0"/>
              <a:t>2.</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75521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7185</Words>
  <Application>Microsoft Office PowerPoint</Application>
  <PresentationFormat>Widescreen</PresentationFormat>
  <Paragraphs>577</Paragraphs>
  <Slides>124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124</vt:i4>
      </vt:variant>
    </vt:vector>
  </HeadingPairs>
  <TitlesOfParts>
    <vt:vector size="130" baseType="lpstr">
      <vt:lpstr>Arial</vt:lpstr>
      <vt:lpstr>Calibri</vt:lpstr>
      <vt:lpstr>Calibri Light</vt:lpstr>
      <vt:lpstr>Symbol</vt:lpstr>
      <vt:lpstr>Wingdings</vt:lpstr>
      <vt:lpstr>Office Theme</vt:lpstr>
      <vt:lpstr>Exam 4 Review</vt:lpstr>
      <vt:lpstr>PowerPoint Presentation</vt:lpstr>
      <vt:lpstr>PowerPoint Presentation</vt:lpstr>
      <vt:lpstr>Divisions of the PNS </vt:lpstr>
      <vt:lpstr>Divisions of the PNS </vt:lpstr>
      <vt:lpstr>Divisions of the PNS </vt:lpstr>
      <vt:lpstr>Divisions of the PNS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Overview of Peripheral Nerves and Associated Ganglia </vt:lpstr>
      <vt:lpstr>The Sensory Cranial Nerves </vt:lpstr>
      <vt:lpstr>The Sensory Cranial Nerves </vt:lpstr>
      <vt:lpstr>The Sensory Cranial Nerves </vt:lpstr>
      <vt:lpstr>The Motor Cranial Nerves </vt:lpstr>
      <vt:lpstr>The Motor Cranial Nerves </vt:lpstr>
      <vt:lpstr>The Motor Cranial Nerves </vt:lpstr>
      <vt:lpstr>The Motor Cranial Nerves </vt:lpstr>
      <vt:lpstr>The Mixed Cranial Nerves </vt:lpstr>
      <vt:lpstr>The Mixed Cranial Nerves </vt:lpstr>
      <vt:lpstr>The Mixed Cranial Nerves </vt:lpstr>
      <vt:lpstr>The Mixed Cranial Nerves </vt:lpstr>
      <vt:lpstr>The Mixed Cranial Nerves </vt:lpstr>
      <vt:lpstr>Structure of Spinal Nerves and Spinal Nerve Plexuses </vt:lpstr>
      <vt:lpstr>Structure of Spinal Nerves and Spinal Nerve Plexuses </vt:lpstr>
      <vt:lpstr>Structure of Spinal Nerves and Spinal Nerve Plexuses </vt:lpstr>
      <vt:lpstr>Structure of Spinal Nerves and Spinal Nerve Plexuses </vt:lpstr>
      <vt:lpstr>Structure of Spinal Nerves and Spinal Nerve Plexuses </vt:lpstr>
      <vt:lpstr>Structure of Spinal Nerves and Spinal Nerve Plexuses </vt:lpstr>
      <vt:lpstr>Structure of Spinal Nerves and Spinal Nerve Plexuses </vt:lpstr>
      <vt:lpstr>PowerPoint Presentation</vt:lpstr>
      <vt:lpstr>Cervical Plexuses </vt:lpstr>
      <vt:lpstr>Cervical Plexuses </vt:lpstr>
      <vt:lpstr>PowerPoint Presentation</vt:lpstr>
      <vt:lpstr>Brachial Plexuses </vt:lpstr>
      <vt:lpstr>Brachial Plexuses </vt:lpstr>
      <vt:lpstr>PowerPoint Presentation</vt:lpstr>
      <vt:lpstr>Lumbar Plexuses</vt:lpstr>
      <vt:lpstr>Lumbar Plexuses</vt:lpstr>
      <vt:lpstr>PowerPoint Presentation</vt:lpstr>
      <vt:lpstr>Sacral Plexuses</vt:lpstr>
      <vt:lpstr>Sacral Plexuses</vt:lpstr>
      <vt:lpstr>Sacral Plexuses</vt:lpstr>
      <vt:lpstr>Sacral Plexuses</vt:lpstr>
      <vt:lpstr>Sacral Plexuses</vt:lpstr>
      <vt:lpstr>From PNS to CNS: Sensory Reception and Receptors </vt:lpstr>
      <vt:lpstr>From PNS to CNS: Sensory Reception and Receptors </vt:lpstr>
      <vt:lpstr>From PNS to CNS: Sensory Reception and Receptors </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Classification of Sensory Receptors</vt:lpstr>
      <vt:lpstr>Sensory Neurons </vt:lpstr>
      <vt:lpstr>Sensory Neurons </vt:lpstr>
      <vt:lpstr>Sensory Neurons </vt:lpstr>
      <vt:lpstr>Sensory Neurons </vt:lpstr>
      <vt:lpstr>Sensory Neurons </vt:lpstr>
      <vt:lpstr>PowerPoint Presentation</vt:lpstr>
      <vt:lpstr>PowerPoint Presentation</vt:lpstr>
      <vt:lpstr>Sensory Neurons </vt:lpstr>
      <vt:lpstr>Dermatomes and Referred Pain </vt:lpstr>
      <vt:lpstr>Dermatomes and Referred Pain </vt:lpstr>
      <vt:lpstr>Dermatomes and Referred Pain </vt:lpstr>
      <vt:lpstr>Dermatomes and Referred Pain </vt:lpstr>
      <vt:lpstr>Dermatomes and Referred Pain </vt:lpstr>
      <vt:lpstr>Dermatomes and Referred Pain </vt:lpstr>
      <vt:lpstr>The Big Picture of Detection and Interpretation of Somatic Sensation by the Nervous System</vt:lpstr>
      <vt:lpstr>From CNS to PNS: Motor Output </vt:lpstr>
      <vt:lpstr>From CNS to PNS: Motor Output </vt:lpstr>
      <vt:lpstr>The Role of Lower Motor Neurons </vt:lpstr>
      <vt:lpstr>The Role of Lower Motor Neurons </vt:lpstr>
      <vt:lpstr>PowerPoint Presentation</vt:lpstr>
      <vt:lpstr>Reflex Arcs </vt:lpstr>
      <vt:lpstr>The Role of Stretch Receptors in Skeletal Muscles </vt:lpstr>
      <vt:lpstr>The Role of Stretch Receptors in Skeletal Muscles </vt:lpstr>
      <vt:lpstr>The Role of Stretch Receptors in Skeletal Muscles </vt:lpstr>
      <vt:lpstr>The Role of Stretch Receptors in Skeletal Muscles </vt:lpstr>
      <vt:lpstr>The Role of Stretch Receptors in Skeletal Muscles </vt:lpstr>
      <vt:lpstr>The Role of Stretch Receptors in Skeletal Muscles </vt:lpstr>
      <vt:lpstr>The Role of Stretch Receptors in Skeletal Muscles </vt:lpstr>
      <vt:lpstr>Types of Reflexes </vt:lpstr>
      <vt:lpstr>Types of Reflexes </vt:lpstr>
      <vt:lpstr>PowerPoint Presentation</vt:lpstr>
      <vt:lpstr>PowerPoint Presentation</vt:lpstr>
      <vt:lpstr>Types of Reflexes </vt:lpstr>
      <vt:lpstr>Types of Reflexes </vt:lpstr>
      <vt:lpstr>Types of Reflexes </vt:lpstr>
      <vt:lpstr>Types of Reflexes </vt:lpstr>
      <vt:lpstr>Types of Reflexes </vt:lpstr>
      <vt:lpstr>Types of Reflexes </vt:lpstr>
      <vt:lpstr>Types of Reflexes </vt:lpstr>
      <vt:lpstr>Types of Reflexes </vt:lpstr>
      <vt:lpstr>Types of Reflexes </vt:lpstr>
      <vt:lpstr>Types of Reflexes </vt:lpstr>
      <vt:lpstr>Sensory and Motor Neuron Disorders </vt:lpstr>
      <vt:lpstr>Sensory and Motor Neuron Disorders </vt:lpstr>
      <vt:lpstr>Sensory and Motor Neuron Disorders </vt:lpstr>
      <vt:lpstr>Sensory and Motor Neuron Disorders </vt:lpstr>
      <vt:lpstr>Sensory and Motor Neuron Disorders </vt:lpstr>
      <vt:lpstr>Sensory and Motor Neuron Disorders </vt:lpstr>
      <vt:lpstr>Sensory and Motor Neuron Disorders </vt:lpstr>
      <vt:lpstr>Sensory and Motor Neuron Disorders </vt:lpstr>
      <vt:lpstr>Sensory and Motor Neuron Disorders </vt:lpstr>
      <vt:lpstr>Amyotrophic Lateral Sclerosis</vt:lpstr>
      <vt:lpstr>Amyotrophic Lateral Sclerosis</vt:lpstr>
      <vt:lpstr>Amyotrophic Lateral Sclerosis</vt:lpstr>
    </vt:vector>
  </TitlesOfParts>
  <Company>CMCC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4 Review</dc:title>
  <dc:creator>twr302</dc:creator>
  <cp:lastModifiedBy>twr302</cp:lastModifiedBy>
  <cp:revision>10</cp:revision>
  <dcterms:created xsi:type="dcterms:W3CDTF">2019-04-15T17:30:33Z</dcterms:created>
  <dcterms:modified xsi:type="dcterms:W3CDTF">2019-04-15T17:46:31Z</dcterms:modified>
</cp:coreProperties>
</file>