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McCuen" initials="CM" lastIdx="1" clrIdx="0">
    <p:extLst>
      <p:ext uri="{19B8F6BF-5375-455C-9EA6-DF929625EA0E}">
        <p15:presenceInfo xmlns="" xmlns:p15="http://schemas.microsoft.com/office/powerpoint/2012/main" userId="9dc7b3942fd88c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C26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7C8-95E1-48E4-8FC9-57B7E46923EC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A35B-5E58-4389-83AF-E551C5CAB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711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37298-62E1-425C-A73B-55FE3ACC95B6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0220F-070F-4CBF-96F1-6CC9A964C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117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0220F-070F-4CBF-96F1-6CC9A964CD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22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.titlePage.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rgbClr val="8C263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0" y="6666273"/>
            <a:ext cx="799859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latin typeface="Arial" pitchFamily="-111" charset="0"/>
              </a:rPr>
              <a:t>© </a:t>
            </a:r>
            <a:r>
              <a:rPr lang="en-US" sz="700" dirty="0" smtClean="0">
                <a:latin typeface="Arial" pitchFamily="-111" charset="0"/>
              </a:rPr>
              <a:t>2016</a:t>
            </a:r>
            <a:endParaRPr lang="en-US" sz="700" dirty="0">
              <a:latin typeface="Arial" pitchFamily="-111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9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0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9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0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6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09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74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14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009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7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52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artwo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76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AHIMAPress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" y="5902520"/>
            <a:ext cx="1076325" cy="377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Information Management Technology:  An Applied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Health Information Management Profession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9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Information-Oriented Management Practice</a:t>
            </a:r>
          </a:p>
          <a:p>
            <a:pPr lvl="1"/>
            <a:r>
              <a:rPr lang="en-US" dirty="0" smtClean="0"/>
              <a:t>Information governance</a:t>
            </a:r>
          </a:p>
          <a:p>
            <a:pPr lvl="1"/>
            <a:r>
              <a:rPr lang="en-US" dirty="0" smtClean="0"/>
              <a:t>Information -oriented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Future of HIM</a:t>
            </a:r>
          </a:p>
          <a:p>
            <a:pPr lvl="1"/>
            <a:r>
              <a:rPr lang="en-US" dirty="0" smtClean="0"/>
              <a:t>Electronic health record (EHR)</a:t>
            </a:r>
          </a:p>
          <a:p>
            <a:pPr lvl="1"/>
            <a:r>
              <a:rPr lang="en-US" dirty="0" smtClean="0"/>
              <a:t>Focus</a:t>
            </a:r>
          </a:p>
          <a:p>
            <a:pPr lvl="2"/>
            <a:r>
              <a:rPr lang="en-US" dirty="0" smtClean="0"/>
              <a:t>Coding skills</a:t>
            </a:r>
          </a:p>
          <a:p>
            <a:pPr lvl="2"/>
            <a:r>
              <a:rPr lang="en-US" dirty="0" smtClean="0"/>
              <a:t>Data governance</a:t>
            </a:r>
          </a:p>
          <a:p>
            <a:pPr lvl="2"/>
            <a:r>
              <a:rPr lang="en-US" dirty="0" smtClean="0"/>
              <a:t>Leadership skills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AHIMA</a:t>
            </a:r>
          </a:p>
          <a:p>
            <a:pPr lvl="1"/>
            <a:r>
              <a:rPr lang="en-US" dirty="0" smtClean="0"/>
              <a:t>Membership organization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Certification</a:t>
            </a:r>
          </a:p>
          <a:p>
            <a:pPr lvl="2"/>
            <a:r>
              <a:rPr lang="en-US" dirty="0" smtClean="0"/>
              <a:t>Lifelong learning</a:t>
            </a:r>
          </a:p>
          <a:p>
            <a:pPr lvl="3"/>
            <a:r>
              <a:rPr lang="en-US" dirty="0" smtClean="0"/>
              <a:t>Continuing education</a:t>
            </a:r>
          </a:p>
          <a:p>
            <a:pPr lvl="2"/>
            <a:r>
              <a:rPr lang="en-US" dirty="0" smtClean="0"/>
              <a:t>Advocate for profession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AHIMA</a:t>
            </a:r>
          </a:p>
          <a:p>
            <a:pPr lvl="1"/>
            <a:r>
              <a:rPr lang="en-US" dirty="0" smtClean="0"/>
              <a:t>Code of ethics</a:t>
            </a:r>
          </a:p>
          <a:p>
            <a:pPr lvl="1"/>
            <a:r>
              <a:rPr lang="en-US" dirty="0" smtClean="0"/>
              <a:t>Membership</a:t>
            </a:r>
          </a:p>
          <a:p>
            <a:pPr lvl="2"/>
            <a:r>
              <a:rPr lang="en-US" dirty="0" smtClean="0"/>
              <a:t>Active</a:t>
            </a:r>
          </a:p>
          <a:p>
            <a:pPr lvl="2"/>
            <a:r>
              <a:rPr lang="en-US" dirty="0" smtClean="0"/>
              <a:t>Student</a:t>
            </a:r>
          </a:p>
          <a:p>
            <a:pPr lvl="2"/>
            <a:r>
              <a:rPr lang="en-US" dirty="0" smtClean="0"/>
              <a:t>New graduate</a:t>
            </a:r>
          </a:p>
          <a:p>
            <a:pPr lvl="2"/>
            <a:r>
              <a:rPr lang="en-US" dirty="0" smtClean="0"/>
              <a:t>Emeritus</a:t>
            </a:r>
          </a:p>
          <a:p>
            <a:pPr lvl="2"/>
            <a:r>
              <a:rPr lang="en-US" dirty="0" smtClean="0"/>
              <a:t>Group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AHIMA Structure and Operation</a:t>
            </a:r>
          </a:p>
          <a:p>
            <a:pPr lvl="1"/>
            <a:r>
              <a:rPr lang="en-US" dirty="0" smtClean="0"/>
              <a:t>Components</a:t>
            </a:r>
          </a:p>
          <a:p>
            <a:pPr lvl="2"/>
            <a:r>
              <a:rPr lang="en-US" dirty="0" smtClean="0"/>
              <a:t>Volunteer</a:t>
            </a:r>
          </a:p>
          <a:p>
            <a:pPr lvl="2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Leadership</a:t>
            </a:r>
          </a:p>
          <a:p>
            <a:pPr lvl="2"/>
            <a:r>
              <a:rPr lang="en-US" dirty="0" smtClean="0"/>
              <a:t>Board of Directors</a:t>
            </a:r>
          </a:p>
          <a:p>
            <a:pPr lvl="1"/>
            <a:r>
              <a:rPr lang="en-US" dirty="0" smtClean="0"/>
              <a:t>Engage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AHIMA Structure and Operation</a:t>
            </a:r>
          </a:p>
          <a:p>
            <a:pPr lvl="1"/>
            <a:r>
              <a:rPr lang="en-US" dirty="0" smtClean="0"/>
              <a:t>National committees</a:t>
            </a:r>
          </a:p>
          <a:p>
            <a:pPr lvl="1"/>
            <a:r>
              <a:rPr lang="en-US" dirty="0" smtClean="0"/>
              <a:t>Practice councils</a:t>
            </a:r>
          </a:p>
          <a:p>
            <a:pPr lvl="1"/>
            <a:r>
              <a:rPr lang="en-US" dirty="0" smtClean="0"/>
              <a:t>Workgroups</a:t>
            </a:r>
          </a:p>
          <a:p>
            <a:pPr lvl="1"/>
            <a:r>
              <a:rPr lang="en-US" dirty="0" smtClean="0"/>
              <a:t>House of Delegates</a:t>
            </a:r>
          </a:p>
          <a:p>
            <a:pPr lvl="1"/>
            <a:r>
              <a:rPr lang="en-US" dirty="0" smtClean="0"/>
              <a:t>Component state associations</a:t>
            </a:r>
          </a:p>
          <a:p>
            <a:pPr lvl="1"/>
            <a:r>
              <a:rPr lang="en-US" dirty="0" smtClean="0"/>
              <a:t>Chief executive officer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AHIMA Structure and Operation</a:t>
            </a:r>
          </a:p>
          <a:p>
            <a:pPr lvl="1"/>
            <a:r>
              <a:rPr lang="en-US" dirty="0" smtClean="0"/>
              <a:t>CAHIIM</a:t>
            </a:r>
          </a:p>
          <a:p>
            <a:pPr lvl="1"/>
            <a:r>
              <a:rPr lang="en-US" dirty="0" smtClean="0"/>
              <a:t>CCHIIM</a:t>
            </a:r>
          </a:p>
          <a:p>
            <a:pPr lvl="2"/>
            <a:r>
              <a:rPr lang="en-US" dirty="0" smtClean="0"/>
              <a:t>Credentials</a:t>
            </a:r>
          </a:p>
          <a:p>
            <a:pPr lvl="3"/>
            <a:r>
              <a:rPr lang="en-US" dirty="0" smtClean="0"/>
              <a:t>Registered health information technician (RHIT)</a:t>
            </a:r>
          </a:p>
          <a:p>
            <a:pPr lvl="3"/>
            <a:r>
              <a:rPr lang="en-US" dirty="0" smtClean="0"/>
              <a:t>Registered health information administrator</a:t>
            </a:r>
            <a:r>
              <a:rPr lang="en-US" b="1" dirty="0" smtClean="0"/>
              <a:t> </a:t>
            </a:r>
            <a:r>
              <a:rPr lang="en-US" dirty="0" smtClean="0"/>
              <a:t>(RHIA)</a:t>
            </a:r>
          </a:p>
          <a:p>
            <a:pPr lvl="3"/>
            <a:r>
              <a:rPr lang="en-US" dirty="0" smtClean="0"/>
              <a:t>Certified coding associate (CCA)</a:t>
            </a:r>
          </a:p>
          <a:p>
            <a:pPr lvl="3"/>
            <a:r>
              <a:rPr lang="en-US" dirty="0" smtClean="0"/>
              <a:t>Certified coding specialist (CCS)</a:t>
            </a:r>
          </a:p>
          <a:p>
            <a:pPr lvl="3"/>
            <a:r>
              <a:rPr lang="en-US" dirty="0" smtClean="0"/>
              <a:t>Certified coding specialist—physician based (CCS-P)</a:t>
            </a:r>
          </a:p>
          <a:p>
            <a:pPr lvl="3"/>
            <a:r>
              <a:rPr lang="en-US" dirty="0" smtClean="0"/>
              <a:t>Certified in healthcare privacy and security (CHPS)</a:t>
            </a:r>
          </a:p>
          <a:p>
            <a:pPr lvl="3"/>
            <a:r>
              <a:rPr lang="en-US" dirty="0" smtClean="0"/>
              <a:t>Certified health data analyst (CHDA)</a:t>
            </a:r>
          </a:p>
          <a:p>
            <a:pPr lvl="3"/>
            <a:r>
              <a:rPr lang="en-US" dirty="0" smtClean="0"/>
              <a:t>Clinical documentation improvement practitioner (CDIP)</a:t>
            </a:r>
          </a:p>
          <a:p>
            <a:pPr lvl="3"/>
            <a:r>
              <a:rPr lang="en-US" dirty="0" smtClean="0"/>
              <a:t>Certified healthcare technology specialist (CHTS)</a:t>
            </a:r>
          </a:p>
          <a:p>
            <a:pPr lvl="2"/>
            <a:r>
              <a:rPr lang="en-US" dirty="0" smtClean="0"/>
              <a:t>Continuing education units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AHIMA Structure and Operation</a:t>
            </a:r>
          </a:p>
          <a:p>
            <a:pPr lvl="1"/>
            <a:r>
              <a:rPr lang="en-US" dirty="0" smtClean="0"/>
              <a:t>Fellowship program</a:t>
            </a:r>
          </a:p>
          <a:p>
            <a:pPr lvl="2"/>
            <a:r>
              <a:rPr lang="en-US" dirty="0" smtClean="0"/>
              <a:t>10 years membership</a:t>
            </a:r>
          </a:p>
          <a:p>
            <a:pPr lvl="2"/>
            <a:r>
              <a:rPr lang="en-US" dirty="0" smtClean="0"/>
              <a:t>10 years HIM experience</a:t>
            </a:r>
          </a:p>
          <a:p>
            <a:pPr lvl="2"/>
            <a:r>
              <a:rPr lang="en-US" dirty="0" smtClean="0"/>
              <a:t>Minimum of masters degree</a:t>
            </a:r>
          </a:p>
          <a:p>
            <a:pPr lvl="2"/>
            <a:r>
              <a:rPr lang="en-US" dirty="0" smtClean="0"/>
              <a:t>Sustained and substantial professional achievement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AHIMA Structure and Operation</a:t>
            </a:r>
          </a:p>
          <a:p>
            <a:pPr lvl="1"/>
            <a:r>
              <a:rPr lang="en-US" dirty="0" smtClean="0"/>
              <a:t>AHIMA Foundation</a:t>
            </a:r>
          </a:p>
          <a:p>
            <a:pPr lvl="2"/>
            <a:r>
              <a:rPr lang="en-US" dirty="0" smtClean="0"/>
              <a:t>Council for Excellence in Education</a:t>
            </a:r>
          </a:p>
          <a:p>
            <a:pPr lvl="2"/>
            <a:r>
              <a:rPr lang="en-US" i="1" dirty="0" smtClean="0"/>
              <a:t>Perspectives in Health Information Management</a:t>
            </a:r>
          </a:p>
          <a:p>
            <a:pPr lvl="2"/>
            <a:r>
              <a:rPr lang="en-US" dirty="0" smtClean="0"/>
              <a:t>Education competencies</a:t>
            </a:r>
          </a:p>
          <a:p>
            <a:pPr lvl="2"/>
            <a:r>
              <a:rPr lang="en-US" dirty="0" smtClean="0"/>
              <a:t>Scholarships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HIM Specialty 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Information and Management Systems Society</a:t>
            </a:r>
          </a:p>
          <a:p>
            <a:r>
              <a:rPr lang="en-US" dirty="0" smtClean="0"/>
              <a:t>Association for Healthcare Documentation Integrity</a:t>
            </a:r>
          </a:p>
          <a:p>
            <a:r>
              <a:rPr lang="en-US" dirty="0" smtClean="0"/>
              <a:t>American Academy of Professional Coders</a:t>
            </a:r>
          </a:p>
          <a:p>
            <a:r>
              <a:rPr lang="en-US" dirty="0" smtClean="0"/>
              <a:t>National Cancer </a:t>
            </a:r>
            <a:r>
              <a:rPr lang="en-US" smtClean="0"/>
              <a:t>Registrars Association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History of Health Information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hospital standardization</a:t>
            </a:r>
          </a:p>
          <a:p>
            <a:pPr lvl="1"/>
            <a:r>
              <a:rPr lang="en-US" dirty="0" smtClean="0"/>
              <a:t>Minimal documentation</a:t>
            </a:r>
          </a:p>
          <a:p>
            <a:pPr lvl="1"/>
            <a:r>
              <a:rPr lang="en-US" dirty="0" smtClean="0"/>
              <a:t>No management of processes</a:t>
            </a:r>
          </a:p>
          <a:p>
            <a:pPr lvl="1"/>
            <a:r>
              <a:rPr lang="en-US" dirty="0" smtClean="0"/>
              <a:t>Incomplete records filed</a:t>
            </a:r>
          </a:p>
          <a:p>
            <a:pPr lvl="1"/>
            <a:r>
              <a:rPr lang="en-US" dirty="0" smtClean="0"/>
              <a:t>No standardized vocabulary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6636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History of Health Information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 Standardization (1918)</a:t>
            </a:r>
          </a:p>
          <a:p>
            <a:pPr lvl="1"/>
            <a:r>
              <a:rPr lang="en-US" dirty="0" smtClean="0"/>
              <a:t>Started by the American College of Surgeons</a:t>
            </a:r>
          </a:p>
          <a:p>
            <a:pPr lvl="1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Raise standards of surgery – minimum quality standards</a:t>
            </a:r>
          </a:p>
          <a:p>
            <a:pPr lvl="2"/>
            <a:r>
              <a:rPr lang="en-US" dirty="0" smtClean="0"/>
              <a:t>Health record processes created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Association of Record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Record Librarians of North American</a:t>
            </a:r>
          </a:p>
          <a:p>
            <a:pPr lvl="1"/>
            <a:r>
              <a:rPr lang="en-US" dirty="0" smtClean="0"/>
              <a:t>Created in 1928</a:t>
            </a:r>
          </a:p>
          <a:p>
            <a:pPr lvl="1"/>
            <a:r>
              <a:rPr lang="en-US" dirty="0" smtClean="0"/>
              <a:t>58 charter members</a:t>
            </a:r>
          </a:p>
          <a:p>
            <a:pPr lvl="1"/>
            <a:r>
              <a:rPr lang="en-US" dirty="0" smtClean="0"/>
              <a:t>Now known as American Health Information Management Association (AHIMA)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Association of Record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of Formal Education and Certification Programs</a:t>
            </a:r>
          </a:p>
          <a:p>
            <a:pPr lvl="1"/>
            <a:r>
              <a:rPr lang="en-US" dirty="0" smtClean="0"/>
              <a:t>First approved program in 1934</a:t>
            </a:r>
          </a:p>
          <a:p>
            <a:pPr lvl="1"/>
            <a:r>
              <a:rPr lang="en-US" dirty="0" smtClean="0"/>
              <a:t>Commission on Accreditation for Health Informatics and Information Management Education (CAHIIM)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Association of Record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of Formal Education and Certification Programs</a:t>
            </a:r>
          </a:p>
          <a:p>
            <a:pPr lvl="1"/>
            <a:r>
              <a:rPr lang="en-US" dirty="0" smtClean="0"/>
              <a:t>Certification Board </a:t>
            </a:r>
          </a:p>
          <a:p>
            <a:pPr lvl="2"/>
            <a:r>
              <a:rPr lang="en-US" dirty="0" smtClean="0"/>
              <a:t>created eligibility criteria for certification with examination</a:t>
            </a:r>
          </a:p>
          <a:p>
            <a:pPr lvl="2"/>
            <a:r>
              <a:rPr lang="en-US" dirty="0" smtClean="0"/>
              <a:t>Commission on Certification for Health informatics and Information Management (CCHIIM)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Association of Medical Record Librarian</a:t>
            </a:r>
          </a:p>
          <a:p>
            <a:r>
              <a:rPr lang="en-US" dirty="0" smtClean="0"/>
              <a:t>American Medical Record Association</a:t>
            </a:r>
          </a:p>
          <a:p>
            <a:r>
              <a:rPr lang="en-US" dirty="0" smtClean="0"/>
              <a:t>American Health Information Management Association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Health Information Administrator</a:t>
            </a:r>
          </a:p>
          <a:p>
            <a:r>
              <a:rPr lang="en-US" dirty="0" smtClean="0"/>
              <a:t>Registered Health Record Technician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803"/>
            <a:ext cx="8229600" cy="4533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Practice</a:t>
            </a:r>
          </a:p>
          <a:p>
            <a:pPr lvl="1"/>
            <a:r>
              <a:rPr lang="en-US" dirty="0" smtClean="0"/>
              <a:t>Practices</a:t>
            </a:r>
          </a:p>
          <a:p>
            <a:pPr lvl="2"/>
            <a:r>
              <a:rPr lang="en-US" dirty="0" smtClean="0"/>
              <a:t>Record content and processes</a:t>
            </a:r>
          </a:p>
          <a:p>
            <a:pPr lvl="2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Retrieval</a:t>
            </a:r>
          </a:p>
          <a:p>
            <a:pPr lvl="1"/>
            <a:r>
              <a:rPr lang="en-US" dirty="0" smtClean="0"/>
              <a:t>Settings</a:t>
            </a:r>
          </a:p>
          <a:p>
            <a:pPr lvl="2"/>
            <a:r>
              <a:rPr lang="en-US" dirty="0" smtClean="0"/>
              <a:t>Hospital HIM department</a:t>
            </a:r>
          </a:p>
          <a:p>
            <a:pPr lvl="2"/>
            <a:r>
              <a:rPr lang="en-US" dirty="0" smtClean="0"/>
              <a:t>Government agencies</a:t>
            </a:r>
          </a:p>
          <a:p>
            <a:pPr lvl="2"/>
            <a:r>
              <a:rPr lang="en-US" dirty="0" smtClean="0"/>
              <a:t>Consulting companies</a:t>
            </a:r>
          </a:p>
          <a:p>
            <a:pPr lvl="2"/>
            <a:r>
              <a:rPr lang="en-US" dirty="0" smtClean="0"/>
              <a:t>More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formation Management Technology:  An Applied Approach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arly History of Health Information Management&amp;quot;&quot;/&gt;&lt;property id=&quot;20307&quot; value=&quot;257&quot;/&gt;&lt;/object&gt;&lt;object type=&quot;3&quot; unique_id=&quot;10793&quot;&gt;&lt;property id=&quot;20148&quot; value=&quot;5&quot;/&gt;&lt;property id=&quot;20300&quot; value=&quot;Slide 3 - &amp;quot;Early History of Health Information Management&amp;quot;&quot;/&gt;&lt;property id=&quot;20307&quot; value=&quot;258&quot;/&gt;&lt;/object&gt;&lt;object type=&quot;3&quot; unique_id=&quot;10794&quot;&gt;&lt;property id=&quot;20148&quot; value=&quot;5&quot;/&gt;&lt;property id=&quot;20300&quot; value=&quot;Slide 4 - &amp;quot;Organization of the Association of Record Librarians&amp;quot;&quot;/&gt;&lt;property id=&quot;20307&quot; value=&quot;259&quot;/&gt;&lt;/object&gt;&lt;object type=&quot;3&quot; unique_id=&quot;10795&quot;&gt;&lt;property id=&quot;20148&quot; value=&quot;5&quot;/&gt;&lt;property id=&quot;20300&quot; value=&quot;Slide 5 - &amp;quot;Organization of the Association of Record Librarians&amp;quot;&quot;/&gt;&lt;property id=&quot;20307&quot; value=&quot;260&quot;/&gt;&lt;/object&gt;&lt;object type=&quot;3&quot; unique_id=&quot;10796&quot;&gt;&lt;property id=&quot;20148&quot; value=&quot;5&quot;/&gt;&lt;property id=&quot;20300&quot; value=&quot;Slide 6 - &amp;quot;Organization of the Association of Record Librarians&amp;quot;&quot;/&gt;&lt;property id=&quot;20307&quot; value=&quot;261&quot;/&gt;&lt;/object&gt;&lt;object type=&quot;3&quot; unique_id=&quot;10797&quot;&gt;&lt;property id=&quot;20148&quot; value=&quot;5&quot;/&gt;&lt;property id=&quot;20300&quot; value=&quot;Slide 7 - &amp;quot;Evolution of Practice&amp;quot;&quot;/&gt;&lt;property id=&quot;20307&quot; value=&quot;262&quot;/&gt;&lt;/object&gt;&lt;object type=&quot;3&quot; unique_id=&quot;10798&quot;&gt;&lt;property id=&quot;20148&quot; value=&quot;5&quot;/&gt;&lt;property id=&quot;20300&quot; value=&quot;Slide 8 - &amp;quot;Evolution of Practice&amp;quot;&quot;/&gt;&lt;property id=&quot;20307&quot; value=&quot;263&quot;/&gt;&lt;/object&gt;&lt;object type=&quot;3&quot; unique_id=&quot;10799&quot;&gt;&lt;property id=&quot;20148&quot; value=&quot;5&quot;/&gt;&lt;property id=&quot;20300&quot; value=&quot;Slide 9 - &amp;quot;Evolution of Practice&amp;quot;&quot;/&gt;&lt;property id=&quot;20307&quot; value=&quot;264&quot;/&gt;&lt;/object&gt;&lt;object type=&quot;3&quot; unique_id=&quot;10800&quot;&gt;&lt;property id=&quot;20148&quot; value=&quot;5&quot;/&gt;&lt;property id=&quot;20300&quot; value=&quot;Slide 10 - &amp;quot;Evolution of Practice&amp;quot;&quot;/&gt;&lt;property id=&quot;20307&quot; value=&quot;265&quot;/&gt;&lt;/object&gt;&lt;object type=&quot;3&quot; unique_id=&quot;10801&quot;&gt;&lt;property id=&quot;20148&quot; value=&quot;5&quot;/&gt;&lt;property id=&quot;20300&quot; value=&quot;Slide 11 - &amp;quot;Evolution of Practice&amp;quot;&quot;/&gt;&lt;property id=&quot;20307&quot; value=&quot;266&quot;/&gt;&lt;/object&gt;&lt;object type=&quot;3&quot; unique_id=&quot;10802&quot;&gt;&lt;property id=&quot;20148&quot; value=&quot;5&quot;/&gt;&lt;property id=&quot;20300&quot; value=&quot;Slide 12 - &amp;quot;Evolution of Practice&amp;quot;&quot;/&gt;&lt;property id=&quot;20307&quot; value=&quot;267&quot;/&gt;&lt;/object&gt;&lt;object type=&quot;3&quot; unique_id=&quot;10803&quot;&gt;&lt;property id=&quot;20148&quot; value=&quot;5&quot;/&gt;&lt;property id=&quot;20300&quot; value=&quot;Slide 13 - &amp;quot;Today’s Professional Organization&amp;quot;&quot;/&gt;&lt;property id=&quot;20307&quot; value=&quot;268&quot;/&gt;&lt;/object&gt;&lt;object type=&quot;3&quot; unique_id=&quot;10804&quot;&gt;&lt;property id=&quot;20148&quot; value=&quot;5&quot;/&gt;&lt;property id=&quot;20300&quot; value=&quot;Slide 14 - &amp;quot;Today’s Professional Organization&amp;quot;&quot;/&gt;&lt;property id=&quot;20307&quot; value=&quot;269&quot;/&gt;&lt;/object&gt;&lt;object type=&quot;3&quot; unique_id=&quot;10805&quot;&gt;&lt;property id=&quot;20148&quot; value=&quot;5&quot;/&gt;&lt;property id=&quot;20300&quot; value=&quot;Slide 15 - &amp;quot;Today’s Professional Organization&amp;quot;&quot;/&gt;&lt;property id=&quot;20307&quot; value=&quot;270&quot;/&gt;&lt;/object&gt;&lt;object type=&quot;3&quot; unique_id=&quot;10806&quot;&gt;&lt;property id=&quot;20148&quot; value=&quot;5&quot;/&gt;&lt;property id=&quot;20300&quot; value=&quot;Slide 16 - &amp;quot;Today’s Professional Organization&amp;quot;&quot;/&gt;&lt;property id=&quot;20307&quot; value=&quot;271&quot;/&gt;&lt;/object&gt;&lt;object type=&quot;3&quot; unique_id=&quot;10807&quot;&gt;&lt;property id=&quot;20148&quot; value=&quot;5&quot;/&gt;&lt;property id=&quot;20300&quot; value=&quot;Slide 17 - &amp;quot;Today’s Professional Organization&amp;quot;&quot;/&gt;&lt;property id=&quot;20307&quot; value=&quot;272&quot;/&gt;&lt;/object&gt;&lt;object type=&quot;3&quot; unique_id=&quot;10808&quot;&gt;&lt;property id=&quot;20148&quot; value=&quot;5&quot;/&gt;&lt;property id=&quot;20300&quot; value=&quot;Slide 18 - &amp;quot;Today’s Professional Organization&amp;quot;&quot;/&gt;&lt;property id=&quot;20307&quot; value=&quot;273&quot;/&gt;&lt;/object&gt;&lt;object type=&quot;3&quot; unique_id=&quot;10809&quot;&gt;&lt;property id=&quot;20148&quot; value=&quot;5&quot;/&gt;&lt;property id=&quot;20300&quot; value=&quot;Slide 19 - &amp;quot;Today’s Professional Organization&amp;quot;&quot;/&gt;&lt;property id=&quot;20307&quot; value=&quot;274&quot;/&gt;&lt;/object&gt;&lt;object type=&quot;3&quot; unique_id=&quot;10810&quot;&gt;&lt;property id=&quot;20148&quot; value=&quot;5&quot;/&gt;&lt;property id=&quot;20300&quot; value=&quot;Slide 20 - &amp;quot;HIM Specialty Professional Organizations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460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Health Information Management Technology:  An Applied Approach</vt:lpstr>
      <vt:lpstr>Early History of Health Information Management</vt:lpstr>
      <vt:lpstr>Early History of Health Information Management</vt:lpstr>
      <vt:lpstr>Organization of the Association of Record Librarians</vt:lpstr>
      <vt:lpstr>Organization of the Association of Record Librarians</vt:lpstr>
      <vt:lpstr>Organization of the Association of Record Librarians</vt:lpstr>
      <vt:lpstr>Evolution of Practice</vt:lpstr>
      <vt:lpstr>Evolution of Practice</vt:lpstr>
      <vt:lpstr>Evolution of Practice</vt:lpstr>
      <vt:lpstr>Evolution of Practice</vt:lpstr>
      <vt:lpstr>Evolution of Practice</vt:lpstr>
      <vt:lpstr>Today’s Professional Organization</vt:lpstr>
      <vt:lpstr>Today’s Professional Organization</vt:lpstr>
      <vt:lpstr>Today’s Professional Organization</vt:lpstr>
      <vt:lpstr>Today’s Professional Organization</vt:lpstr>
      <vt:lpstr>Today’s Professional Organization</vt:lpstr>
      <vt:lpstr>Today’s Professional Organization</vt:lpstr>
      <vt:lpstr>Today’s Professional Organization</vt:lpstr>
      <vt:lpstr>HIM Specialty Professional Organizations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Megan Grennan</cp:lastModifiedBy>
  <cp:revision>22</cp:revision>
  <dcterms:created xsi:type="dcterms:W3CDTF">2014-01-24T02:38:46Z</dcterms:created>
  <dcterms:modified xsi:type="dcterms:W3CDTF">2016-07-12T18:04:45Z</dcterms:modified>
</cp:coreProperties>
</file>