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6" r:id="rId14"/>
    <p:sldId id="269" r:id="rId15"/>
    <p:sldId id="270" r:id="rId16"/>
    <p:sldId id="271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294" r:id="rId47"/>
    <p:sldId id="295" r:id="rId48"/>
    <p:sldId id="296" r:id="rId49"/>
    <p:sldId id="297" r:id="rId50"/>
    <p:sldId id="308" r:id="rId51"/>
    <p:sldId id="309" r:id="rId52"/>
    <p:sldId id="310" r:id="rId53"/>
    <p:sldId id="311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</p:sldIdLst>
  <p:sldSz cx="9144000" cy="6858000" type="screen4x3"/>
  <p:notesSz cx="7010400" cy="9236075"/>
  <p:custDataLst>
    <p:tags r:id="rId6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Lankisch" initials="KL" lastIdx="1" clrIdx="0">
    <p:extLst>
      <p:ext uri="{19B8F6BF-5375-455C-9EA6-DF929625EA0E}">
        <p15:presenceInfo xmlns="" xmlns:p15="http://schemas.microsoft.com/office/powerpoint/2012/main" userId="cf59782778212536" providerId="Windows Live"/>
      </p:ext>
    </p:extLst>
  </p:cmAuthor>
  <p:cmAuthor id="2" name="Megan Grennan" initials="MG" lastIdx="2" clrIdx="1"/>
  <p:cmAuthor id="3" name="Nanette" initials="N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C26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50" y="-78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B8957C8-95E1-48E4-8FC9-57B7E46923EC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306A35B-5E58-4389-83AF-E551C5CAB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841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B337298-62E1-425C-A73B-55FE3ACC95B6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370220F-070F-4CBF-96F1-6CC9A964C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239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0220F-070F-4CBF-96F1-6CC9A964CDA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838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.titlePage.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rgbClr val="8C26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0" y="6666273"/>
            <a:ext cx="799859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latin typeface="Arial" pitchFamily="-111" charset="0"/>
              </a:rPr>
              <a:t>© </a:t>
            </a:r>
            <a:r>
              <a:rPr lang="en-US" sz="700" dirty="0" smtClean="0">
                <a:latin typeface="Arial" pitchFamily="-111" charset="0"/>
              </a:rPr>
              <a:t>2016</a:t>
            </a:r>
            <a:endParaRPr lang="en-US" sz="700" dirty="0">
              <a:latin typeface="Arial" pitchFamily="-111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9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60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9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20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6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309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974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4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009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87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52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artwo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76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HIMAPress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" y="5902520"/>
            <a:ext cx="1076325" cy="377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u="none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Information Management Technology:  An Applied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9511" y="1690151"/>
            <a:ext cx="5374488" cy="1326166"/>
          </a:xfrm>
        </p:spPr>
        <p:txBody>
          <a:bodyPr/>
          <a:lstStyle/>
          <a:p>
            <a:r>
              <a:rPr lang="en-US" dirty="0"/>
              <a:t>Chapter 7 Secondary Data Sources</a:t>
            </a:r>
          </a:p>
        </p:txBody>
      </p:sp>
    </p:spTree>
    <p:extLst>
      <p:ext uri="{BB962C8B-B14F-4D97-AF65-F5344CB8AC3E}">
        <p14:creationId xmlns="" xmlns:p14="http://schemas.microsoft.com/office/powerpoint/2010/main" val="57914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and Operation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Operation</a:t>
            </a:r>
          </a:p>
          <a:p>
            <a:pPr lvl="1">
              <a:defRPr/>
            </a:pPr>
            <a:r>
              <a:rPr lang="en-US" dirty="0"/>
              <a:t>Similar to disease index</a:t>
            </a:r>
          </a:p>
          <a:p>
            <a:pPr lvl="1">
              <a:defRPr/>
            </a:pPr>
            <a:r>
              <a:rPr lang="en-US" dirty="0"/>
              <a:t>Numerical order by procedure code</a:t>
            </a:r>
          </a:p>
          <a:p>
            <a:pPr lvl="1">
              <a:defRPr/>
            </a:pPr>
            <a:r>
              <a:rPr lang="en-US" dirty="0"/>
              <a:t>May also include surgeon’s name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99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Listing of cases in order by physician name or number</a:t>
            </a:r>
          </a:p>
        </p:txBody>
      </p:sp>
    </p:spTree>
    <p:extLst>
      <p:ext uri="{BB962C8B-B14F-4D97-AF65-F5344CB8AC3E}">
        <p14:creationId xmlns="" xmlns:p14="http://schemas.microsoft.com/office/powerpoint/2010/main" val="37007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registries</a:t>
            </a:r>
          </a:p>
          <a:p>
            <a:pPr lvl="1"/>
            <a:r>
              <a:rPr lang="en-US" dirty="0"/>
              <a:t>Secondary data related to patients with specific diagnosis, </a:t>
            </a:r>
            <a:r>
              <a:rPr lang="en-US" dirty="0" smtClean="0"/>
              <a:t>condition, </a:t>
            </a:r>
            <a:r>
              <a:rPr lang="en-US" dirty="0"/>
              <a:t>or procedure</a:t>
            </a:r>
          </a:p>
          <a:p>
            <a:pPr lvl="1"/>
            <a:r>
              <a:rPr lang="en-US" dirty="0"/>
              <a:t>Contain more information than index</a:t>
            </a:r>
          </a:p>
          <a:p>
            <a:pPr lvl="1"/>
            <a:r>
              <a:rPr lang="en-US" dirty="0"/>
              <a:t>Case definition</a:t>
            </a:r>
          </a:p>
          <a:p>
            <a:pPr lvl="1"/>
            <a:r>
              <a:rPr lang="en-US" dirty="0"/>
              <a:t>Case finding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154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Terminology Associated with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555"/>
            <a:ext cx="8229600" cy="4091304"/>
          </a:xfrm>
        </p:spPr>
        <p:txBody>
          <a:bodyPr/>
          <a:lstStyle/>
          <a:p>
            <a:pPr>
              <a:defRPr/>
            </a:pPr>
            <a:r>
              <a:rPr lang="en-US" dirty="0"/>
              <a:t>Accession number</a:t>
            </a:r>
          </a:p>
          <a:p>
            <a:pPr lvl="1">
              <a:defRPr/>
            </a:pPr>
            <a:r>
              <a:rPr lang="en-US" dirty="0"/>
              <a:t>Made up of year and sequential number</a:t>
            </a:r>
          </a:p>
          <a:p>
            <a:pPr>
              <a:defRPr/>
            </a:pPr>
            <a:r>
              <a:rPr lang="en-US" dirty="0"/>
              <a:t>Accession registry</a:t>
            </a:r>
          </a:p>
          <a:p>
            <a:pPr>
              <a:defRPr/>
            </a:pPr>
            <a:r>
              <a:rPr lang="en-US" dirty="0"/>
              <a:t>Demographic information</a:t>
            </a:r>
          </a:p>
          <a:p>
            <a:pPr>
              <a:defRPr/>
            </a:pPr>
            <a:r>
              <a:rPr lang="en-US" dirty="0"/>
              <a:t>Facility-based registries</a:t>
            </a:r>
          </a:p>
          <a:p>
            <a:pPr>
              <a:defRPr/>
            </a:pPr>
            <a:r>
              <a:rPr lang="en-US" dirty="0"/>
              <a:t>Incident</a:t>
            </a:r>
          </a:p>
          <a:p>
            <a:pPr>
              <a:defRPr/>
            </a:pPr>
            <a:r>
              <a:rPr lang="en-US" dirty="0"/>
              <a:t>Population-based registry</a:t>
            </a:r>
          </a:p>
        </p:txBody>
      </p:sp>
    </p:spTree>
    <p:extLst>
      <p:ext uri="{BB962C8B-B14F-4D97-AF65-F5344CB8AC3E}">
        <p14:creationId xmlns="" xmlns:p14="http://schemas.microsoft.com/office/powerpoint/2010/main" val="286172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Facility-based</a:t>
            </a:r>
          </a:p>
          <a:p>
            <a:pPr lvl="1"/>
            <a:r>
              <a:rPr lang="en-US" dirty="0"/>
              <a:t>Provide information for improved understanding of cancer</a:t>
            </a:r>
          </a:p>
          <a:p>
            <a:r>
              <a:rPr lang="en-US" dirty="0"/>
              <a:t>Population-based registries</a:t>
            </a:r>
          </a:p>
          <a:p>
            <a:pPr lvl="1"/>
            <a:r>
              <a:rPr lang="en-US" dirty="0"/>
              <a:t>Identifying trends and changes in the incidence of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6317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Cancer Registries Amendment Act of 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Mandated population-based registries in each state</a:t>
            </a:r>
          </a:p>
          <a:p>
            <a:pPr>
              <a:defRPr/>
            </a:pPr>
            <a:r>
              <a:rPr lang="en-US" dirty="0"/>
              <a:t>Data to be collected include:</a:t>
            </a:r>
          </a:p>
          <a:p>
            <a:pPr lvl="1">
              <a:defRPr/>
            </a:pPr>
            <a:r>
              <a:rPr lang="en-US" dirty="0"/>
              <a:t>Demographic data</a:t>
            </a:r>
          </a:p>
          <a:p>
            <a:pPr lvl="1">
              <a:defRPr/>
            </a:pPr>
            <a:r>
              <a:rPr lang="en-US" dirty="0"/>
              <a:t>Industrial or occupational history</a:t>
            </a:r>
          </a:p>
          <a:p>
            <a:pPr lvl="1">
              <a:defRPr/>
            </a:pPr>
            <a:r>
              <a:rPr lang="en-US" dirty="0"/>
              <a:t>Administrative information including date of diagnosis and source of information</a:t>
            </a:r>
          </a:p>
          <a:p>
            <a:pPr lvl="1">
              <a:defRPr/>
            </a:pPr>
            <a:r>
              <a:rPr lang="en-US" dirty="0"/>
              <a:t>Pathological data including site, stage incidence, and type of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8186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Definition and Case Finding in the Cancer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127"/>
            <a:ext cx="8229600" cy="409130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Case definition</a:t>
            </a:r>
          </a:p>
          <a:p>
            <a:pPr lvl="1">
              <a:defRPr/>
            </a:pPr>
            <a:r>
              <a:rPr lang="en-US" dirty="0"/>
              <a:t>Define cases to be entered in registry</a:t>
            </a:r>
          </a:p>
          <a:p>
            <a:pPr lvl="1">
              <a:defRPr/>
            </a:pPr>
            <a:r>
              <a:rPr lang="en-US" dirty="0"/>
              <a:t>Example: All cancers except skin</a:t>
            </a:r>
          </a:p>
          <a:p>
            <a:pPr>
              <a:defRPr/>
            </a:pPr>
            <a:r>
              <a:rPr lang="en-US" dirty="0"/>
              <a:t>Case findings</a:t>
            </a:r>
          </a:p>
          <a:p>
            <a:pPr lvl="1">
              <a:defRPr/>
            </a:pPr>
            <a:r>
              <a:rPr lang="en-US" dirty="0"/>
              <a:t>Identify cases that meet case definition</a:t>
            </a:r>
          </a:p>
          <a:p>
            <a:pPr lvl="1">
              <a:defRPr/>
            </a:pPr>
            <a:r>
              <a:rPr lang="en-US" dirty="0"/>
              <a:t>Examples:  </a:t>
            </a:r>
          </a:p>
          <a:p>
            <a:pPr lvl="2">
              <a:defRPr/>
            </a:pPr>
            <a:r>
              <a:rPr lang="en-US" dirty="0"/>
              <a:t>Discharge process</a:t>
            </a:r>
          </a:p>
          <a:p>
            <a:pPr lvl="2">
              <a:defRPr/>
            </a:pPr>
            <a:r>
              <a:rPr lang="en-US" dirty="0"/>
              <a:t>Disease indexes</a:t>
            </a:r>
          </a:p>
          <a:p>
            <a:pPr lvl="2">
              <a:defRPr/>
            </a:pPr>
            <a:r>
              <a:rPr lang="en-US" dirty="0"/>
              <a:t>Pathology reports</a:t>
            </a:r>
          </a:p>
          <a:p>
            <a:pPr lvl="2">
              <a:defRPr/>
            </a:pPr>
            <a:r>
              <a:rPr lang="en-US" dirty="0"/>
              <a:t>Radiation therapy or other cancer treatment</a:t>
            </a:r>
          </a:p>
          <a:p>
            <a:r>
              <a:rPr lang="en-US" dirty="0" smtClean="0"/>
              <a:t>Population-based registries rely on hospitals, physician offices, and other healthcare facilities to identify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2487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Collection for the Cancer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Accession number</a:t>
            </a:r>
          </a:p>
          <a:p>
            <a:pPr lvl="1">
              <a:defRPr/>
            </a:pPr>
            <a:r>
              <a:rPr lang="en-US" dirty="0"/>
              <a:t>Made up of year and sequential number</a:t>
            </a:r>
          </a:p>
          <a:p>
            <a:pPr>
              <a:defRPr/>
            </a:pPr>
            <a:r>
              <a:rPr lang="en-US" dirty="0"/>
              <a:t>Accession registry</a:t>
            </a:r>
          </a:p>
          <a:p>
            <a:pPr>
              <a:defRPr/>
            </a:pPr>
            <a:r>
              <a:rPr lang="en-US" dirty="0"/>
              <a:t>Demographic information</a:t>
            </a:r>
          </a:p>
          <a:p>
            <a:pPr>
              <a:defRPr/>
            </a:pPr>
            <a:r>
              <a:rPr lang="en-US" dirty="0"/>
              <a:t>Information on cancer</a:t>
            </a:r>
          </a:p>
          <a:p>
            <a:pPr lvl="1">
              <a:defRPr/>
            </a:pPr>
            <a:r>
              <a:rPr lang="en-US" dirty="0"/>
              <a:t>Type and site of the cancer</a:t>
            </a:r>
          </a:p>
          <a:p>
            <a:pPr lvl="1">
              <a:defRPr/>
            </a:pPr>
            <a:r>
              <a:rPr lang="en-US" dirty="0"/>
              <a:t>Diagnostic methodologies</a:t>
            </a:r>
          </a:p>
          <a:p>
            <a:pPr lvl="1">
              <a:defRPr/>
            </a:pPr>
            <a:r>
              <a:rPr lang="en-US" dirty="0"/>
              <a:t>Treatment methodologies</a:t>
            </a:r>
          </a:p>
          <a:p>
            <a:pPr lvl="1">
              <a:defRPr/>
            </a:pPr>
            <a:r>
              <a:rPr lang="en-US" dirty="0"/>
              <a:t>Stage at time of diagnosis</a:t>
            </a:r>
          </a:p>
        </p:txBody>
      </p:sp>
    </p:spTree>
    <p:extLst>
      <p:ext uri="{BB962C8B-B14F-4D97-AF65-F5344CB8AC3E}">
        <p14:creationId xmlns="" xmlns:p14="http://schemas.microsoft.com/office/powerpoint/2010/main" val="2684134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06"/>
            <a:ext cx="8229600" cy="4091304"/>
          </a:xfrm>
        </p:spPr>
        <p:txBody>
          <a:bodyPr/>
          <a:lstStyle/>
          <a:p>
            <a:r>
              <a:rPr lang="en-US" dirty="0"/>
              <a:t>Size and extent of spread of tumor</a:t>
            </a:r>
          </a:p>
          <a:p>
            <a:r>
              <a:rPr lang="en-US" dirty="0"/>
              <a:t>Staging system developed by American Joint Committee on Cancer</a:t>
            </a:r>
          </a:p>
          <a:p>
            <a:pPr lvl="2"/>
            <a:r>
              <a:rPr lang="en-US" dirty="0"/>
              <a:t>Collaborative Stage Data</a:t>
            </a:r>
          </a:p>
          <a:p>
            <a:pPr lvl="1"/>
            <a:r>
              <a:rPr lang="en-US" dirty="0"/>
              <a:t>Population-based registry</a:t>
            </a:r>
          </a:p>
          <a:p>
            <a:pPr lvl="2"/>
            <a:r>
              <a:rPr lang="en-US" dirty="0"/>
              <a:t>Usually collects information at time of diagnosis</a:t>
            </a:r>
          </a:p>
          <a:p>
            <a:pPr lvl="2"/>
            <a:r>
              <a:rPr lang="en-US" dirty="0"/>
              <a:t>Occasionally receives follow-up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779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Cancer Registry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report</a:t>
            </a:r>
          </a:p>
          <a:p>
            <a:pPr lvl="1"/>
            <a:r>
              <a:rPr lang="en-US" dirty="0"/>
              <a:t>Aggregate data on number of cases in past year by site and type of cancer</a:t>
            </a:r>
          </a:p>
          <a:p>
            <a:r>
              <a:rPr lang="en-US" dirty="0"/>
              <a:t>Data used in quality assessment and research</a:t>
            </a:r>
          </a:p>
          <a:p>
            <a:r>
              <a:rPr lang="en-US" dirty="0"/>
              <a:t>Patient follow-up</a:t>
            </a:r>
          </a:p>
          <a:p>
            <a:pPr lvl="1"/>
            <a:r>
              <a:rPr lang="en-US" dirty="0"/>
              <a:t>Obtain information on each patient in registry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258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are used to see trends in data</a:t>
            </a:r>
            <a:endParaRPr lang="en-US" dirty="0"/>
          </a:p>
          <a:p>
            <a:r>
              <a:rPr lang="en-US" dirty="0"/>
              <a:t>Facility-specific registry</a:t>
            </a:r>
          </a:p>
          <a:p>
            <a:r>
              <a:rPr lang="en-US" dirty="0"/>
              <a:t>Population-based registry</a:t>
            </a:r>
          </a:p>
        </p:txBody>
      </p:sp>
    </p:spTree>
    <p:extLst>
      <p:ext uri="{BB962C8B-B14F-4D97-AF65-F5344CB8AC3E}">
        <p14:creationId xmlns="" xmlns:p14="http://schemas.microsoft.com/office/powerpoint/2010/main" val="316636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694"/>
            <a:ext cx="8229600" cy="4091304"/>
          </a:xfrm>
        </p:spPr>
        <p:txBody>
          <a:bodyPr/>
          <a:lstStyle/>
          <a:p>
            <a:r>
              <a:rPr lang="en-US" dirty="0"/>
              <a:t>Hospital records</a:t>
            </a:r>
          </a:p>
          <a:p>
            <a:r>
              <a:rPr lang="en-US" dirty="0"/>
              <a:t>Physician</a:t>
            </a:r>
          </a:p>
          <a:p>
            <a:r>
              <a:rPr lang="en-US" dirty="0"/>
              <a:t>Contacting </a:t>
            </a:r>
            <a:r>
              <a:rPr lang="en-US" dirty="0" smtClean="0"/>
              <a:t>patients or relatives</a:t>
            </a:r>
            <a:endParaRPr lang="en-US" dirty="0"/>
          </a:p>
          <a:p>
            <a:r>
              <a:rPr lang="en-US" dirty="0"/>
              <a:t>Newspaper obituaries</a:t>
            </a:r>
          </a:p>
          <a:p>
            <a:r>
              <a:rPr lang="en-US" dirty="0"/>
              <a:t>Social Security Death Index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958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Cancer Registry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Population-based registry</a:t>
            </a:r>
          </a:p>
          <a:p>
            <a:pPr lvl="1"/>
            <a:r>
              <a:rPr lang="en-US" dirty="0"/>
              <a:t>Usually does not collect follow-up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6069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Approval Processes for Cancer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College of Surgeons Commission on Cancer</a:t>
            </a:r>
          </a:p>
          <a:p>
            <a:pPr lvl="1"/>
            <a:r>
              <a:rPr lang="en-US" dirty="0"/>
              <a:t>Requires cancer registry</a:t>
            </a:r>
          </a:p>
          <a:p>
            <a:pPr lvl="1"/>
            <a:r>
              <a:rPr lang="en-US" dirty="0"/>
              <a:t>Cancer Program Standards</a:t>
            </a:r>
          </a:p>
          <a:p>
            <a:r>
              <a:rPr lang="en-US" dirty="0"/>
              <a:t>North American Association of Central Cancer Registries</a:t>
            </a:r>
          </a:p>
          <a:p>
            <a:pPr lvl="1"/>
            <a:r>
              <a:rPr lang="en-US" dirty="0"/>
              <a:t>State population registries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2588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Approval Processes for Cancer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Centers for Disease Control and Prevention</a:t>
            </a:r>
          </a:p>
          <a:p>
            <a:pPr lvl="1"/>
            <a:r>
              <a:rPr lang="en-US" dirty="0"/>
              <a:t>National Program on Cancer Registries</a:t>
            </a:r>
          </a:p>
          <a:p>
            <a:pPr lvl="2"/>
            <a:r>
              <a:rPr lang="en-US" dirty="0"/>
              <a:t>National standards on completeness, timeliness, and quality of cancer registries in state registries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089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 and Certification for Cancer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Cancer Registrars Association</a:t>
            </a:r>
          </a:p>
          <a:p>
            <a:pPr lvl="1"/>
            <a:r>
              <a:rPr lang="en-US" dirty="0"/>
              <a:t>Standards for formal education programs</a:t>
            </a:r>
          </a:p>
          <a:p>
            <a:r>
              <a:rPr lang="en-US" dirty="0"/>
              <a:t>Certified Tumor Registrar (CTR)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725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Traumatic injuries</a:t>
            </a:r>
          </a:p>
          <a:p>
            <a:r>
              <a:rPr lang="en-US" dirty="0"/>
              <a:t>Data used for performance improvement and research</a:t>
            </a:r>
          </a:p>
          <a:p>
            <a:r>
              <a:rPr lang="en-US" dirty="0"/>
              <a:t>Case definition and case finding for trauma registries</a:t>
            </a:r>
          </a:p>
          <a:p>
            <a:pPr lvl="1"/>
            <a:r>
              <a:rPr lang="en-US" dirty="0"/>
              <a:t>Usually involves trauma diagnosis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2580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Collection for Trauma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09130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Data elements may include:</a:t>
            </a:r>
          </a:p>
          <a:p>
            <a:pPr lvl="1">
              <a:defRPr/>
            </a:pPr>
            <a:r>
              <a:rPr lang="en-US" dirty="0"/>
              <a:t>Demographics</a:t>
            </a:r>
          </a:p>
          <a:p>
            <a:pPr lvl="1">
              <a:defRPr/>
            </a:pPr>
            <a:r>
              <a:rPr lang="en-US" dirty="0"/>
              <a:t>Information on injury</a:t>
            </a:r>
          </a:p>
          <a:p>
            <a:pPr lvl="1">
              <a:defRPr/>
            </a:pPr>
            <a:r>
              <a:rPr lang="en-US" dirty="0"/>
              <a:t>Care received before hospitalization</a:t>
            </a:r>
          </a:p>
          <a:p>
            <a:pPr lvl="1">
              <a:defRPr/>
            </a:pPr>
            <a:r>
              <a:rPr lang="en-US" dirty="0"/>
              <a:t>Status of patient at time of admission</a:t>
            </a:r>
          </a:p>
          <a:p>
            <a:pPr lvl="1">
              <a:defRPr/>
            </a:pPr>
            <a:r>
              <a:rPr lang="en-US" dirty="0"/>
              <a:t>Patient’s course in the hospital</a:t>
            </a:r>
          </a:p>
          <a:p>
            <a:pPr lvl="1">
              <a:defRPr/>
            </a:pPr>
            <a:r>
              <a:rPr lang="en-US" dirty="0"/>
              <a:t>Diagnosis and procedure codes</a:t>
            </a:r>
          </a:p>
          <a:p>
            <a:pPr lvl="1">
              <a:defRPr/>
            </a:pPr>
            <a:r>
              <a:rPr lang="en-US" dirty="0"/>
              <a:t>Abbreviated Injury Scale</a:t>
            </a:r>
          </a:p>
          <a:p>
            <a:pPr lvl="1">
              <a:defRPr/>
            </a:pPr>
            <a:r>
              <a:rPr lang="en-US" dirty="0"/>
              <a:t>Injury Severity Scale</a:t>
            </a:r>
          </a:p>
        </p:txBody>
      </p:sp>
    </p:spTree>
    <p:extLst>
      <p:ext uri="{BB962C8B-B14F-4D97-AF65-F5344CB8AC3E}">
        <p14:creationId xmlns="" xmlns:p14="http://schemas.microsoft.com/office/powerpoint/2010/main" val="2362174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Trauma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varies by registries</a:t>
            </a:r>
          </a:p>
          <a:p>
            <a:pPr lvl="1"/>
            <a:r>
              <a:rPr lang="en-US" dirty="0"/>
              <a:t>Annual report</a:t>
            </a:r>
          </a:p>
          <a:p>
            <a:pPr lvl="1"/>
            <a:r>
              <a:rPr lang="en-US" dirty="0"/>
              <a:t>Performance improvement process</a:t>
            </a:r>
          </a:p>
          <a:p>
            <a:pPr lvl="1"/>
            <a:r>
              <a:rPr lang="en-US" dirty="0"/>
              <a:t>National trauma data bank</a:t>
            </a:r>
          </a:p>
          <a:p>
            <a:r>
              <a:rPr lang="en-US" dirty="0"/>
              <a:t>May or may not perform follow-up</a:t>
            </a:r>
          </a:p>
          <a:p>
            <a:pPr lvl="1"/>
            <a:r>
              <a:rPr lang="en-US" dirty="0"/>
              <a:t>Focus is quality of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72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Approval Process for Trauma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College of Surgeons</a:t>
            </a:r>
          </a:p>
          <a:p>
            <a:r>
              <a:rPr lang="en-US" dirty="0"/>
              <a:t>Trauma registry required for level I trauma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4686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 and Approval Process of Trauma Registrars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127"/>
            <a:ext cx="8229600" cy="4091304"/>
          </a:xfrm>
        </p:spPr>
        <p:txBody>
          <a:bodyPr>
            <a:normAutofit fontScale="92500"/>
          </a:bodyPr>
          <a:lstStyle/>
          <a:p>
            <a:r>
              <a:rPr lang="en-US" dirty="0"/>
              <a:t>May be:</a:t>
            </a:r>
          </a:p>
          <a:p>
            <a:pPr lvl="1"/>
            <a:r>
              <a:rPr lang="en-US" dirty="0"/>
              <a:t>Registered Health Information </a:t>
            </a:r>
            <a:r>
              <a:rPr lang="en-US" dirty="0" smtClean="0"/>
              <a:t>Technician (RHIT)</a:t>
            </a:r>
            <a:endParaRPr lang="en-US" dirty="0"/>
          </a:p>
          <a:p>
            <a:pPr lvl="1"/>
            <a:r>
              <a:rPr lang="en-US" dirty="0"/>
              <a:t>Registered Health Information </a:t>
            </a:r>
            <a:r>
              <a:rPr lang="en-US" dirty="0" smtClean="0"/>
              <a:t>Administrator (RHIA)</a:t>
            </a:r>
            <a:endParaRPr lang="en-US" dirty="0"/>
          </a:p>
          <a:p>
            <a:pPr lvl="1"/>
            <a:r>
              <a:rPr lang="en-US" dirty="0"/>
              <a:t>Registered Nurse</a:t>
            </a:r>
          </a:p>
          <a:p>
            <a:pPr lvl="1"/>
            <a:r>
              <a:rPr lang="en-US" dirty="0"/>
              <a:t>Licensed Practice Nurse</a:t>
            </a:r>
          </a:p>
          <a:p>
            <a:pPr lvl="1"/>
            <a:r>
              <a:rPr lang="en-US" dirty="0"/>
              <a:t>Emergency Medical Technician</a:t>
            </a:r>
          </a:p>
          <a:p>
            <a:r>
              <a:rPr lang="en-US" dirty="0"/>
              <a:t>Training is workshops and on the job training</a:t>
            </a:r>
          </a:p>
          <a:p>
            <a:r>
              <a:rPr lang="en-US" dirty="0"/>
              <a:t>Certified Specialist in Trauma Registry (CSTR)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251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Roles in Managing Secondary Records and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database</a:t>
            </a:r>
          </a:p>
          <a:p>
            <a:pPr lvl="1"/>
            <a:r>
              <a:rPr lang="en-US" dirty="0"/>
              <a:t>Determining content of database</a:t>
            </a:r>
          </a:p>
          <a:p>
            <a:pPr lvl="1"/>
            <a:r>
              <a:rPr lang="en-US" dirty="0"/>
              <a:t>Compliance with laws, regulations, and accreditation standards</a:t>
            </a:r>
          </a:p>
          <a:p>
            <a:pPr lvl="1"/>
            <a:r>
              <a:rPr lang="en-US" dirty="0"/>
              <a:t>Data dictionary</a:t>
            </a:r>
          </a:p>
          <a:p>
            <a:pPr lvl="1"/>
            <a:r>
              <a:rPr lang="en-US" dirty="0"/>
              <a:t>Data stewardship</a:t>
            </a:r>
          </a:p>
        </p:txBody>
      </p:sp>
    </p:spTree>
    <p:extLst>
      <p:ext uri="{BB962C8B-B14F-4D97-AF65-F5344CB8AC3E}">
        <p14:creationId xmlns="" xmlns:p14="http://schemas.microsoft.com/office/powerpoint/2010/main" val="1467459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Defects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Collect information on newborns with birth defects</a:t>
            </a:r>
          </a:p>
          <a:p>
            <a:pPr>
              <a:defRPr/>
            </a:pPr>
            <a:r>
              <a:rPr lang="en-US" dirty="0"/>
              <a:t>Usually population based</a:t>
            </a:r>
          </a:p>
          <a:p>
            <a:pPr>
              <a:defRPr/>
            </a:pPr>
            <a:r>
              <a:rPr lang="en-US" dirty="0"/>
              <a:t>Provide information on incidence of birth defects and monitor trends</a:t>
            </a:r>
          </a:p>
          <a:p>
            <a:pPr>
              <a:defRPr/>
            </a:pPr>
            <a:r>
              <a:rPr lang="en-US" dirty="0"/>
              <a:t>Case definition</a:t>
            </a:r>
          </a:p>
          <a:p>
            <a:pPr lvl="1">
              <a:defRPr/>
            </a:pPr>
            <a:r>
              <a:rPr lang="en-US" dirty="0"/>
              <a:t>Varies by facility</a:t>
            </a:r>
          </a:p>
          <a:p>
            <a:pPr lvl="1">
              <a:defRPr/>
            </a:pPr>
            <a:r>
              <a:rPr lang="en-US" dirty="0"/>
              <a:t>May be limited to those found in first year of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613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Defects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Detected by</a:t>
            </a:r>
          </a:p>
          <a:p>
            <a:pPr lvl="1"/>
            <a:r>
              <a:rPr lang="en-US" dirty="0"/>
              <a:t>Disease indexes</a:t>
            </a:r>
          </a:p>
          <a:p>
            <a:pPr lvl="1"/>
            <a:r>
              <a:rPr lang="en-US" dirty="0"/>
              <a:t>Labor and delivery logs</a:t>
            </a:r>
          </a:p>
          <a:p>
            <a:pPr lvl="1"/>
            <a:r>
              <a:rPr lang="en-US" dirty="0"/>
              <a:t>Pathology reports</a:t>
            </a:r>
          </a:p>
          <a:p>
            <a:pPr lvl="1"/>
            <a:r>
              <a:rPr lang="en-US" dirty="0"/>
              <a:t>Autopsy reports</a:t>
            </a:r>
          </a:p>
          <a:p>
            <a:pPr lvl="1"/>
            <a:r>
              <a:rPr lang="en-US" dirty="0"/>
              <a:t>Ultrasound reports</a:t>
            </a:r>
          </a:p>
          <a:p>
            <a:pPr lvl="1"/>
            <a:r>
              <a:rPr lang="en-US" dirty="0"/>
              <a:t>Cytogenetic reports</a:t>
            </a:r>
          </a:p>
          <a:p>
            <a:pPr lvl="1"/>
            <a:r>
              <a:rPr lang="en-US" dirty="0"/>
              <a:t>Vital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5174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Collection for Birth Defects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Demographic information</a:t>
            </a:r>
          </a:p>
          <a:p>
            <a:pPr>
              <a:defRPr/>
            </a:pPr>
            <a:r>
              <a:rPr lang="en-US" dirty="0"/>
              <a:t>Diagnosis codes</a:t>
            </a:r>
          </a:p>
          <a:p>
            <a:pPr>
              <a:defRPr/>
            </a:pPr>
            <a:r>
              <a:rPr lang="en-US" dirty="0"/>
              <a:t>Birth weight</a:t>
            </a:r>
          </a:p>
          <a:p>
            <a:pPr>
              <a:defRPr/>
            </a:pPr>
            <a:r>
              <a:rPr lang="en-US" dirty="0"/>
              <a:t>Status at birth (liveborn)</a:t>
            </a:r>
          </a:p>
          <a:p>
            <a:pPr>
              <a:defRPr/>
            </a:pPr>
            <a:r>
              <a:rPr lang="en-US" dirty="0"/>
              <a:t>Autopsy</a:t>
            </a:r>
          </a:p>
          <a:p>
            <a:pPr>
              <a:defRPr/>
            </a:pPr>
            <a:r>
              <a:rPr lang="en-US" dirty="0"/>
              <a:t>Cytogenetics results</a:t>
            </a:r>
          </a:p>
          <a:p>
            <a:pPr>
              <a:defRPr/>
            </a:pPr>
            <a:r>
              <a:rPr lang="en-US" dirty="0"/>
              <a:t>Single or multiple birth</a:t>
            </a:r>
          </a:p>
          <a:p>
            <a:pPr>
              <a:defRPr/>
            </a:pPr>
            <a:r>
              <a:rPr lang="en-US" dirty="0"/>
              <a:t>Mother’s use of alcohol, tobacco, or illicit drugs</a:t>
            </a:r>
          </a:p>
          <a:p>
            <a:pPr>
              <a:defRPr/>
            </a:pPr>
            <a:r>
              <a:rPr lang="en-US" dirty="0"/>
              <a:t>Father’s use of drugs and alcohol</a:t>
            </a:r>
          </a:p>
          <a:p>
            <a:pPr>
              <a:defRPr/>
            </a:pPr>
            <a:r>
              <a:rPr lang="en-US" dirty="0"/>
              <a:t>Family history of birth defects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5445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Used in managing care and research</a:t>
            </a:r>
          </a:p>
          <a:p>
            <a:pPr>
              <a:defRPr/>
            </a:pPr>
            <a:r>
              <a:rPr lang="en-US" dirty="0"/>
              <a:t>Case definition</a:t>
            </a:r>
          </a:p>
          <a:p>
            <a:pPr lvl="1">
              <a:defRPr/>
            </a:pPr>
            <a:r>
              <a:rPr lang="en-US" dirty="0"/>
              <a:t>May be limited by type of diabetes</a:t>
            </a:r>
          </a:p>
          <a:p>
            <a:pPr>
              <a:defRPr/>
            </a:pPr>
            <a:r>
              <a:rPr lang="en-US" dirty="0"/>
              <a:t>Case findings</a:t>
            </a:r>
          </a:p>
          <a:p>
            <a:pPr lvl="1">
              <a:defRPr/>
            </a:pPr>
            <a:r>
              <a:rPr lang="en-US" dirty="0"/>
              <a:t>Diagnosis codes</a:t>
            </a:r>
          </a:p>
          <a:p>
            <a:pPr lvl="1">
              <a:defRPr/>
            </a:pPr>
            <a:r>
              <a:rPr lang="en-US" dirty="0"/>
              <a:t>Billing data</a:t>
            </a:r>
          </a:p>
          <a:p>
            <a:pPr lvl="1">
              <a:defRPr/>
            </a:pPr>
            <a:r>
              <a:rPr lang="en-US" dirty="0"/>
              <a:t>Medication lists</a:t>
            </a:r>
          </a:p>
          <a:p>
            <a:pPr lvl="1">
              <a:defRPr/>
            </a:pPr>
            <a:r>
              <a:rPr lang="en-US" dirty="0"/>
              <a:t>Physician identification</a:t>
            </a:r>
          </a:p>
          <a:p>
            <a:pPr lvl="1">
              <a:defRPr/>
            </a:pPr>
            <a:r>
              <a:rPr lang="en-US" dirty="0"/>
              <a:t>Health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2944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 be found in hospital or physician office</a:t>
            </a:r>
          </a:p>
          <a:p>
            <a:r>
              <a:rPr lang="en-US" dirty="0"/>
              <a:t>Data collection</a:t>
            </a:r>
          </a:p>
          <a:p>
            <a:pPr lvl="1"/>
            <a:r>
              <a:rPr lang="en-US" dirty="0"/>
              <a:t>Demographic information</a:t>
            </a:r>
          </a:p>
          <a:p>
            <a:pPr lvl="1"/>
            <a:r>
              <a:rPr lang="en-US" dirty="0"/>
              <a:t>Laboratory values</a:t>
            </a:r>
          </a:p>
          <a:p>
            <a:pPr lvl="1"/>
            <a:r>
              <a:rPr lang="en-US" dirty="0"/>
              <a:t>May track patients</a:t>
            </a:r>
          </a:p>
          <a:p>
            <a:r>
              <a:rPr lang="en-US" dirty="0"/>
              <a:t>Reporting and follow-up</a:t>
            </a:r>
          </a:p>
          <a:p>
            <a:pPr lvl="1"/>
            <a:r>
              <a:rPr lang="en-US" dirty="0"/>
              <a:t>Laboratory monitoring</a:t>
            </a:r>
          </a:p>
          <a:p>
            <a:pPr lvl="1"/>
            <a:r>
              <a:rPr lang="en-US" dirty="0" smtClean="0"/>
              <a:t>Track patients </a:t>
            </a:r>
            <a:r>
              <a:rPr lang="en-US" dirty="0"/>
              <a:t>not seen </a:t>
            </a:r>
            <a:r>
              <a:rPr lang="en-US" dirty="0" smtClean="0"/>
              <a:t>in one </a:t>
            </a:r>
            <a:r>
              <a:rPr lang="en-US" dirty="0"/>
              <a:t>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34576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Population-based registries </a:t>
            </a:r>
          </a:p>
          <a:p>
            <a:pPr lvl="1"/>
            <a:r>
              <a:rPr lang="en-US" dirty="0"/>
              <a:t>Incidence</a:t>
            </a:r>
          </a:p>
          <a:p>
            <a:r>
              <a:rPr lang="en-US" dirty="0"/>
              <a:t>Purpose of follow-up is to prevent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6618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Implant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Tracks performance of implants</a:t>
            </a:r>
          </a:p>
          <a:p>
            <a:r>
              <a:rPr lang="en-US" dirty="0"/>
              <a:t>Safe Medical Devices Act of 1990</a:t>
            </a:r>
          </a:p>
          <a:p>
            <a:r>
              <a:rPr lang="en-US" dirty="0"/>
              <a:t>Medical Device Amendments of 1992</a:t>
            </a:r>
          </a:p>
          <a:p>
            <a:r>
              <a:rPr lang="en-US" dirty="0"/>
              <a:t>Must report deaths and severe complications</a:t>
            </a:r>
          </a:p>
          <a:p>
            <a:r>
              <a:rPr lang="en-US" dirty="0"/>
              <a:t>Case definition</a:t>
            </a:r>
          </a:p>
          <a:p>
            <a:pPr lvl="1"/>
            <a:r>
              <a:rPr lang="en-US" dirty="0"/>
              <a:t>May be all implants or a specified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154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Implant Registry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0913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facility report number</a:t>
            </a:r>
          </a:p>
          <a:p>
            <a:r>
              <a:rPr lang="en-US" dirty="0"/>
              <a:t>Name and address of device manufacturer</a:t>
            </a:r>
          </a:p>
          <a:p>
            <a:r>
              <a:rPr lang="en-US" dirty="0"/>
              <a:t>Device brand name and common name</a:t>
            </a:r>
          </a:p>
          <a:p>
            <a:r>
              <a:rPr lang="en-US" dirty="0"/>
              <a:t>Product model, catalog, serial, and lot numbers</a:t>
            </a:r>
          </a:p>
          <a:p>
            <a:r>
              <a:rPr lang="en-US" dirty="0"/>
              <a:t>Brief description of the event reported to manufacturer </a:t>
            </a:r>
            <a:r>
              <a:rPr lang="en-US" dirty="0" smtClean="0"/>
              <a:t>or </a:t>
            </a:r>
            <a:r>
              <a:rPr lang="en-US" dirty="0"/>
              <a:t>the FDA</a:t>
            </a:r>
          </a:p>
          <a:p>
            <a:r>
              <a:rPr lang="en-US" dirty="0"/>
              <a:t>Where report was submitted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64329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Implant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to FDA and manufacturer</a:t>
            </a:r>
          </a:p>
          <a:p>
            <a:r>
              <a:rPr lang="en-US" dirty="0"/>
              <a:t>Follow-up used to track performance of implant</a:t>
            </a:r>
          </a:p>
          <a:p>
            <a:r>
              <a:rPr lang="en-US" dirty="0"/>
              <a:t>If patients are tracked, they can be notified </a:t>
            </a:r>
            <a:r>
              <a:rPr lang="en-US" dirty="0" smtClean="0"/>
              <a:t>of:</a:t>
            </a:r>
            <a:endParaRPr lang="en-US" dirty="0"/>
          </a:p>
          <a:p>
            <a:pPr lvl="1"/>
            <a:r>
              <a:rPr lang="en-US" dirty="0"/>
              <a:t>Product failures</a:t>
            </a:r>
          </a:p>
          <a:p>
            <a:pPr lvl="1"/>
            <a:r>
              <a:rPr lang="en-US" dirty="0"/>
              <a:t>Recalls</a:t>
            </a:r>
          </a:p>
          <a:p>
            <a:pPr lvl="1"/>
            <a:r>
              <a:rPr lang="en-US" dirty="0"/>
              <a:t>Upgrades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2510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Transplant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track who needs </a:t>
            </a:r>
            <a:r>
              <a:rPr lang="en-US" dirty="0" smtClean="0"/>
              <a:t>an organ</a:t>
            </a:r>
            <a:endParaRPr lang="en-US" dirty="0"/>
          </a:p>
          <a:p>
            <a:pPr lvl="1"/>
            <a:r>
              <a:rPr lang="en-US" dirty="0"/>
              <a:t>United Network for Organ Sharing</a:t>
            </a:r>
          </a:p>
          <a:p>
            <a:pPr lvl="1"/>
            <a:r>
              <a:rPr lang="en-US" dirty="0"/>
              <a:t>National Marrow Donor Program</a:t>
            </a:r>
          </a:p>
          <a:p>
            <a:r>
              <a:rPr lang="en-US" dirty="0"/>
              <a:t>Data may be used </a:t>
            </a:r>
            <a:r>
              <a:rPr lang="en-US" dirty="0" smtClean="0"/>
              <a:t>for:</a:t>
            </a:r>
            <a:endParaRPr lang="en-US" dirty="0"/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Policy analysis</a:t>
            </a:r>
          </a:p>
          <a:p>
            <a:pPr lvl="1"/>
            <a:r>
              <a:rPr lang="en-US" dirty="0"/>
              <a:t>Quality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608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028"/>
            <a:ext cx="8518124" cy="1571347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Between Primary and Secondary Data Sources and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1" y="2077375"/>
            <a:ext cx="8229600" cy="3356330"/>
          </a:xfrm>
        </p:spPr>
        <p:txBody>
          <a:bodyPr>
            <a:normAutofit/>
          </a:bodyPr>
          <a:lstStyle/>
          <a:p>
            <a:r>
              <a:rPr lang="en-US" dirty="0"/>
              <a:t>Primary data source</a:t>
            </a:r>
          </a:p>
          <a:p>
            <a:r>
              <a:rPr lang="en-US" dirty="0"/>
              <a:t>Secondary data source</a:t>
            </a:r>
          </a:p>
          <a:p>
            <a:r>
              <a:rPr lang="en-US" dirty="0"/>
              <a:t>Ways to classify data</a:t>
            </a:r>
          </a:p>
          <a:p>
            <a:pPr lvl="1"/>
            <a:r>
              <a:rPr lang="en-US" dirty="0"/>
              <a:t>Patient identifiable data</a:t>
            </a:r>
          </a:p>
          <a:p>
            <a:pPr lvl="1"/>
            <a:r>
              <a:rPr lang="en-US" dirty="0"/>
              <a:t>Aggregate data</a:t>
            </a:r>
          </a:p>
          <a:p>
            <a:pPr lvl="2"/>
            <a:r>
              <a:rPr lang="en-US" dirty="0"/>
              <a:t>Secondary data are usually aggregate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359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Transplant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definition and case finding for transplant registries</a:t>
            </a:r>
          </a:p>
          <a:p>
            <a:pPr lvl="1"/>
            <a:r>
              <a:rPr lang="en-US" dirty="0"/>
              <a:t>Patients who need transplants</a:t>
            </a:r>
          </a:p>
          <a:p>
            <a:r>
              <a:rPr lang="en-US" dirty="0"/>
              <a:t>Data collection for transplant registries</a:t>
            </a:r>
          </a:p>
          <a:p>
            <a:pPr lvl="1"/>
            <a:r>
              <a:rPr lang="en-US" dirty="0"/>
              <a:t>Type of data varies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2929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Pre-transplant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555"/>
            <a:ext cx="8229600" cy="4091304"/>
          </a:xfrm>
        </p:spPr>
        <p:txBody>
          <a:bodyPr/>
          <a:lstStyle/>
          <a:p>
            <a:r>
              <a:rPr lang="en-US" dirty="0"/>
              <a:t>Demographic data</a:t>
            </a:r>
          </a:p>
          <a:p>
            <a:r>
              <a:rPr lang="en-US" dirty="0"/>
              <a:t>Diagnosis</a:t>
            </a:r>
          </a:p>
          <a:p>
            <a:r>
              <a:rPr lang="en-US" dirty="0"/>
              <a:t>Status codes regarding medical urgency</a:t>
            </a:r>
          </a:p>
          <a:p>
            <a:r>
              <a:rPr lang="en-US" dirty="0"/>
              <a:t>Functional status</a:t>
            </a:r>
          </a:p>
          <a:p>
            <a:r>
              <a:rPr lang="en-US" dirty="0"/>
              <a:t>If patient is on life support</a:t>
            </a:r>
          </a:p>
          <a:p>
            <a:r>
              <a:rPr lang="en-US" dirty="0"/>
              <a:t>Previous transplants</a:t>
            </a:r>
          </a:p>
          <a:p>
            <a:r>
              <a:rPr lang="en-US" dirty="0"/>
              <a:t>Histocompatibility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3770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</a:t>
            </a:r>
            <a:r>
              <a:rPr lang="en-US" dirty="0" smtClean="0"/>
              <a:t>Donor: </a:t>
            </a:r>
            <a:r>
              <a:rPr lang="en-US" dirty="0"/>
              <a:t>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and circumstance of death</a:t>
            </a:r>
          </a:p>
          <a:p>
            <a:r>
              <a:rPr lang="en-US" dirty="0"/>
              <a:t>Organ procurement and consent process</a:t>
            </a:r>
          </a:p>
          <a:p>
            <a:r>
              <a:rPr lang="en-US" dirty="0"/>
              <a:t>Medications the donor was taking</a:t>
            </a:r>
          </a:p>
          <a:p>
            <a:r>
              <a:rPr lang="en-US" dirty="0"/>
              <a:t>Other donor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723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</a:t>
            </a:r>
            <a:r>
              <a:rPr lang="en-US" dirty="0" smtClean="0"/>
              <a:t>Donor: </a:t>
            </a:r>
            <a:r>
              <a:rPr lang="en-US" dirty="0"/>
              <a:t>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to donor to recipient (if any)</a:t>
            </a:r>
          </a:p>
          <a:p>
            <a:r>
              <a:rPr lang="en-US" dirty="0"/>
              <a:t>Clinical information</a:t>
            </a:r>
          </a:p>
          <a:p>
            <a:r>
              <a:rPr lang="en-US" dirty="0"/>
              <a:t>Information on organ recovery</a:t>
            </a:r>
          </a:p>
          <a:p>
            <a:r>
              <a:rPr lang="en-US" dirty="0"/>
              <a:t>Histocompatibility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0878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Transplant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Reporting</a:t>
            </a:r>
          </a:p>
          <a:p>
            <a:pPr lvl="1">
              <a:defRPr/>
            </a:pPr>
            <a:r>
              <a:rPr lang="en-US" dirty="0"/>
              <a:t>Information on donors and recipients</a:t>
            </a:r>
          </a:p>
          <a:p>
            <a:pPr lvl="1">
              <a:defRPr/>
            </a:pPr>
            <a:r>
              <a:rPr lang="en-US" dirty="0"/>
              <a:t>Survival rates</a:t>
            </a:r>
          </a:p>
          <a:p>
            <a:pPr lvl="1">
              <a:defRPr/>
            </a:pPr>
            <a:r>
              <a:rPr lang="en-US" dirty="0"/>
              <a:t>Length of time on waiting list</a:t>
            </a:r>
          </a:p>
          <a:p>
            <a:pPr lvl="1">
              <a:defRPr/>
            </a:pPr>
            <a:r>
              <a:rPr lang="en-US" dirty="0"/>
              <a:t>Death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5494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Transplant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Follow-up</a:t>
            </a:r>
          </a:p>
          <a:p>
            <a:pPr lvl="1">
              <a:defRPr/>
            </a:pPr>
            <a:r>
              <a:rPr lang="en-US" dirty="0"/>
              <a:t>Collected on donor and living donors</a:t>
            </a:r>
          </a:p>
          <a:p>
            <a:pPr lvl="1">
              <a:defRPr/>
            </a:pPr>
            <a:r>
              <a:rPr lang="en-US" dirty="0"/>
              <a:t>Status on follow-up</a:t>
            </a:r>
          </a:p>
          <a:p>
            <a:pPr lvl="1">
              <a:defRPr/>
            </a:pPr>
            <a:r>
              <a:rPr lang="en-US" dirty="0"/>
              <a:t>Functional status</a:t>
            </a:r>
          </a:p>
          <a:p>
            <a:pPr lvl="1">
              <a:defRPr/>
            </a:pPr>
            <a:r>
              <a:rPr lang="en-US" dirty="0"/>
              <a:t>Graft status</a:t>
            </a:r>
          </a:p>
          <a:p>
            <a:pPr lvl="1">
              <a:defRPr/>
            </a:pPr>
            <a:r>
              <a:rPr lang="en-US" dirty="0"/>
              <a:t>Treatment</a:t>
            </a:r>
          </a:p>
          <a:p>
            <a:pPr lvl="1">
              <a:defRPr/>
            </a:pPr>
            <a:r>
              <a:rPr lang="en-US" dirty="0"/>
              <a:t>Immunosuppressive drugs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99540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is to increase number of infants and children to receive required immunizations at the proper intervals</a:t>
            </a:r>
          </a:p>
          <a:p>
            <a:r>
              <a:rPr lang="en-US" dirty="0"/>
              <a:t>Case definition</a:t>
            </a:r>
          </a:p>
          <a:p>
            <a:pPr lvl="1"/>
            <a:r>
              <a:rPr lang="en-US" dirty="0"/>
              <a:t>All children in population area</a:t>
            </a:r>
          </a:p>
          <a:p>
            <a:r>
              <a:rPr lang="en-US" dirty="0"/>
              <a:t>Case finding</a:t>
            </a:r>
          </a:p>
          <a:p>
            <a:pPr lvl="1"/>
            <a:r>
              <a:rPr lang="en-US" dirty="0"/>
              <a:t>Frequently entered in registry at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22222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Collection for Immunization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052"/>
            <a:ext cx="8229600" cy="4091304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Patient name</a:t>
            </a:r>
          </a:p>
          <a:p>
            <a:pPr>
              <a:defRPr/>
            </a:pPr>
            <a:r>
              <a:rPr lang="en-US" dirty="0"/>
              <a:t>Birth data</a:t>
            </a:r>
          </a:p>
          <a:p>
            <a:pPr>
              <a:defRPr/>
            </a:pPr>
            <a:r>
              <a:rPr lang="en-US" dirty="0"/>
              <a:t>Sex, race, ethnicity</a:t>
            </a:r>
          </a:p>
          <a:p>
            <a:pPr>
              <a:defRPr/>
            </a:pPr>
            <a:r>
              <a:rPr lang="en-US" dirty="0"/>
              <a:t>Birth order</a:t>
            </a:r>
          </a:p>
          <a:p>
            <a:pPr>
              <a:defRPr/>
            </a:pPr>
            <a:r>
              <a:rPr lang="en-US" dirty="0"/>
              <a:t>Birth </a:t>
            </a:r>
            <a:r>
              <a:rPr lang="en-US" dirty="0" smtClean="0"/>
              <a:t>state and country</a:t>
            </a:r>
            <a:endParaRPr lang="en-US" dirty="0"/>
          </a:p>
          <a:p>
            <a:r>
              <a:rPr lang="en-US" dirty="0"/>
              <a:t>Mother’s </a:t>
            </a:r>
            <a:r>
              <a:rPr lang="en-US" dirty="0" smtClean="0"/>
              <a:t>name (first, middle, last, and maiden)</a:t>
            </a:r>
            <a:endParaRPr lang="en-US" dirty="0"/>
          </a:p>
          <a:p>
            <a:pPr>
              <a:defRPr/>
            </a:pPr>
            <a:r>
              <a:rPr lang="en-US" dirty="0"/>
              <a:t>Vaccine type</a:t>
            </a:r>
          </a:p>
          <a:p>
            <a:pPr>
              <a:defRPr/>
            </a:pPr>
            <a:r>
              <a:rPr lang="en-US" dirty="0"/>
              <a:t>Vaccination date</a:t>
            </a:r>
          </a:p>
          <a:p>
            <a:pPr>
              <a:defRPr/>
            </a:pPr>
            <a:r>
              <a:rPr lang="en-US" dirty="0"/>
              <a:t>Vaccine lot 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31235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and Follow-up for Immunization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  <a:p>
            <a:pPr lvl="1"/>
            <a:r>
              <a:rPr lang="en-US" dirty="0"/>
              <a:t>Immunization rates</a:t>
            </a:r>
          </a:p>
          <a:p>
            <a:r>
              <a:rPr lang="en-US" dirty="0"/>
              <a:t>Follow-up</a:t>
            </a:r>
          </a:p>
          <a:p>
            <a:pPr lvl="1"/>
            <a:r>
              <a:rPr lang="en-US" dirty="0"/>
              <a:t>Reminding parents that it is time for immunization</a:t>
            </a:r>
          </a:p>
          <a:p>
            <a:pPr lvl="1"/>
            <a:r>
              <a:rPr lang="en-US" dirty="0"/>
              <a:t>Autodialing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9684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Approval Processes for Immunization Registrations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CDC’s National Immunization Program funds some population based immunization registries</a:t>
            </a:r>
          </a:p>
          <a:p>
            <a:r>
              <a:rPr lang="en-US" dirty="0"/>
              <a:t>Functional standards include:</a:t>
            </a:r>
          </a:p>
          <a:p>
            <a:pPr lvl="1"/>
            <a:r>
              <a:rPr lang="en-US" dirty="0"/>
              <a:t>Establish registry record within 6 weeks of birth</a:t>
            </a:r>
          </a:p>
          <a:p>
            <a:pPr lvl="1"/>
            <a:r>
              <a:rPr lang="en-US" dirty="0"/>
              <a:t>Protecting confidentiality</a:t>
            </a:r>
          </a:p>
          <a:p>
            <a:pPr lvl="1"/>
            <a:r>
              <a:rPr lang="en-US" dirty="0"/>
              <a:t>Official immunization records</a:t>
            </a:r>
          </a:p>
          <a:p>
            <a:pPr lvl="1"/>
            <a:r>
              <a:rPr lang="en-US" dirty="0"/>
              <a:t>Healthy People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804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Purposes and Users of Secondary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major purposes</a:t>
            </a:r>
          </a:p>
          <a:p>
            <a:pPr lvl="1"/>
            <a:r>
              <a:rPr lang="en-US" dirty="0"/>
              <a:t>Quality, performance, and patient safety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Population health</a:t>
            </a:r>
          </a:p>
          <a:p>
            <a:pPr lvl="1"/>
            <a:r>
              <a:rPr lang="en-US" dirty="0"/>
              <a:t>Administration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75087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Registries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developed for any disease or condition</a:t>
            </a:r>
          </a:p>
          <a:p>
            <a:pPr lvl="1"/>
            <a:r>
              <a:rPr lang="en-US" dirty="0"/>
              <a:t>Cardiovascular diseases</a:t>
            </a:r>
          </a:p>
          <a:p>
            <a:pPr lvl="1"/>
            <a:r>
              <a:rPr lang="en-US" dirty="0"/>
              <a:t>Gastroenterology conditions</a:t>
            </a:r>
          </a:p>
          <a:p>
            <a:r>
              <a:rPr lang="en-US" dirty="0"/>
              <a:t>Administrative registries may be created</a:t>
            </a:r>
          </a:p>
          <a:p>
            <a:pPr lvl="1"/>
            <a:r>
              <a:rPr lang="en-US" dirty="0"/>
              <a:t>National Provider Identifier Registry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73787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National and state administrative databases</a:t>
            </a:r>
          </a:p>
          <a:p>
            <a:pPr lvl="1">
              <a:defRPr/>
            </a:pPr>
            <a:r>
              <a:rPr lang="en-US" dirty="0"/>
              <a:t>Medicare Provider Analysis and Review </a:t>
            </a:r>
          </a:p>
          <a:p>
            <a:pPr lvl="2">
              <a:defRPr/>
            </a:pPr>
            <a:r>
              <a:rPr lang="en-US" dirty="0"/>
              <a:t>Acute care hospital and skilled nursing facility claims data</a:t>
            </a:r>
          </a:p>
          <a:p>
            <a:pPr lvl="2">
              <a:defRPr/>
            </a:pPr>
            <a:r>
              <a:rPr lang="en-US" dirty="0"/>
              <a:t>Medicare patients</a:t>
            </a:r>
          </a:p>
          <a:p>
            <a:pPr lvl="2">
              <a:defRPr/>
            </a:pPr>
            <a:r>
              <a:rPr lang="en-US" dirty="0"/>
              <a:t>Data</a:t>
            </a:r>
          </a:p>
          <a:p>
            <a:pPr lvl="3">
              <a:defRPr/>
            </a:pPr>
            <a:r>
              <a:rPr lang="en-US" dirty="0"/>
              <a:t>Demographic data</a:t>
            </a:r>
          </a:p>
          <a:p>
            <a:pPr lvl="3">
              <a:defRPr/>
            </a:pPr>
            <a:r>
              <a:rPr lang="en-US" dirty="0"/>
              <a:t>Data on provider</a:t>
            </a:r>
          </a:p>
          <a:p>
            <a:pPr lvl="3">
              <a:defRPr/>
            </a:pPr>
            <a:r>
              <a:rPr lang="en-US" dirty="0"/>
              <a:t>Information on Medicare coverage</a:t>
            </a:r>
          </a:p>
          <a:p>
            <a:pPr lvl="3">
              <a:defRPr/>
            </a:pPr>
            <a:r>
              <a:rPr lang="en-US" dirty="0"/>
              <a:t>Total charges</a:t>
            </a:r>
          </a:p>
          <a:p>
            <a:pPr lvl="3">
              <a:defRPr/>
            </a:pPr>
            <a:r>
              <a:rPr lang="en-US" dirty="0"/>
              <a:t>Charges by service</a:t>
            </a:r>
          </a:p>
          <a:p>
            <a:pPr lvl="3">
              <a:defRPr/>
            </a:pPr>
            <a:r>
              <a:rPr lang="en-US" dirty="0"/>
              <a:t>ICD diagnosis and procedure codes</a:t>
            </a:r>
          </a:p>
          <a:p>
            <a:pPr lvl="3">
              <a:defRPr/>
            </a:pPr>
            <a:r>
              <a:rPr lang="en-US" dirty="0"/>
              <a:t>MS-DRGs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34458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Practitioner Data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Database of medical malpractice payments, adverse licensure </a:t>
            </a:r>
            <a:r>
              <a:rPr lang="en-US" dirty="0" smtClean="0"/>
              <a:t>actions, </a:t>
            </a:r>
            <a:r>
              <a:rPr lang="en-US" dirty="0"/>
              <a:t>and certain professional review actions</a:t>
            </a:r>
          </a:p>
          <a:p>
            <a:r>
              <a:rPr lang="en-US" dirty="0"/>
              <a:t>Required reporting</a:t>
            </a:r>
          </a:p>
          <a:p>
            <a:pPr lvl="1"/>
            <a:r>
              <a:rPr lang="en-US" dirty="0"/>
              <a:t>Information on practitioner</a:t>
            </a:r>
          </a:p>
          <a:p>
            <a:pPr lvl="1"/>
            <a:r>
              <a:rPr lang="en-US" dirty="0"/>
              <a:t>The reporting entity</a:t>
            </a:r>
          </a:p>
          <a:p>
            <a:r>
              <a:rPr lang="en-US" dirty="0"/>
              <a:t>Penalties for non-reporting</a:t>
            </a:r>
          </a:p>
          <a:p>
            <a:r>
              <a:rPr lang="en-US" dirty="0"/>
              <a:t>Data used in credentialing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32315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National, State, and County Public Health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health</a:t>
            </a:r>
          </a:p>
          <a:p>
            <a:pPr lvl="1"/>
            <a:r>
              <a:rPr lang="en-US" dirty="0"/>
              <a:t>Surveillance of health state of population</a:t>
            </a:r>
          </a:p>
          <a:p>
            <a:pPr lvl="1"/>
            <a:r>
              <a:rPr lang="en-US" dirty="0"/>
              <a:t>Monitors </a:t>
            </a:r>
          </a:p>
          <a:p>
            <a:pPr lvl="2"/>
            <a:r>
              <a:rPr lang="en-US" dirty="0" smtClean="0"/>
              <a:t>Incidence </a:t>
            </a:r>
            <a:r>
              <a:rPr lang="en-US" dirty="0"/>
              <a:t>and prevalence of disease</a:t>
            </a:r>
          </a:p>
          <a:p>
            <a:pPr lvl="2"/>
            <a:r>
              <a:rPr lang="en-US" dirty="0"/>
              <a:t>Possible high-risk populations</a:t>
            </a:r>
          </a:p>
          <a:p>
            <a:pPr lvl="2"/>
            <a:r>
              <a:rPr lang="en-US" dirty="0"/>
              <a:t>Survival statistics</a:t>
            </a:r>
          </a:p>
          <a:p>
            <a:pPr lvl="2"/>
            <a:r>
              <a:rPr lang="en-US" dirty="0"/>
              <a:t>Trends over time</a:t>
            </a:r>
          </a:p>
          <a:p>
            <a:pPr lvl="1"/>
            <a:r>
              <a:rPr lang="en-US" dirty="0"/>
              <a:t>Data collected by interview, physical exams, and health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76671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Health Care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health survey</a:t>
            </a:r>
          </a:p>
          <a:p>
            <a:r>
              <a:rPr lang="en-US" dirty="0"/>
              <a:t>Made up of multiple surveys</a:t>
            </a:r>
          </a:p>
          <a:p>
            <a:pPr lvl="1"/>
            <a:r>
              <a:rPr lang="en-US" dirty="0"/>
              <a:t>National Hospital Care Survey</a:t>
            </a:r>
          </a:p>
          <a:p>
            <a:pPr lvl="1"/>
            <a:r>
              <a:rPr lang="en-US" dirty="0"/>
              <a:t>National Survey of Ambulatory Care</a:t>
            </a:r>
          </a:p>
          <a:p>
            <a:pPr lvl="1"/>
            <a:r>
              <a:rPr lang="en-US" dirty="0"/>
              <a:t>National Nursing Home Survey</a:t>
            </a:r>
          </a:p>
          <a:p>
            <a:pPr lvl="1"/>
            <a:r>
              <a:rPr lang="en-US" dirty="0"/>
              <a:t>National Home and Hospice Care Survey</a:t>
            </a:r>
          </a:p>
          <a:p>
            <a:r>
              <a:rPr lang="en-US" dirty="0"/>
              <a:t>Uses health record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39735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Public Health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Electronic Disease Surveillance</a:t>
            </a:r>
          </a:p>
          <a:p>
            <a:r>
              <a:rPr lang="en-US" dirty="0"/>
              <a:t>National Health Interview Survey</a:t>
            </a:r>
          </a:p>
          <a:p>
            <a:r>
              <a:rPr lang="en-US" dirty="0"/>
              <a:t>National Immunization Survey</a:t>
            </a:r>
          </a:p>
          <a:p>
            <a:r>
              <a:rPr lang="en-US" dirty="0"/>
              <a:t>State and local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20981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on births, deaths, fetal deaths, marriages, and divorces</a:t>
            </a:r>
          </a:p>
          <a:p>
            <a:r>
              <a:rPr lang="en-US" dirty="0"/>
              <a:t>Collected by state</a:t>
            </a:r>
          </a:p>
          <a:p>
            <a:r>
              <a:rPr lang="en-US" dirty="0"/>
              <a:t>Information shared with National Center for Health Statistics</a:t>
            </a:r>
          </a:p>
          <a:p>
            <a:r>
              <a:rPr lang="en-US" dirty="0"/>
              <a:t>Linked Birth and Infant Death Data Set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13108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project in which new treatments and tests are investigated</a:t>
            </a:r>
          </a:p>
          <a:p>
            <a:r>
              <a:rPr lang="en-US" dirty="0"/>
              <a:t>Protocols</a:t>
            </a:r>
          </a:p>
          <a:p>
            <a:r>
              <a:rPr lang="en-US" dirty="0"/>
              <a:t>ClinicalTrials.gov</a:t>
            </a:r>
          </a:p>
          <a:p>
            <a:pPr lvl="1"/>
            <a:r>
              <a:rPr lang="en-US" dirty="0"/>
              <a:t>Information includes  summary of purpose of study, recruiting status, criteria for participation, location of </a:t>
            </a:r>
            <a:r>
              <a:rPr lang="en-US" dirty="0" smtClean="0"/>
              <a:t>trial, </a:t>
            </a:r>
            <a:r>
              <a:rPr lang="en-US" dirty="0"/>
              <a:t>and contact information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001318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Services Research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concerning healthcare delivery system</a:t>
            </a:r>
          </a:p>
          <a:p>
            <a:r>
              <a:rPr lang="en-US" dirty="0"/>
              <a:t>Agency for Healthcare Research and Quality</a:t>
            </a:r>
          </a:p>
          <a:p>
            <a:pPr lvl="1"/>
            <a:r>
              <a:rPr lang="en-US" dirty="0"/>
              <a:t>Healthcare Cost and Utilization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27381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Library of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Literature, Analysis, and Retrieval System Online (MEDLINE)</a:t>
            </a:r>
          </a:p>
          <a:p>
            <a:pPr lvl="1"/>
            <a:r>
              <a:rPr lang="en-US" dirty="0"/>
              <a:t>Biographical listings for publication</a:t>
            </a:r>
          </a:p>
          <a:p>
            <a:r>
              <a:rPr lang="en-US" dirty="0"/>
              <a:t>Unified Medical Language System (UMLS)</a:t>
            </a:r>
          </a:p>
          <a:p>
            <a:pPr lvl="1"/>
            <a:r>
              <a:rPr lang="en-US" dirty="0"/>
              <a:t>Links between different information systems</a:t>
            </a:r>
          </a:p>
        </p:txBody>
      </p:sp>
    </p:spTree>
    <p:extLst>
      <p:ext uri="{BB962C8B-B14F-4D97-AF65-F5344CB8AC3E}">
        <p14:creationId xmlns="" xmlns:p14="http://schemas.microsoft.com/office/powerpoint/2010/main" val="238959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within the organization</a:t>
            </a:r>
          </a:p>
          <a:p>
            <a:pPr lvl="1"/>
            <a:r>
              <a:rPr lang="en-US" dirty="0" smtClean="0"/>
              <a:t>Medical </a:t>
            </a:r>
            <a:r>
              <a:rPr lang="en-US" dirty="0"/>
              <a:t>staff</a:t>
            </a:r>
          </a:p>
          <a:p>
            <a:pPr lvl="1"/>
            <a:r>
              <a:rPr lang="en-US" dirty="0"/>
              <a:t>Management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62016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Information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Patient-specific data</a:t>
            </a:r>
          </a:p>
          <a:p>
            <a:r>
              <a:rPr lang="en-US" dirty="0"/>
              <a:t>Used for patient care</a:t>
            </a:r>
          </a:p>
        </p:txBody>
      </p:sp>
    </p:spTree>
    <p:extLst>
      <p:ext uri="{BB962C8B-B14F-4D97-AF65-F5344CB8AC3E}">
        <p14:creationId xmlns="" xmlns:p14="http://schemas.microsoft.com/office/powerpoint/2010/main" val="34078750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for Performance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for core performance measures</a:t>
            </a:r>
          </a:p>
          <a:p>
            <a:pPr lvl="1"/>
            <a:r>
              <a:rPr lang="en-US" dirty="0"/>
              <a:t>Required for Joint Commission, CMS, and some health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880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and institutions outside the facility</a:t>
            </a:r>
          </a:p>
          <a:p>
            <a:pPr lvl="1"/>
            <a:r>
              <a:rPr lang="en-US" dirty="0" smtClean="0"/>
              <a:t>State data banks</a:t>
            </a:r>
          </a:p>
          <a:p>
            <a:pPr lvl="1"/>
            <a:r>
              <a:rPr lang="en-US" dirty="0" smtClean="0"/>
              <a:t>Federal </a:t>
            </a:r>
            <a:r>
              <a:rPr lang="en-US" dirty="0"/>
              <a:t>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299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Secondary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Facility-specific indexes</a:t>
            </a:r>
          </a:p>
          <a:p>
            <a:pPr lvl="1"/>
            <a:r>
              <a:rPr lang="en-US" dirty="0"/>
              <a:t>Disease</a:t>
            </a:r>
          </a:p>
          <a:p>
            <a:pPr lvl="1"/>
            <a:r>
              <a:rPr lang="en-US" dirty="0"/>
              <a:t>Operation</a:t>
            </a:r>
          </a:p>
          <a:p>
            <a:pPr lvl="1"/>
            <a:r>
              <a:rPr lang="en-US" dirty="0"/>
              <a:t>Physician</a:t>
            </a:r>
          </a:p>
        </p:txBody>
      </p:sp>
    </p:spTree>
    <p:extLst>
      <p:ext uri="{BB962C8B-B14F-4D97-AF65-F5344CB8AC3E}">
        <p14:creationId xmlns="" xmlns:p14="http://schemas.microsoft.com/office/powerpoint/2010/main" val="201081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and Operation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Disease</a:t>
            </a:r>
          </a:p>
          <a:p>
            <a:pPr lvl="1">
              <a:defRPr/>
            </a:pPr>
            <a:r>
              <a:rPr lang="en-US" dirty="0"/>
              <a:t>Listing in diagnosis code number order</a:t>
            </a:r>
          </a:p>
          <a:p>
            <a:pPr lvl="2">
              <a:defRPr/>
            </a:pPr>
            <a:r>
              <a:rPr lang="en-US" dirty="0"/>
              <a:t>Patients discharged during specified period</a:t>
            </a:r>
          </a:p>
          <a:p>
            <a:pPr lvl="2">
              <a:defRPr/>
            </a:pPr>
            <a:r>
              <a:rPr lang="en-US" dirty="0"/>
              <a:t>Contains</a:t>
            </a:r>
          </a:p>
          <a:p>
            <a:pPr lvl="3">
              <a:defRPr/>
            </a:pPr>
            <a:r>
              <a:rPr lang="en-US" dirty="0"/>
              <a:t>Health record number</a:t>
            </a:r>
          </a:p>
          <a:p>
            <a:pPr lvl="3">
              <a:defRPr/>
            </a:pPr>
            <a:r>
              <a:rPr lang="en-US" dirty="0"/>
              <a:t>Diagnosis codes</a:t>
            </a:r>
          </a:p>
          <a:p>
            <a:pPr lvl="3">
              <a:defRPr/>
            </a:pPr>
            <a:r>
              <a:rPr lang="en-US" dirty="0"/>
              <a:t>Attending physicians name</a:t>
            </a:r>
          </a:p>
          <a:p>
            <a:pPr lvl="3">
              <a:defRPr/>
            </a:pPr>
            <a:r>
              <a:rPr lang="en-US" dirty="0"/>
              <a:t>Date of discharge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8694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formation Management Technology:  An Applied Approach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7&quot;/&gt;&lt;/object&gt;&lt;object type=&quot;3&quot; unique_id=&quot;10616&quot;&gt;&lt;property id=&quot;20148&quot; value=&quot;5&quot;/&gt;&lt;property id=&quot;20300&quot; value=&quot;Slide 3 - &amp;quot;Roles in Managing Secondary Records and Databases&amp;quot;&quot;/&gt;&lt;property id=&quot;20307&quot; value=&quot;258&quot;/&gt;&lt;/object&gt;&lt;object type=&quot;3&quot; unique_id=&quot;10617&quot;&gt;&lt;property id=&quot;20148&quot; value=&quot;5&quot;/&gt;&lt;property id=&quot;20300&quot; value=&quot;Slide 4 - &amp;quot;Differences Between Primary and Secondary Data Sources and Databases&amp;quot;&quot;/&gt;&lt;property id=&quot;20307&quot; value=&quot;259&quot;/&gt;&lt;/object&gt;&lt;object type=&quot;3&quot; unique_id=&quot;10618&quot;&gt;&lt;property id=&quot;20148&quot; value=&quot;5&quot;/&gt;&lt;property id=&quot;20300&quot; value=&quot;Slide 5 - &amp;quot;Purposes and Users of Secondary Data Sources&amp;quot;&quot;/&gt;&lt;property id=&quot;20307&quot; value=&quot;260&quot;/&gt;&lt;/object&gt;&lt;object type=&quot;3&quot; unique_id=&quot;10619&quot;&gt;&lt;property id=&quot;20148&quot; value=&quot;5&quot;/&gt;&lt;property id=&quot;20300&quot; value=&quot;Slide 6 - &amp;quot;Internal Users&amp;quot;&quot;/&gt;&lt;property id=&quot;20307&quot; value=&quot;261&quot;/&gt;&lt;/object&gt;&lt;object type=&quot;3&quot; unique_id=&quot;10620&quot;&gt;&lt;property id=&quot;20148&quot; value=&quot;5&quot;/&gt;&lt;property id=&quot;20300&quot; value=&quot;Slide 7 - &amp;quot;External users&amp;quot;&quot;/&gt;&lt;property id=&quot;20307&quot; value=&quot;262&quot;/&gt;&lt;/object&gt;&lt;object type=&quot;3&quot; unique_id=&quot;10621&quot;&gt;&lt;property id=&quot;20148&quot; value=&quot;5&quot;/&gt;&lt;property id=&quot;20300&quot; value=&quot;Slide 8 - &amp;quot;Types of Secondary Data Sources&amp;quot;&quot;/&gt;&lt;property id=&quot;20307&quot; value=&quot;263&quot;/&gt;&lt;/object&gt;&lt;object type=&quot;3&quot; unique_id=&quot;10622&quot;&gt;&lt;property id=&quot;20148&quot; value=&quot;5&quot;/&gt;&lt;property id=&quot;20300&quot; value=&quot;Slide 9 - &amp;quot;Disease and Operation Index&amp;quot;&quot;/&gt;&lt;property id=&quot;20307&quot; value=&quot;264&quot;/&gt;&lt;/object&gt;&lt;object type=&quot;3&quot; unique_id=&quot;10623&quot;&gt;&lt;property id=&quot;20148&quot; value=&quot;5&quot;/&gt;&lt;property id=&quot;20300&quot; value=&quot;Slide 10 - &amp;quot;Disease and Operation Index&amp;quot;&quot;/&gt;&lt;property id=&quot;20307&quot; value=&quot;266&quot;/&gt;&lt;/object&gt;&lt;object type=&quot;3&quot; unique_id=&quot;10624&quot;&gt;&lt;property id=&quot;20148&quot; value=&quot;5&quot;/&gt;&lt;property id=&quot;20300&quot; value=&quot;Slide 11 - &amp;quot;Physician Index&amp;quot;&quot;/&gt;&lt;property id=&quot;20307&quot; value=&quot;267&quot;/&gt;&lt;/object&gt;&lt;object type=&quot;3&quot; unique_id=&quot;10625&quot;&gt;&lt;property id=&quot;20148&quot; value=&quot;5&quot;/&gt;&lt;property id=&quot;20300&quot; value=&quot;Slide 12 - &amp;quot;Registries&amp;quot;&quot;/&gt;&lt;property id=&quot;20307&quot; value=&quot;268&quot;/&gt;&lt;/object&gt;&lt;object type=&quot;3&quot; unique_id=&quot;10626&quot;&gt;&lt;property id=&quot;20148&quot; value=&quot;5&quot;/&gt;&lt;property id=&quot;20300&quot; value=&quot;Slide 13 - &amp;quot;Terminology Associated with Registries&amp;quot;&quot;/&gt;&lt;property id=&quot;20307&quot; value=&quot;276&quot;/&gt;&lt;/object&gt;&lt;object type=&quot;3&quot; unique_id=&quot;10627&quot;&gt;&lt;property id=&quot;20148&quot; value=&quot;5&quot;/&gt;&lt;property id=&quot;20300&quot; value=&quot;Slide 14 - &amp;quot;Cancer Registries&amp;quot;&quot;/&gt;&lt;property id=&quot;20307&quot; value=&quot;269&quot;/&gt;&lt;/object&gt;&lt;object type=&quot;3&quot; unique_id=&quot;10628&quot;&gt;&lt;property id=&quot;20148&quot; value=&quot;5&quot;/&gt;&lt;property id=&quot;20300&quot; value=&quot;Slide 15 - &amp;quot;Cancer Registries Amendment Act of 1992&amp;quot;&quot;/&gt;&lt;property id=&quot;20307&quot; value=&quot;270&quot;/&gt;&lt;/object&gt;&lt;object type=&quot;3&quot; unique_id=&quot;10629&quot;&gt;&lt;property id=&quot;20148&quot; value=&quot;5&quot;/&gt;&lt;property id=&quot;20300&quot; value=&quot;Slide 16 - &amp;quot;Case Definition and Case Finding in the Cancer Registry&amp;quot;&quot;/&gt;&lt;property id=&quot;20307&quot; value=&quot;271&quot;/&gt;&lt;/object&gt;&lt;object type=&quot;3&quot; unique_id=&quot;10630&quot;&gt;&lt;property id=&quot;20148&quot; value=&quot;5&quot;/&gt;&lt;property id=&quot;20300&quot; value=&quot;Slide 17 - &amp;quot;Case Definition and Case Finding in the Cancer Registry&amp;quot;&quot;/&gt;&lt;property id=&quot;20307&quot; value=&quot;272&quot;/&gt;&lt;/object&gt;&lt;object type=&quot;3&quot; unique_id=&quot;10631&quot;&gt;&lt;property id=&quot;20148&quot; value=&quot;5&quot;/&gt;&lt;property id=&quot;20300&quot; value=&quot;Slide 18 - &amp;quot;Data Collection for the Cancer Registry&amp;quot;&quot;/&gt;&lt;property id=&quot;20307&quot; value=&quot;273&quot;/&gt;&lt;/object&gt;&lt;object type=&quot;3&quot; unique_id=&quot;10632&quot;&gt;&lt;property id=&quot;20148&quot; value=&quot;5&quot;/&gt;&lt;property id=&quot;20300&quot; value=&quot;Slide 19 - &amp;quot;Staging&amp;quot;&quot;/&gt;&lt;property id=&quot;20307&quot; value=&quot;274&quot;/&gt;&lt;/object&gt;&lt;object type=&quot;3&quot; unique_id=&quot;11910&quot;&gt;&lt;property id=&quot;20148&quot; value=&quot;5&quot;/&gt;&lt;property id=&quot;20300&quot; value=&quot;Slide 20 - &amp;quot;Reporting and Follow-up for Cancer Registry Data&amp;quot;&quot;/&gt;&lt;property id=&quot;20307&quot; value=&quot;277&quot;/&gt;&lt;/object&gt;&lt;object type=&quot;3&quot; unique_id=&quot;11911&quot;&gt;&lt;property id=&quot;20148&quot; value=&quot;5&quot;/&gt;&lt;property id=&quot;20300&quot; value=&quot;Slide 21 - &amp;quot;Follow-up Methods&amp;quot;&quot;/&gt;&lt;property id=&quot;20307&quot; value=&quot;278&quot;/&gt;&lt;/object&gt;&lt;object type=&quot;3&quot; unique_id=&quot;11912&quot;&gt;&lt;property id=&quot;20148&quot; value=&quot;5&quot;/&gt;&lt;property id=&quot;20300&quot; value=&quot;Slide 22 - &amp;quot;Reporting and Follow-up for Cancer Registry Data&amp;quot;&quot;/&gt;&lt;property id=&quot;20307&quot; value=&quot;279&quot;/&gt;&lt;/object&gt;&lt;object type=&quot;3&quot; unique_id=&quot;11913&quot;&gt;&lt;property id=&quot;20148&quot; value=&quot;5&quot;/&gt;&lt;property id=&quot;20300&quot; value=&quot;Slide 23 - &amp;quot;Standards and Approval Processes for Cancer Registries&amp;quot;&quot;/&gt;&lt;property id=&quot;20307&quot; value=&quot;280&quot;/&gt;&lt;/object&gt;&lt;object type=&quot;3&quot; unique_id=&quot;11914&quot;&gt;&lt;property id=&quot;20148&quot; value=&quot;5&quot;/&gt;&lt;property id=&quot;20300&quot; value=&quot;Slide 24 - &amp;quot;Standards and Approval Processes for Cancer Registries&amp;quot;&quot;/&gt;&lt;property id=&quot;20307&quot; value=&quot;281&quot;/&gt;&lt;/object&gt;&lt;object type=&quot;3&quot; unique_id=&quot;11915&quot;&gt;&lt;property id=&quot;20148&quot; value=&quot;5&quot;/&gt;&lt;property id=&quot;20300&quot; value=&quot;Slide 25 - &amp;quot;Education and Certification for Cancer Registries&amp;quot;&quot;/&gt;&lt;property id=&quot;20307&quot; value=&quot;282&quot;/&gt;&lt;/object&gt;&lt;object type=&quot;3&quot; unique_id=&quot;11916&quot;&gt;&lt;property id=&quot;20148&quot; value=&quot;5&quot;/&gt;&lt;property id=&quot;20300&quot; value=&quot;Slide 26 - &amp;quot;Trauma Registries&amp;quot;&quot;/&gt;&lt;property id=&quot;20307&quot; value=&quot;283&quot;/&gt;&lt;/object&gt;&lt;object type=&quot;3&quot; unique_id=&quot;11917&quot;&gt;&lt;property id=&quot;20148&quot; value=&quot;5&quot;/&gt;&lt;property id=&quot;20300&quot; value=&quot;Slide 27 - &amp;quot;Data Collection for Trauma Registries&amp;quot;&quot;/&gt;&lt;property id=&quot;20307&quot; value=&quot;284&quot;/&gt;&lt;/object&gt;&lt;object type=&quot;3&quot; unique_id=&quot;11918&quot;&gt;&lt;property id=&quot;20148&quot; value=&quot;5&quot;/&gt;&lt;property id=&quot;20300&quot; value=&quot;Slide 28 - &amp;quot;Reporting and Follow-up for Trauma Registries&amp;quot;&quot;/&gt;&lt;property id=&quot;20307&quot; value=&quot;286&quot;/&gt;&lt;/object&gt;&lt;object type=&quot;3&quot; unique_id=&quot;11919&quot;&gt;&lt;property id=&quot;20148&quot; value=&quot;5&quot;/&gt;&lt;property id=&quot;20300&quot; value=&quot;Slide 29 - &amp;quot;Standards and Approval Process for Trauma Registries&amp;quot;&quot;/&gt;&lt;property id=&quot;20307&quot; value=&quot;285&quot;/&gt;&lt;/object&gt;&lt;object type=&quot;3&quot; unique_id=&quot;11920&quot;&gt;&lt;property id=&quot;20148&quot; value=&quot;5&quot;/&gt;&lt;property id=&quot;20300&quot; value=&quot;Slide 30 - &amp;quot;Education and Approval Process of Trauma Registrars&amp;quot;&quot;/&gt;&lt;property id=&quot;20307&quot; value=&quot;287&quot;/&gt;&lt;/object&gt;&lt;object type=&quot;3&quot; unique_id=&quot;11921&quot;&gt;&lt;property id=&quot;20148&quot; value=&quot;5&quot;/&gt;&lt;property id=&quot;20300&quot; value=&quot;Slide 31 - &amp;quot;Birth Defects Registries&amp;quot;&quot;/&gt;&lt;property id=&quot;20307&quot; value=&quot;288&quot;/&gt;&lt;/object&gt;&lt;object type=&quot;3&quot; unique_id=&quot;11922&quot;&gt;&lt;property id=&quot;20148&quot; value=&quot;5&quot;/&gt;&lt;property id=&quot;20300&quot; value=&quot;Slide 32 - &amp;quot;Birth Defects Registries&amp;quot;&quot;/&gt;&lt;property id=&quot;20307&quot; value=&quot;289&quot;/&gt;&lt;/object&gt;&lt;object type=&quot;3&quot; unique_id=&quot;11923&quot;&gt;&lt;property id=&quot;20148&quot; value=&quot;5&quot;/&gt;&lt;property id=&quot;20300&quot; value=&quot;Slide 33 - &amp;quot;Data Collection for Birth Defects Registries&amp;quot;&quot;/&gt;&lt;property id=&quot;20307&quot; value=&quot;290&quot;/&gt;&lt;/object&gt;&lt;object type=&quot;3&quot; unique_id=&quot;11924&quot;&gt;&lt;property id=&quot;20148&quot; value=&quot;5&quot;/&gt;&lt;property id=&quot;20300&quot; value=&quot;Slide 34 - &amp;quot;Diabetes Registries&amp;quot;&quot;/&gt;&lt;property id=&quot;20307&quot; value=&quot;291&quot;/&gt;&lt;/object&gt;&lt;object type=&quot;3&quot; unique_id=&quot;11925&quot;&gt;&lt;property id=&quot;20148&quot; value=&quot;5&quot;/&gt;&lt;property id=&quot;20300&quot; value=&quot;Slide 35 - &amp;quot;Diabetes Registries&amp;quot;&quot;/&gt;&lt;property id=&quot;20307&quot; value=&quot;292&quot;/&gt;&lt;/object&gt;&lt;object type=&quot;3&quot; unique_id=&quot;11926&quot;&gt;&lt;property id=&quot;20148&quot; value=&quot;5&quot;/&gt;&lt;property id=&quot;20300&quot; value=&quot;Slide 36 - &amp;quot;Diabetes Registries&amp;quot;&quot;/&gt;&lt;property id=&quot;20307&quot; value=&quot;293&quot;/&gt;&lt;/object&gt;&lt;object type=&quot;3&quot; unique_id=&quot;11927&quot;&gt;&lt;property id=&quot;20148&quot; value=&quot;5&quot;/&gt;&lt;property id=&quot;20300&quot; value=&quot;Slide 37 - &amp;quot;Implant Registry&amp;quot;&quot;/&gt;&lt;property id=&quot;20307&quot; value=&quot;298&quot;/&gt;&lt;/object&gt;&lt;object type=&quot;3&quot; unique_id=&quot;11928&quot;&gt;&lt;property id=&quot;20148&quot; value=&quot;5&quot;/&gt;&lt;property id=&quot;20300&quot; value=&quot;Slide 38 - &amp;quot;Implant Registry Data Collection&amp;quot;&quot;/&gt;&lt;property id=&quot;20307&quot; value=&quot;299&quot;/&gt;&lt;/object&gt;&lt;object type=&quot;3&quot; unique_id=&quot;11929&quot;&gt;&lt;property id=&quot;20148&quot; value=&quot;5&quot;/&gt;&lt;property id=&quot;20300&quot; value=&quot;Slide 39 - &amp;quot;Reporting and Follow-up for Implant Registries&amp;quot;&quot;/&gt;&lt;property id=&quot;20307&quot; value=&quot;300&quot;/&gt;&lt;/object&gt;&lt;object type=&quot;3&quot; unique_id=&quot;11930&quot;&gt;&lt;property id=&quot;20148&quot; value=&quot;5&quot;/&gt;&lt;property id=&quot;20300&quot; value=&quot;Slide 40 - &amp;quot;Transplant Registry&amp;quot;&quot;/&gt;&lt;property id=&quot;20307&quot; value=&quot;301&quot;/&gt;&lt;/object&gt;&lt;object type=&quot;3&quot; unique_id=&quot;11931&quot;&gt;&lt;property id=&quot;20148&quot; value=&quot;5&quot;/&gt;&lt;property id=&quot;20300&quot; value=&quot;Slide 41 - &amp;quot;Transplant Registry&amp;quot;&quot;/&gt;&lt;property id=&quot;20307&quot; value=&quot;302&quot;/&gt;&lt;/object&gt;&lt;object type=&quot;3&quot; unique_id=&quot;11932&quot;&gt;&lt;property id=&quot;20148&quot; value=&quot;5&quot;/&gt;&lt;property id=&quot;20300&quot; value=&quot;Slide 42 - &amp;quot;Pre-transplant Data&amp;quot;&quot;/&gt;&lt;property id=&quot;20307&quot; value=&quot;303&quot;/&gt;&lt;/object&gt;&lt;object type=&quot;3&quot; unique_id=&quot;11933&quot;&gt;&lt;property id=&quot;20148&quot; value=&quot;5&quot;/&gt;&lt;property id=&quot;20300&quot; value=&quot;Slide 43 - &amp;quot;Information on Donor - Death&amp;quot;&quot;/&gt;&lt;property id=&quot;20307&quot; value=&quot;304&quot;/&gt;&lt;/object&gt;&lt;object type=&quot;3&quot; unique_id=&quot;11934&quot;&gt;&lt;property id=&quot;20148&quot; value=&quot;5&quot;/&gt;&lt;property id=&quot;20300&quot; value=&quot;Slide 44 - &amp;quot;Information on Donor - Living&amp;quot;&quot;/&gt;&lt;property id=&quot;20307&quot; value=&quot;305&quot;/&gt;&lt;/object&gt;&lt;object type=&quot;3&quot; unique_id=&quot;11935&quot;&gt;&lt;property id=&quot;20148&quot; value=&quot;5&quot;/&gt;&lt;property id=&quot;20300&quot; value=&quot;Slide 45 - &amp;quot;Reporting and Follow-up for Transplant Registries&amp;quot;&quot;/&gt;&lt;property id=&quot;20307&quot; value=&quot;306&quot;/&gt;&lt;/object&gt;&lt;object type=&quot;3&quot; unique_id=&quot;11936&quot;&gt;&lt;property id=&quot;20148&quot; value=&quot;5&quot;/&gt;&lt;property id=&quot;20300&quot; value=&quot;Slide 46 - &amp;quot;Reporting and Follow-up for Transplant Registries&amp;quot;&quot;/&gt;&lt;property id=&quot;20307&quot; value=&quot;307&quot;/&gt;&lt;/object&gt;&lt;object type=&quot;3&quot; unique_id=&quot;11937&quot;&gt;&lt;property id=&quot;20148&quot; value=&quot;5&quot;/&gt;&lt;property id=&quot;20300&quot; value=&quot;Slide 47 - &amp;quot;Immunization Registries&amp;quot;&quot;/&gt;&lt;property id=&quot;20307&quot; value=&quot;294&quot;/&gt;&lt;/object&gt;&lt;object type=&quot;3&quot; unique_id=&quot;11938&quot;&gt;&lt;property id=&quot;20148&quot; value=&quot;5&quot;/&gt;&lt;property id=&quot;20300&quot; value=&quot;Slide 48 - &amp;quot;Data Collection for Immunization Registries&amp;quot;&quot;/&gt;&lt;property id=&quot;20307&quot; value=&quot;295&quot;/&gt;&lt;/object&gt;&lt;object type=&quot;3&quot; unique_id=&quot;11939&quot;&gt;&lt;property id=&quot;20148&quot; value=&quot;5&quot;/&gt;&lt;property id=&quot;20300&quot; value=&quot;Slide 49 - &amp;quot;Reporting and Follow-up for Immunization Registries&amp;quot;&quot;/&gt;&lt;property id=&quot;20307&quot; value=&quot;296&quot;/&gt;&lt;/object&gt;&lt;object type=&quot;3&quot; unique_id=&quot;11940&quot;&gt;&lt;property id=&quot;20148&quot; value=&quot;5&quot;/&gt;&lt;property id=&quot;20300&quot; value=&quot;Slide 50 - &amp;quot;Standards and Approval Processes for Immunization Registrations&amp;quot;&quot;/&gt;&lt;property id=&quot;20307&quot; value=&quot;297&quot;/&gt;&lt;/object&gt;&lt;object type=&quot;3&quot; unique_id=&quot;11941&quot;&gt;&lt;property id=&quot;20148&quot; value=&quot;5&quot;/&gt;&lt;property id=&quot;20300&quot; value=&quot;Slide 51 - &amp;quot;Other Registries&amp;quot;&quot;/&gt;&lt;property id=&quot;20307&quot; value=&quot;308&quot;/&gt;&lt;/object&gt;&lt;object type=&quot;3&quot; unique_id=&quot;11942&quot;&gt;&lt;property id=&quot;20148&quot; value=&quot;5&quot;/&gt;&lt;property id=&quot;20300&quot; value=&quot;Slide 52 - &amp;quot;Healthcare Databases&amp;quot;&quot;/&gt;&lt;property id=&quot;20307&quot; value=&quot;309&quot;/&gt;&lt;/object&gt;&lt;object type=&quot;3&quot; unique_id=&quot;11943&quot;&gt;&lt;property id=&quot;20148&quot; value=&quot;5&quot;/&gt;&lt;property id=&quot;20300&quot; value=&quot;Slide 53 - &amp;quot;National Practitioner Data Bank&amp;quot;&quot;/&gt;&lt;property id=&quot;20307&quot; value=&quot;310&quot;/&gt;&lt;/object&gt;&lt;object type=&quot;3&quot; unique_id=&quot;11944&quot;&gt;&lt;property id=&quot;20148&quot; value=&quot;5&quot;/&gt;&lt;property id=&quot;20300&quot; value=&quot;Slide 54 - &amp;quot;National, State, and County Public Health Databases&amp;quot;&quot;/&gt;&lt;property id=&quot;20307&quot; value=&quot;311&quot;/&gt;&lt;/object&gt;&lt;object type=&quot;3&quot; unique_id=&quot;11945&quot;&gt;&lt;property id=&quot;20148&quot; value=&quot;5&quot;/&gt;&lt;property id=&quot;20300&quot; value=&quot;Slide 55 - &amp;quot;National Health Care Survey&amp;quot;&quot;/&gt;&lt;property id=&quot;20307&quot; value=&quot;316&quot;/&gt;&lt;/object&gt;&lt;object type=&quot;3&quot; unique_id=&quot;11946&quot;&gt;&lt;property id=&quot;20148&quot; value=&quot;5&quot;/&gt;&lt;property id=&quot;20300&quot; value=&quot;Slide 56 - &amp;quot;Other Public Health Databases&amp;quot;&quot;/&gt;&lt;property id=&quot;20307&quot; value=&quot;317&quot;/&gt;&lt;/object&gt;&lt;object type=&quot;3&quot; unique_id=&quot;11947&quot;&gt;&lt;property id=&quot;20148&quot; value=&quot;5&quot;/&gt;&lt;property id=&quot;20300&quot; value=&quot;Slide 57 - &amp;quot;Vital Statistics&amp;quot;&quot;/&gt;&lt;property id=&quot;20307&quot; value=&quot;318&quot;/&gt;&lt;/object&gt;&lt;object type=&quot;3&quot; unique_id=&quot;11948&quot;&gt;&lt;property id=&quot;20148&quot; value=&quot;5&quot;/&gt;&lt;property id=&quot;20300&quot; value=&quot;Slide 58 - &amp;quot;Clinical Trials&amp;quot;&quot;/&gt;&lt;property id=&quot;20307&quot; value=&quot;319&quot;/&gt;&lt;/object&gt;&lt;object type=&quot;3&quot; unique_id=&quot;11949&quot;&gt;&lt;property id=&quot;20148&quot; value=&quot;5&quot;/&gt;&lt;property id=&quot;20300&quot; value=&quot;Slide 59 - &amp;quot;Health Services Research Databases&amp;quot;&quot;/&gt;&lt;property id=&quot;20307&quot; value=&quot;320&quot;/&gt;&lt;/object&gt;&lt;object type=&quot;3&quot; unique_id=&quot;11950&quot;&gt;&lt;property id=&quot;20148&quot; value=&quot;5&quot;/&gt;&lt;property id=&quot;20300&quot; value=&quot;Slide 60 - &amp;quot;National Library of Medicine&amp;quot;&quot;/&gt;&lt;property id=&quot;20307&quot; value=&quot;321&quot;/&gt;&lt;/object&gt;&lt;object type=&quot;3&quot; unique_id=&quot;11951&quot;&gt;&lt;property id=&quot;20148&quot; value=&quot;5&quot;/&gt;&lt;property id=&quot;20300&quot; value=&quot;Slide 61 - &amp;quot;Health Information Exchange&amp;quot;&quot;/&gt;&lt;property id=&quot;20307&quot; value=&quot;322&quot;/&gt;&lt;/object&gt;&lt;object type=&quot;3&quot; unique_id=&quot;11952&quot;&gt;&lt;property id=&quot;20148&quot; value=&quot;5&quot;/&gt;&lt;property id=&quot;20300&quot; value=&quot;Slide 62 - &amp;quot;Data for Performance Measurement&amp;quot;&quot;/&gt;&lt;property id=&quot;20307&quot; value=&quot;32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11452</TotalTime>
  <Words>1685</Words>
  <Application>Microsoft Office PowerPoint</Application>
  <PresentationFormat>On-screen Show (4:3)</PresentationFormat>
  <Paragraphs>391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Health Information Management Technology:  An Applied Approach</vt:lpstr>
      <vt:lpstr>Introduction</vt:lpstr>
      <vt:lpstr>Roles in Managing Secondary Records and Databases</vt:lpstr>
      <vt:lpstr>Differences Between Primary and Secondary Data Sources and Databases</vt:lpstr>
      <vt:lpstr>Purposes and Users of Secondary Data Sources</vt:lpstr>
      <vt:lpstr>Internal Users</vt:lpstr>
      <vt:lpstr>External users</vt:lpstr>
      <vt:lpstr>Types of Secondary Data Sources</vt:lpstr>
      <vt:lpstr>Disease and Operation Index</vt:lpstr>
      <vt:lpstr>Disease and Operation Index</vt:lpstr>
      <vt:lpstr>Physician Index</vt:lpstr>
      <vt:lpstr>Registries</vt:lpstr>
      <vt:lpstr>Terminology Associated with Registries</vt:lpstr>
      <vt:lpstr>Cancer Registries</vt:lpstr>
      <vt:lpstr>Cancer Registries Amendment Act of 1992</vt:lpstr>
      <vt:lpstr>Case Definition and Case Finding in the Cancer Registry</vt:lpstr>
      <vt:lpstr>Data Collection for the Cancer Registry</vt:lpstr>
      <vt:lpstr>Staging</vt:lpstr>
      <vt:lpstr>Reporting and Follow-up for Cancer Registry Data</vt:lpstr>
      <vt:lpstr>Follow-up Methods</vt:lpstr>
      <vt:lpstr>Reporting and Follow-up for Cancer Registry Data</vt:lpstr>
      <vt:lpstr>Standards and Approval Processes for Cancer Registries</vt:lpstr>
      <vt:lpstr>Standards and Approval Processes for Cancer Registries</vt:lpstr>
      <vt:lpstr>Education and Certification for Cancer Registries</vt:lpstr>
      <vt:lpstr>Trauma Registries</vt:lpstr>
      <vt:lpstr>Data Collection for Trauma Registries</vt:lpstr>
      <vt:lpstr>Reporting and Follow-up for Trauma Registries</vt:lpstr>
      <vt:lpstr>Standards and Approval Process for Trauma Registries</vt:lpstr>
      <vt:lpstr>Education and Approval Process of Trauma Registrars</vt:lpstr>
      <vt:lpstr>Birth Defects Registries</vt:lpstr>
      <vt:lpstr>Birth Defects Registries</vt:lpstr>
      <vt:lpstr>Data Collection for Birth Defects Registries</vt:lpstr>
      <vt:lpstr>Diabetes Registries</vt:lpstr>
      <vt:lpstr>Diabetes Registries</vt:lpstr>
      <vt:lpstr>Diabetes Registries</vt:lpstr>
      <vt:lpstr>Implant Registry</vt:lpstr>
      <vt:lpstr>Implant Registry Data Collection</vt:lpstr>
      <vt:lpstr>Reporting and Follow-up for Implant Registries</vt:lpstr>
      <vt:lpstr>Transplant Registry</vt:lpstr>
      <vt:lpstr>Transplant Registry</vt:lpstr>
      <vt:lpstr>Pre-transplant Data</vt:lpstr>
      <vt:lpstr>Information on Donor: Death</vt:lpstr>
      <vt:lpstr>Information on Donor: Living</vt:lpstr>
      <vt:lpstr>Reporting and Follow-up for Transplant Registries</vt:lpstr>
      <vt:lpstr>Reporting and Follow-up for Transplant Registries</vt:lpstr>
      <vt:lpstr>Immunization Registries</vt:lpstr>
      <vt:lpstr>Data Collection for Immunization Registries</vt:lpstr>
      <vt:lpstr>Reporting and Follow-up for Immunization Registries</vt:lpstr>
      <vt:lpstr>Standards and Approval Processes for Immunization Registrations</vt:lpstr>
      <vt:lpstr>Other Registries</vt:lpstr>
      <vt:lpstr>Healthcare Databases</vt:lpstr>
      <vt:lpstr>National Practitioner Data Bank</vt:lpstr>
      <vt:lpstr>National, State, and County Public Health Databases</vt:lpstr>
      <vt:lpstr>National Health Care Survey</vt:lpstr>
      <vt:lpstr>Other Public Health Databases</vt:lpstr>
      <vt:lpstr>Vital Statistics</vt:lpstr>
      <vt:lpstr>Clinical Trials</vt:lpstr>
      <vt:lpstr>Health Services Research Databases</vt:lpstr>
      <vt:lpstr>National Library of Medicine</vt:lpstr>
      <vt:lpstr>Health Information Exchange</vt:lpstr>
      <vt:lpstr>Data for Performance Measurement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Megan Grennan</cp:lastModifiedBy>
  <cp:revision>31</cp:revision>
  <cp:lastPrinted>2016-04-12T18:03:53Z</cp:lastPrinted>
  <dcterms:created xsi:type="dcterms:W3CDTF">2014-01-24T02:38:46Z</dcterms:created>
  <dcterms:modified xsi:type="dcterms:W3CDTF">2016-07-12T18:02:22Z</dcterms:modified>
</cp:coreProperties>
</file>