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45"/>
  </p:notesMasterIdLst>
  <p:sldIdLst>
    <p:sldId id="713" r:id="rId2"/>
    <p:sldId id="257" r:id="rId3"/>
    <p:sldId id="566" r:id="rId4"/>
    <p:sldId id="567" r:id="rId5"/>
    <p:sldId id="568" r:id="rId6"/>
    <p:sldId id="569" r:id="rId7"/>
    <p:sldId id="570" r:id="rId8"/>
    <p:sldId id="653" r:id="rId9"/>
    <p:sldId id="654" r:id="rId10"/>
    <p:sldId id="701" r:id="rId11"/>
    <p:sldId id="571" r:id="rId12"/>
    <p:sldId id="663" r:id="rId13"/>
    <p:sldId id="704" r:id="rId14"/>
    <p:sldId id="655" r:id="rId15"/>
    <p:sldId id="572" r:id="rId16"/>
    <p:sldId id="573" r:id="rId17"/>
    <p:sldId id="574" r:id="rId18"/>
    <p:sldId id="575" r:id="rId19"/>
    <p:sldId id="664" r:id="rId20"/>
    <p:sldId id="577" r:id="rId21"/>
    <p:sldId id="578" r:id="rId22"/>
    <p:sldId id="698" r:id="rId23"/>
    <p:sldId id="579" r:id="rId24"/>
    <p:sldId id="705" r:id="rId25"/>
    <p:sldId id="696" r:id="rId26"/>
    <p:sldId id="580" r:id="rId27"/>
    <p:sldId id="581" r:id="rId28"/>
    <p:sldId id="582" r:id="rId29"/>
    <p:sldId id="702" r:id="rId30"/>
    <p:sldId id="665" r:id="rId31"/>
    <p:sldId id="583" r:id="rId32"/>
    <p:sldId id="584" r:id="rId33"/>
    <p:sldId id="585" r:id="rId34"/>
    <p:sldId id="586" r:id="rId35"/>
    <p:sldId id="587" r:id="rId36"/>
    <p:sldId id="588" r:id="rId37"/>
    <p:sldId id="666" r:id="rId38"/>
    <p:sldId id="589" r:id="rId39"/>
    <p:sldId id="667" r:id="rId40"/>
    <p:sldId id="590" r:id="rId41"/>
    <p:sldId id="668" r:id="rId42"/>
    <p:sldId id="591" r:id="rId43"/>
    <p:sldId id="592" r:id="rId44"/>
    <p:sldId id="669" r:id="rId45"/>
    <p:sldId id="593" r:id="rId46"/>
    <p:sldId id="594" r:id="rId47"/>
    <p:sldId id="595" r:id="rId48"/>
    <p:sldId id="671" r:id="rId49"/>
    <p:sldId id="596" r:id="rId50"/>
    <p:sldId id="670" r:id="rId51"/>
    <p:sldId id="597" r:id="rId52"/>
    <p:sldId id="672" r:id="rId53"/>
    <p:sldId id="697" r:id="rId54"/>
    <p:sldId id="706" r:id="rId55"/>
    <p:sldId id="598" r:id="rId56"/>
    <p:sldId id="599" r:id="rId57"/>
    <p:sldId id="600" r:id="rId58"/>
    <p:sldId id="707" r:id="rId59"/>
    <p:sldId id="601" r:id="rId60"/>
    <p:sldId id="603" r:id="rId61"/>
    <p:sldId id="604" r:id="rId62"/>
    <p:sldId id="605" r:id="rId63"/>
    <p:sldId id="606" r:id="rId64"/>
    <p:sldId id="607" r:id="rId65"/>
    <p:sldId id="608" r:id="rId66"/>
    <p:sldId id="609" r:id="rId67"/>
    <p:sldId id="673" r:id="rId68"/>
    <p:sldId id="610" r:id="rId69"/>
    <p:sldId id="674" r:id="rId70"/>
    <p:sldId id="660" r:id="rId71"/>
    <p:sldId id="675" r:id="rId72"/>
    <p:sldId id="661" r:id="rId73"/>
    <p:sldId id="676" r:id="rId74"/>
    <p:sldId id="699" r:id="rId75"/>
    <p:sldId id="611" r:id="rId76"/>
    <p:sldId id="677" r:id="rId77"/>
    <p:sldId id="612" r:id="rId78"/>
    <p:sldId id="678" r:id="rId79"/>
    <p:sldId id="613" r:id="rId80"/>
    <p:sldId id="657" r:id="rId81"/>
    <p:sldId id="614" r:id="rId82"/>
    <p:sldId id="615" r:id="rId83"/>
    <p:sldId id="708" r:id="rId84"/>
    <p:sldId id="616" r:id="rId85"/>
    <p:sldId id="679" r:id="rId86"/>
    <p:sldId id="617" r:id="rId87"/>
    <p:sldId id="680" r:id="rId88"/>
    <p:sldId id="618" r:id="rId89"/>
    <p:sldId id="681" r:id="rId90"/>
    <p:sldId id="619" r:id="rId91"/>
    <p:sldId id="621" r:id="rId92"/>
    <p:sldId id="709" r:id="rId93"/>
    <p:sldId id="682" r:id="rId94"/>
    <p:sldId id="620" r:id="rId95"/>
    <p:sldId id="683" r:id="rId96"/>
    <p:sldId id="658" r:id="rId97"/>
    <p:sldId id="622" r:id="rId98"/>
    <p:sldId id="710" r:id="rId99"/>
    <p:sldId id="623" r:id="rId100"/>
    <p:sldId id="624" r:id="rId101"/>
    <p:sldId id="625" r:id="rId102"/>
    <p:sldId id="627" r:id="rId103"/>
    <p:sldId id="628" r:id="rId104"/>
    <p:sldId id="626" r:id="rId105"/>
    <p:sldId id="629" r:id="rId106"/>
    <p:sldId id="685" r:id="rId107"/>
    <p:sldId id="630" r:id="rId108"/>
    <p:sldId id="686" r:id="rId109"/>
    <p:sldId id="631" r:id="rId110"/>
    <p:sldId id="632" r:id="rId111"/>
    <p:sldId id="633" r:id="rId112"/>
    <p:sldId id="687" r:id="rId113"/>
    <p:sldId id="634" r:id="rId114"/>
    <p:sldId id="635" r:id="rId115"/>
    <p:sldId id="689" r:id="rId116"/>
    <p:sldId id="688" r:id="rId117"/>
    <p:sldId id="637" r:id="rId118"/>
    <p:sldId id="636" r:id="rId119"/>
    <p:sldId id="700" r:id="rId120"/>
    <p:sldId id="639" r:id="rId121"/>
    <p:sldId id="638" r:id="rId122"/>
    <p:sldId id="640" r:id="rId123"/>
    <p:sldId id="641" r:id="rId124"/>
    <p:sldId id="711" r:id="rId125"/>
    <p:sldId id="690" r:id="rId126"/>
    <p:sldId id="642" r:id="rId127"/>
    <p:sldId id="691" r:id="rId128"/>
    <p:sldId id="643" r:id="rId129"/>
    <p:sldId id="692" r:id="rId130"/>
    <p:sldId id="644" r:id="rId131"/>
    <p:sldId id="693" r:id="rId132"/>
    <p:sldId id="659" r:id="rId133"/>
    <p:sldId id="645" r:id="rId134"/>
    <p:sldId id="646" r:id="rId135"/>
    <p:sldId id="694" r:id="rId136"/>
    <p:sldId id="647" r:id="rId137"/>
    <p:sldId id="695" r:id="rId138"/>
    <p:sldId id="648" r:id="rId139"/>
    <p:sldId id="649" r:id="rId140"/>
    <p:sldId id="650" r:id="rId141"/>
    <p:sldId id="651" r:id="rId142"/>
    <p:sldId id="652" r:id="rId143"/>
    <p:sldId id="712" r:id="rId1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152" userDrawn="1">
          <p15:clr>
            <a:srgbClr val="A4A3A4"/>
          </p15:clr>
        </p15:guide>
        <p15:guide id="4" pos="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9933"/>
    <a:srgbClr val="33CC33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17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110" y="66"/>
      </p:cViewPr>
      <p:guideLst>
        <p:guide orient="horz" pos="2160"/>
        <p:guide pos="2880"/>
        <p:guide orient="horz" pos="4152"/>
        <p:guide pos="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18A2F-9A83-FB4C-80CE-8F1D267223FD}" type="datetimeFigureOut">
              <a:rPr lang="en-US" smtClean="0"/>
              <a:pPr/>
              <a:t>2/11/2019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40687-C2FC-6841-B09E-FE78C0329A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30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12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A9C7459-49B2-42E3-86E5-AFCBCFCB4C30}" type="slidenum">
              <a:rPr lang="en-CA" altLang="en-US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CA" altLang="en-US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659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40687-C2FC-6841-B09E-FE78C0329AF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95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40687-C2FC-6841-B09E-FE78C0329A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88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Answers: A: loose connective tissue, B: skeletal muscle tissue, C: simple columnar epithelium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40687-C2FC-6841-B09E-FE78C0329AF2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59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2909"/>
            <a:ext cx="7772400" cy="1470025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3988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8802-01BA-43F3-9B27-CD640470CF9E}" type="datetime1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08D27-5303-B54C-8429-F8D9C64EFD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4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A88EE-8F20-4E16-85E9-7211EF1B30B2}" type="datetime1">
              <a:rPr lang="en-US" smtClean="0"/>
              <a:t>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08D27-5303-B54C-8429-F8D9C64EFD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36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E0EF8-D764-49F8-81E8-E4468A0DE9D1}" type="datetime1">
              <a:rPr lang="en-US" smtClean="0"/>
              <a:t>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08D27-5303-B54C-8429-F8D9C64EFD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1600201"/>
            <a:ext cx="3657600" cy="160019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3000" baseline="0"/>
            </a:lvl1pPr>
            <a:lvl2pPr marL="0" indent="0">
              <a:spcBef>
                <a:spcPts val="0"/>
              </a:spcBef>
              <a:buNone/>
              <a:defRPr sz="4400"/>
            </a:lvl2pPr>
            <a:lvl3pPr marL="0" indent="0">
              <a:spcBef>
                <a:spcPts val="0"/>
              </a:spcBef>
              <a:buNone/>
              <a:defRPr sz="4400"/>
            </a:lvl3pPr>
            <a:lvl4pPr marL="0" indent="0">
              <a:spcBef>
                <a:spcPts val="0"/>
              </a:spcBef>
              <a:buNone/>
              <a:defRPr sz="4400"/>
            </a:lvl4pPr>
            <a:lvl5pPr marL="0" indent="0">
              <a:spcBef>
                <a:spcPts val="0"/>
              </a:spcBef>
              <a:buNone/>
              <a:defRPr sz="4400"/>
            </a:lvl5pPr>
            <a:lvl6pPr marL="0" indent="0">
              <a:spcBef>
                <a:spcPts val="0"/>
              </a:spcBef>
              <a:buNone/>
              <a:defRPr sz="4400"/>
            </a:lvl6pPr>
            <a:lvl7pPr marL="0" indent="0">
              <a:spcBef>
                <a:spcPts val="0"/>
              </a:spcBef>
              <a:buNone/>
              <a:defRPr sz="4400"/>
            </a:lvl7pPr>
            <a:lvl8pPr marL="0" indent="0">
              <a:spcBef>
                <a:spcPts val="0"/>
              </a:spcBef>
              <a:buNone/>
              <a:defRPr sz="4400"/>
            </a:lvl8pPr>
            <a:lvl9pPr marL="0" indent="0">
              <a:spcBef>
                <a:spcPts val="0"/>
              </a:spcBef>
              <a:buNone/>
              <a:defRPr sz="4400"/>
            </a:lvl9pPr>
          </a:lstStyle>
          <a:p>
            <a:pPr lvl="0"/>
            <a:r>
              <a:rPr lang="en-US" dirty="0"/>
              <a:t>Chapter ##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3200401"/>
            <a:ext cx="3657600" cy="129722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533400" y="1847850"/>
            <a:ext cx="3429000" cy="2744788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8529" y="5199290"/>
            <a:ext cx="6400800" cy="62048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35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IN" dirty="0" smtClean="0"/>
              <a:t>PowerPoint® Lectures created by Edward J. </a:t>
            </a:r>
            <a:r>
              <a:rPr lang="en-IN" dirty="0" err="1" smtClean="0"/>
              <a:t>Zalisko</a:t>
            </a:r>
            <a:r>
              <a:rPr lang="en-IN" dirty="0" smtClean="0"/>
              <a:t> for Campbell Essential Biology, Seventh Edition, and Campbell Essential Biology with Physiology, Sixth Edition – Eric J. Simon, Jean L. Dickey, and Jane B. Reece</a:t>
            </a:r>
            <a:endParaRPr lang="en-US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3969" y="6165337"/>
            <a:ext cx="8595360" cy="235463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2740081" y="5952277"/>
            <a:ext cx="5946720" cy="184666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b="0" i="0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AU" alt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© 2019, 2016, 2013 Pearson Education, Inc. All Rights Reserved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>
                <a:solidFill>
                  <a:prstClr val="white"/>
                </a:solidFill>
              </a:rPr>
              <a:pPr/>
              <a:t>2/11/2019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 descr="Pearson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6789"/>
            <a:ext cx="918000" cy="279915"/>
          </a:xfrm>
          <a:prstGeom prst="rect">
            <a:avLst/>
          </a:prstGeom>
        </p:spPr>
      </p:pic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883542"/>
            <a:ext cx="8229600" cy="4789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000">
                <a:solidFill>
                  <a:srgbClr val="007FA3"/>
                </a:solidFill>
                <a:latin typeface="Calibri" panose="020F0502020204030204" pitchFamily="34" charset="0"/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edition here</a:t>
            </a:r>
          </a:p>
        </p:txBody>
      </p:sp>
    </p:spTree>
    <p:extLst>
      <p:ext uri="{BB962C8B-B14F-4D97-AF65-F5344CB8AC3E}">
        <p14:creationId xmlns:p14="http://schemas.microsoft.com/office/powerpoint/2010/main" val="1567152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5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32C5-3599-4469-9F93-687884F67124}" type="datetime1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598763"/>
            <a:ext cx="2895600" cy="2524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© 2016 Pearson Education,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08D27-5303-B54C-8429-F8D9C64EFD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6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8" r:id="rId3"/>
    <p:sldLayoutId id="2147483679" r:id="rId4"/>
    <p:sldLayoutId id="2147483680" r:id="rId5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 cap="sm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1200"/>
        </a:spcAft>
        <a:buClr>
          <a:srgbClr val="0000FF"/>
        </a:buClr>
        <a:buSzPct val="125000"/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1200"/>
        </a:spcAft>
        <a:buClr>
          <a:srgbClr val="FF0000"/>
        </a:buClr>
        <a:buSzPct val="90000"/>
        <a:buFont typeface="Wingdings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600"/>
        </a:spcAft>
        <a:buClr>
          <a:srgbClr val="008000"/>
        </a:buClr>
        <a:buSzPct val="75000"/>
        <a:buFont typeface="Courier New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0"/>
        </a:spcBef>
        <a:spcAft>
          <a:spcPts val="600"/>
        </a:spcAft>
        <a:buSzPct val="80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Foundations of Economics&#10;Eight Edition&#10;Bade Parkin"/>
          <p:cNvSpPr>
            <a:spLocks noGrp="1"/>
          </p:cNvSpPr>
          <p:nvPr>
            <p:ph type="title"/>
          </p:nvPr>
        </p:nvSpPr>
        <p:spPr>
          <a:xfrm>
            <a:off x="457200" y="240773"/>
            <a:ext cx="8229600" cy="523220"/>
          </a:xfrm>
        </p:spPr>
        <p:txBody>
          <a:bodyPr>
            <a:spAutoFit/>
          </a:bodyPr>
          <a:lstStyle/>
          <a:p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Human Anatomy &amp; Physiology</a:t>
            </a:r>
            <a:endParaRPr lang="en-US" sz="2000" b="0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57200" y="838854"/>
            <a:ext cx="8229600" cy="29740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IN" sz="2000" dirty="0">
                <a:latin typeface="+mn-lt"/>
                <a:ea typeface="ＭＳ Ｐゴシック" pitchFamily="-108" charset="-128"/>
                <a:cs typeface="ＭＳ Ｐゴシック" pitchFamily="-108" charset="-128"/>
              </a:rPr>
              <a:t>Second Edition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94653" y="2346017"/>
            <a:ext cx="2624433" cy="461665"/>
          </a:xfrm>
        </p:spPr>
        <p:txBody>
          <a:bodyPr wrap="square">
            <a:spAutoFit/>
          </a:bodyPr>
          <a:lstStyle/>
          <a:p>
            <a:r>
              <a:rPr lang="en-US" sz="3000" dirty="0">
                <a:cs typeface="Calibri" panose="020F0502020204030204" pitchFamily="34" charset="0"/>
              </a:rPr>
              <a:t>Chapter </a:t>
            </a:r>
            <a:r>
              <a:rPr lang="en-US" sz="3000" dirty="0" smtClean="0">
                <a:cs typeface="Calibri" panose="020F0502020204030204" pitchFamily="34" charset="0"/>
              </a:rPr>
              <a:t>04</a:t>
            </a:r>
            <a:endParaRPr lang="en-US" sz="3000" dirty="0">
              <a:cs typeface="Calibri" panose="020F0502020204030204" pitchFamily="34" charset="0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type="body" sz="quarter" idx="14"/>
          </p:nvPr>
        </p:nvSpPr>
        <p:spPr>
          <a:xfrm>
            <a:off x="4794652" y="2945360"/>
            <a:ext cx="3272901" cy="1279399"/>
          </a:xfrm>
        </p:spPr>
        <p:txBody>
          <a:bodyPr>
            <a:noAutofit/>
          </a:bodyPr>
          <a:lstStyle/>
          <a:p>
            <a:r>
              <a:rPr lang="en-US" sz="2200" dirty="0" smtClean="0">
                <a:ea typeface="+mj-ea"/>
                <a:cs typeface="Calibri" panose="020F0502020204030204" pitchFamily="34" charset="0"/>
              </a:rPr>
              <a:t>Histology</a:t>
            </a:r>
            <a:endParaRPr lang="en-US" sz="2200" dirty="0">
              <a:ea typeface="+mj-ea"/>
              <a:cs typeface="Calibri" panose="020F0502020204030204" pitchFamily="34" charset="0"/>
            </a:endParaRPr>
          </a:p>
        </p:txBody>
      </p:sp>
      <p:pic>
        <p:nvPicPr>
          <p:cNvPr id="1026" name="Picture 2" descr="Front Cover: Human Anatomy &amp; Physiology, Second Edition, Erin C. Amer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85" y="1799999"/>
            <a:ext cx="2968625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"/>
          <p:cNvSpPr>
            <a:spLocks noGrp="1"/>
          </p:cNvSpPr>
          <p:nvPr>
            <p:ph type="body" sz="quarter" idx="15"/>
          </p:nvPr>
        </p:nvSpPr>
        <p:spPr>
          <a:xfrm>
            <a:off x="457200" y="5647272"/>
            <a:ext cx="5376334" cy="184666"/>
          </a:xfrm>
        </p:spPr>
        <p:txBody>
          <a:bodyPr wrap="square">
            <a:spAutoFit/>
          </a:bodyPr>
          <a:lstStyle/>
          <a:p>
            <a:pPr eaLnBrk="0" hangingPunct="0"/>
            <a:r>
              <a:rPr lang="en-US" sz="1200" dirty="0" smtClean="0">
                <a:ea typeface="ＭＳ Ｐゴシック" pitchFamily="-108" charset="-128"/>
                <a:cs typeface="ＭＳ Ｐゴシック" pitchFamily="-108" charset="-128"/>
              </a:rPr>
              <a:t>PowerPoint</a:t>
            </a:r>
            <a:r>
              <a:rPr lang="en-US" sz="1200" baseline="30000" dirty="0" smtClean="0">
                <a:ea typeface="ＭＳ Ｐゴシック" pitchFamily="-108" charset="-128"/>
                <a:cs typeface="ＭＳ Ｐゴシック" pitchFamily="-108" charset="-128"/>
              </a:rPr>
              <a:t>®</a:t>
            </a:r>
            <a:r>
              <a:rPr lang="en-US" sz="1200" dirty="0" smtClean="0">
                <a:ea typeface="ＭＳ Ｐゴシック" pitchFamily="-108" charset="-128"/>
                <a:cs typeface="ＭＳ Ｐゴシック" pitchFamily="-108" charset="-128"/>
              </a:rPr>
              <a:t> Lectures created by </a:t>
            </a:r>
            <a:r>
              <a:rPr lang="en-US" sz="1200" dirty="0">
                <a:ea typeface="ＭＳ Ｐゴシック" pitchFamily="-108" charset="-128"/>
                <a:cs typeface="ＭＳ Ｐゴシック" pitchFamily="-108" charset="-128"/>
              </a:rPr>
              <a:t>Suzanne </a:t>
            </a:r>
            <a:r>
              <a:rPr lang="en-US" sz="1200" dirty="0" smtClean="0">
                <a:ea typeface="ＭＳ Ｐゴシック" pitchFamily="-108" charset="-128"/>
                <a:cs typeface="ＭＳ Ｐゴシック" pitchFamily="-108" charset="-128"/>
              </a:rPr>
              <a:t>Pundt, </a:t>
            </a:r>
            <a:r>
              <a:rPr lang="en-IN" sz="1200" dirty="0">
                <a:ea typeface="ＭＳ Ｐゴシック" pitchFamily="-108" charset="-128"/>
                <a:cs typeface="ＭＳ Ｐゴシック" pitchFamily="-108" charset="-128"/>
              </a:rPr>
              <a:t>University of Texas at Tyler</a:t>
            </a:r>
            <a:endParaRPr lang="en-US" sz="1200" dirty="0">
              <a:ea typeface="ＭＳ Ｐゴシック" pitchFamily="-108" charset="-128"/>
              <a:cs typeface="Arial" panose="020B0604020202020204" pitchFamily="34" charset="0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sz="quarter" idx="16"/>
          </p:nvPr>
        </p:nvSpPr>
        <p:spPr>
          <a:xfrm>
            <a:off x="5833545" y="6426414"/>
            <a:ext cx="2881838" cy="107722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altLang="en-US" sz="7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Copyright © </a:t>
            </a:r>
            <a:r>
              <a:rPr lang="en-AU" altLang="en-US" sz="700" b="1" dirty="0" smtClean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2019, 2016 </a:t>
            </a:r>
            <a:r>
              <a:rPr lang="en-AU" altLang="en-US" sz="700" b="1" dirty="0">
                <a:solidFill>
                  <a:srgbClr val="0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Pearson Education, Inc. All Rights Reserved</a:t>
            </a:r>
            <a:endParaRPr lang="en-US" sz="7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2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Extracellular Matrix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4" y="1253580"/>
            <a:ext cx="7569652" cy="4805271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 Tissues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98563"/>
          </a:xfrm>
        </p:spPr>
        <p:txBody>
          <a:bodyPr>
            <a:normAutofit/>
          </a:bodyPr>
          <a:lstStyle/>
          <a:p>
            <a:pPr lvl="0"/>
            <a:r>
              <a:rPr lang="en-US" sz="2600" b="1" dirty="0"/>
              <a:t>Muscle</a:t>
            </a:r>
            <a:r>
              <a:rPr lang="en-US" sz="2600" dirty="0"/>
              <a:t> </a:t>
            </a:r>
            <a:r>
              <a:rPr lang="en-US" sz="2600" b="1" dirty="0"/>
              <a:t>tissues</a:t>
            </a:r>
            <a:r>
              <a:rPr lang="en-US" sz="2600" dirty="0"/>
              <a:t> are specialized for </a:t>
            </a:r>
            <a:r>
              <a:rPr lang="en-US" sz="2600" b="1" dirty="0"/>
              <a:t>contraction</a:t>
            </a:r>
          </a:p>
          <a:p>
            <a:pPr lvl="0"/>
            <a:r>
              <a:rPr lang="en-US" sz="2600" dirty="0"/>
              <a:t>Three muscle tissue types share common ability to turn </a:t>
            </a:r>
            <a:r>
              <a:rPr lang="en-US" sz="2600" i="1" dirty="0"/>
              <a:t>chemical</a:t>
            </a:r>
            <a:r>
              <a:rPr lang="en-US" sz="2600" dirty="0"/>
              <a:t> </a:t>
            </a:r>
            <a:r>
              <a:rPr lang="en-US" sz="2600" i="1" dirty="0"/>
              <a:t>energy</a:t>
            </a:r>
            <a:r>
              <a:rPr lang="en-US" sz="2600" dirty="0"/>
              <a:t> of ATP into mechanical </a:t>
            </a:r>
            <a:r>
              <a:rPr lang="en-US" sz="2600" i="1" dirty="0"/>
              <a:t>energy</a:t>
            </a:r>
            <a:r>
              <a:rPr lang="en-US" sz="2600" dirty="0"/>
              <a:t> </a:t>
            </a:r>
            <a:r>
              <a:rPr lang="en-US" sz="2600" i="1" dirty="0"/>
              <a:t>of</a:t>
            </a:r>
            <a:r>
              <a:rPr lang="en-US" sz="2600" dirty="0"/>
              <a:t> </a:t>
            </a:r>
            <a:r>
              <a:rPr lang="en-US" sz="2600" i="1" dirty="0"/>
              <a:t>movement</a:t>
            </a:r>
          </a:p>
          <a:p>
            <a:r>
              <a:rPr lang="en-US" sz="2600" dirty="0"/>
              <a:t>Walking, breathing, heart beating, and propulsion of substances through hollow organs all result from contractions of different muscle tissues</a:t>
            </a:r>
          </a:p>
          <a:p>
            <a:r>
              <a:rPr lang="en-US" sz="2600" dirty="0"/>
              <a:t>Main component of muscle tissue is </a:t>
            </a:r>
            <a:r>
              <a:rPr lang="en-US" sz="2600" b="1" dirty="0"/>
              <a:t>muscle</a:t>
            </a:r>
            <a:r>
              <a:rPr lang="en-US" sz="2600" dirty="0"/>
              <a:t> </a:t>
            </a:r>
            <a:r>
              <a:rPr lang="en-US" sz="2600" b="1" dirty="0"/>
              <a:t>cell</a:t>
            </a:r>
            <a:r>
              <a:rPr lang="en-US" sz="2600" dirty="0"/>
              <a:t> or </a:t>
            </a:r>
            <a:r>
              <a:rPr lang="en-US" sz="2600" b="1" dirty="0" err="1"/>
              <a:t>myocyte</a:t>
            </a:r>
            <a:r>
              <a:rPr lang="en-US" sz="2600" dirty="0"/>
              <a:t>; </a:t>
            </a:r>
            <a:r>
              <a:rPr lang="en-US" sz="2600" b="1" dirty="0"/>
              <a:t>excitable</a:t>
            </a:r>
            <a:r>
              <a:rPr lang="en-US" sz="2600" dirty="0"/>
              <a:t> (ability to respond to electrical or chemical stimulation)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Muscle Tissue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490" cy="4991100"/>
          </a:xfrm>
        </p:spPr>
        <p:txBody>
          <a:bodyPr>
            <a:normAutofit fontScale="92500"/>
          </a:bodyPr>
          <a:lstStyle/>
          <a:p>
            <a:pPr lvl="0"/>
            <a:r>
              <a:rPr lang="en-US" sz="2600" dirty="0"/>
              <a:t>Two forms of muscle cells based on arrangement of </a:t>
            </a:r>
            <a:r>
              <a:rPr lang="en-US" sz="2600" b="1" dirty="0"/>
              <a:t>myofilaments</a:t>
            </a:r>
            <a:r>
              <a:rPr lang="en-US" sz="2600" dirty="0"/>
              <a:t> (protein bundles) in cytoplasm:</a:t>
            </a:r>
          </a:p>
          <a:p>
            <a:pPr lvl="1"/>
            <a:r>
              <a:rPr lang="en-US" sz="2400" b="1" dirty="0"/>
              <a:t>Striated</a:t>
            </a:r>
            <a:r>
              <a:rPr lang="en-US" sz="2400" dirty="0"/>
              <a:t> </a:t>
            </a:r>
            <a:r>
              <a:rPr lang="en-US" sz="2400" b="1" dirty="0"/>
              <a:t>muscle</a:t>
            </a:r>
            <a:r>
              <a:rPr lang="en-US" sz="2400" dirty="0"/>
              <a:t> </a:t>
            </a:r>
            <a:r>
              <a:rPr lang="en-US" sz="2400" b="1" dirty="0"/>
              <a:t>cells</a:t>
            </a:r>
            <a:r>
              <a:rPr lang="en-US" sz="2400" dirty="0"/>
              <a:t> – </a:t>
            </a:r>
            <a:r>
              <a:rPr lang="en-US" sz="2400" dirty="0" smtClean="0"/>
              <a:t>myofilaments are organized  in such a way that there are regions where the myofilaments overlap and regions where they don’t. This produces both dark and light areas called “bands”, appear </a:t>
            </a:r>
            <a:r>
              <a:rPr lang="en-US" sz="2400" dirty="0"/>
              <a:t>striped or striated under </a:t>
            </a:r>
            <a:r>
              <a:rPr lang="en-US" sz="2400" dirty="0" smtClean="0"/>
              <a:t>microscope </a:t>
            </a:r>
            <a:r>
              <a:rPr lang="en-US" sz="2400" b="1" dirty="0" smtClean="0"/>
              <a:t>(striations)</a:t>
            </a:r>
            <a:endParaRPr lang="en-US" sz="2400" b="1" dirty="0"/>
          </a:p>
          <a:p>
            <a:pPr lvl="1"/>
            <a:r>
              <a:rPr lang="en-US" sz="2400" b="1" dirty="0"/>
              <a:t>Smooth muscle cells</a:t>
            </a:r>
            <a:r>
              <a:rPr lang="en-US" sz="2400" dirty="0"/>
              <a:t> – have myofilaments arranged in </a:t>
            </a:r>
            <a:r>
              <a:rPr lang="en-US" sz="2400" i="1" dirty="0"/>
              <a:t>irregular bundles</a:t>
            </a:r>
            <a:r>
              <a:rPr lang="en-US" sz="2400" dirty="0"/>
              <a:t> </a:t>
            </a:r>
            <a:r>
              <a:rPr lang="en-US" sz="2400" dirty="0" smtClean="0"/>
              <a:t>throughout cytoplasm, NO STRIATIONS visible</a:t>
            </a:r>
          </a:p>
          <a:p>
            <a:pPr lvl="1"/>
            <a:r>
              <a:rPr lang="en-US" sz="2600" b="1" dirty="0" smtClean="0"/>
              <a:t>Endomysium</a:t>
            </a:r>
            <a:r>
              <a:rPr lang="en-US" sz="2600" dirty="0" smtClean="0"/>
              <a:t> </a:t>
            </a:r>
            <a:r>
              <a:rPr lang="en-US" sz="2600" dirty="0"/>
              <a:t>– small amount of ECM that surrounds </a:t>
            </a:r>
            <a:r>
              <a:rPr lang="en-US" sz="2600" dirty="0" smtClean="0"/>
              <a:t>each muscle cell; </a:t>
            </a:r>
            <a:r>
              <a:rPr lang="en-US" sz="2600" dirty="0"/>
              <a:t>helps to hold muscle cells together in tissue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Muscle Tissue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There are three </a:t>
            </a:r>
            <a:r>
              <a:rPr lang="en-US" i="1" dirty="0"/>
              <a:t>types of muscle tissue</a:t>
            </a:r>
            <a:r>
              <a:rPr lang="en-US" dirty="0"/>
              <a:t> that feature different structural and functional characteristics:</a:t>
            </a:r>
          </a:p>
          <a:p>
            <a:pPr lvl="1"/>
            <a:r>
              <a:rPr lang="en-US" dirty="0"/>
              <a:t>Skeletal muscle</a:t>
            </a:r>
          </a:p>
          <a:p>
            <a:pPr lvl="1"/>
            <a:r>
              <a:rPr lang="en-US" dirty="0"/>
              <a:t>Cardiac muscle</a:t>
            </a:r>
          </a:p>
          <a:p>
            <a:pPr lvl="1"/>
            <a:r>
              <a:rPr lang="en-US" dirty="0"/>
              <a:t>Smooth muscle</a:t>
            </a:r>
          </a:p>
          <a:p>
            <a:pPr lvl="0"/>
            <a:r>
              <a:rPr lang="en-US" dirty="0"/>
              <a:t>Skeletal and cardiac muscle tissue are </a:t>
            </a:r>
            <a:r>
              <a:rPr lang="en-US" i="1" dirty="0"/>
              <a:t>striated</a:t>
            </a:r>
            <a:r>
              <a:rPr lang="en-US" dirty="0"/>
              <a:t> while smooth muscle tissue is </a:t>
            </a:r>
            <a:r>
              <a:rPr lang="en-US" u="sng" dirty="0" smtClean="0"/>
              <a:t>not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Muscle Tissue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98563"/>
          </a:xfrm>
        </p:spPr>
        <p:txBody>
          <a:bodyPr>
            <a:normAutofit fontScale="92500"/>
          </a:bodyPr>
          <a:lstStyle/>
          <a:p>
            <a:pPr lvl="0"/>
            <a:r>
              <a:rPr lang="en-US" b="1" dirty="0"/>
              <a:t>Skeletal muscle tissue</a:t>
            </a:r>
            <a:r>
              <a:rPr lang="en-US" dirty="0"/>
              <a:t> – found mostly attached to skeleton where its contraction produces </a:t>
            </a:r>
            <a:r>
              <a:rPr lang="en-US" i="1" dirty="0"/>
              <a:t>body</a:t>
            </a:r>
            <a:r>
              <a:rPr lang="en-US" dirty="0"/>
              <a:t> </a:t>
            </a:r>
            <a:r>
              <a:rPr lang="en-US" i="1" dirty="0" smtClean="0"/>
              <a:t>movement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/>
              <a:t>Skeletal muscle </a:t>
            </a:r>
            <a:r>
              <a:rPr lang="en-US" u="sng" dirty="0"/>
              <a:t>must</a:t>
            </a:r>
            <a:r>
              <a:rPr lang="en-US" dirty="0"/>
              <a:t> be </a:t>
            </a:r>
            <a:r>
              <a:rPr lang="en-US" i="1" dirty="0"/>
              <a:t>stimulated</a:t>
            </a:r>
            <a:r>
              <a:rPr lang="en-US" dirty="0"/>
              <a:t> </a:t>
            </a:r>
            <a:r>
              <a:rPr lang="en-US" i="1" dirty="0"/>
              <a:t>by</a:t>
            </a:r>
            <a:r>
              <a:rPr lang="en-US" dirty="0"/>
              <a:t> </a:t>
            </a:r>
            <a:r>
              <a:rPr lang="en-US" i="1" dirty="0"/>
              <a:t>the</a:t>
            </a:r>
            <a:r>
              <a:rPr lang="en-US" dirty="0"/>
              <a:t> </a:t>
            </a:r>
            <a:r>
              <a:rPr lang="en-US" i="1" dirty="0"/>
              <a:t>nervous</a:t>
            </a:r>
            <a:r>
              <a:rPr lang="en-US" dirty="0"/>
              <a:t> </a:t>
            </a:r>
            <a:r>
              <a:rPr lang="en-US" i="1" dirty="0"/>
              <a:t>system</a:t>
            </a:r>
            <a:r>
              <a:rPr lang="en-US" dirty="0"/>
              <a:t> to contract; </a:t>
            </a:r>
            <a:r>
              <a:rPr lang="en-US" dirty="0" smtClean="0"/>
              <a:t>generally under </a:t>
            </a:r>
            <a:r>
              <a:rPr lang="en-US" b="1" dirty="0"/>
              <a:t>voluntary</a:t>
            </a:r>
            <a:r>
              <a:rPr lang="en-US" dirty="0"/>
              <a:t> or conscious control</a:t>
            </a:r>
          </a:p>
          <a:p>
            <a:pPr lvl="1"/>
            <a:r>
              <a:rPr lang="en-US" dirty="0"/>
              <a:t>Most skeletal muscle cells are long, extending nearly length of whole muscle; often called </a:t>
            </a:r>
            <a:r>
              <a:rPr lang="en-US" b="1" dirty="0"/>
              <a:t>muscle</a:t>
            </a:r>
            <a:r>
              <a:rPr lang="en-US" dirty="0"/>
              <a:t> </a:t>
            </a:r>
            <a:r>
              <a:rPr lang="en-US" b="1" dirty="0"/>
              <a:t>fibers</a:t>
            </a:r>
          </a:p>
          <a:p>
            <a:pPr lvl="1"/>
            <a:r>
              <a:rPr lang="en-US" dirty="0"/>
              <a:t>Form by </a:t>
            </a:r>
            <a:r>
              <a:rPr lang="en-US" i="1" dirty="0"/>
              <a:t>fusion</a:t>
            </a:r>
            <a:r>
              <a:rPr lang="en-US" dirty="0"/>
              <a:t> of embryonic </a:t>
            </a:r>
            <a:r>
              <a:rPr lang="en-US" b="1" dirty="0"/>
              <a:t>myoblasts</a:t>
            </a:r>
            <a:r>
              <a:rPr lang="en-US" dirty="0"/>
              <a:t> resulting in cells with more than one nucleus (</a:t>
            </a:r>
            <a:r>
              <a:rPr lang="en-US" b="1" dirty="0"/>
              <a:t>multinucleate</a:t>
            </a:r>
            <a:r>
              <a:rPr lang="en-US" dirty="0"/>
              <a:t>); useful for nearly </a:t>
            </a:r>
            <a:r>
              <a:rPr lang="en-US" u="sng" dirty="0"/>
              <a:t>constant</a:t>
            </a:r>
            <a:r>
              <a:rPr lang="en-US" dirty="0"/>
              <a:t> synthesis of </a:t>
            </a:r>
            <a:r>
              <a:rPr lang="en-US" i="1" dirty="0"/>
              <a:t>enzymes</a:t>
            </a:r>
            <a:r>
              <a:rPr lang="en-US" dirty="0"/>
              <a:t>, </a:t>
            </a:r>
            <a:r>
              <a:rPr lang="en-US" i="1" dirty="0"/>
              <a:t>structural</a:t>
            </a:r>
            <a:r>
              <a:rPr lang="en-US" dirty="0"/>
              <a:t> </a:t>
            </a:r>
            <a:r>
              <a:rPr lang="en-US" i="1" dirty="0"/>
              <a:t>proteins</a:t>
            </a:r>
            <a:r>
              <a:rPr lang="en-US" dirty="0"/>
              <a:t>, and </a:t>
            </a:r>
            <a:r>
              <a:rPr lang="en-US" i="1" dirty="0"/>
              <a:t>contractile</a:t>
            </a:r>
            <a:r>
              <a:rPr lang="en-US" dirty="0"/>
              <a:t> </a:t>
            </a:r>
            <a:r>
              <a:rPr lang="en-US" i="1" dirty="0"/>
              <a:t>proteins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Components of Muscle Tissue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064258"/>
            <a:ext cx="8546592" cy="3346704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Muscle Tissue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98563"/>
          </a:xfrm>
        </p:spPr>
        <p:txBody>
          <a:bodyPr>
            <a:normAutofit fontScale="92500"/>
          </a:bodyPr>
          <a:lstStyle/>
          <a:p>
            <a:pPr lvl="0"/>
            <a:r>
              <a:rPr lang="en-US" b="1" dirty="0"/>
              <a:t>Cardiac muscle tissue</a:t>
            </a:r>
            <a:r>
              <a:rPr lang="en-US" dirty="0"/>
              <a:t> – found only in heart; composed of </a:t>
            </a:r>
            <a:r>
              <a:rPr lang="en-US" b="1" dirty="0"/>
              <a:t>cardiac muscle cells</a:t>
            </a:r>
            <a:r>
              <a:rPr lang="en-US" dirty="0"/>
              <a:t>; although these cells are striated like skeletal muscle cell, many differences can be </a:t>
            </a:r>
            <a:r>
              <a:rPr lang="en-US" dirty="0" smtClean="0"/>
              <a:t>seen:</a:t>
            </a:r>
            <a:endParaRPr lang="en-US" dirty="0"/>
          </a:p>
          <a:p>
            <a:pPr lvl="1"/>
            <a:r>
              <a:rPr lang="en-US" dirty="0"/>
              <a:t>Cardiac muscle tissue is </a:t>
            </a:r>
            <a:r>
              <a:rPr lang="en-US" b="1" dirty="0"/>
              <a:t>involuntary</a:t>
            </a:r>
            <a:r>
              <a:rPr lang="en-US" dirty="0"/>
              <a:t>; brain does </a:t>
            </a:r>
            <a:r>
              <a:rPr lang="en-US" u="sng" dirty="0"/>
              <a:t>not</a:t>
            </a:r>
            <a:r>
              <a:rPr lang="en-US" dirty="0"/>
              <a:t> have </a:t>
            </a:r>
            <a:r>
              <a:rPr lang="en-US" i="1" dirty="0"/>
              <a:t>conscious control</a:t>
            </a:r>
            <a:r>
              <a:rPr lang="en-US" dirty="0"/>
              <a:t> over its contraction</a:t>
            </a:r>
          </a:p>
          <a:p>
            <a:pPr lvl="1"/>
            <a:r>
              <a:rPr lang="en-US" dirty="0"/>
              <a:t>Cells are </a:t>
            </a:r>
            <a:r>
              <a:rPr lang="en-US" i="1" dirty="0"/>
              <a:t>short</a:t>
            </a:r>
            <a:r>
              <a:rPr lang="en-US" dirty="0"/>
              <a:t>, </a:t>
            </a:r>
            <a:r>
              <a:rPr lang="en-US" i="1" dirty="0"/>
              <a:t>branched</a:t>
            </a:r>
            <a:r>
              <a:rPr lang="en-US" dirty="0"/>
              <a:t>, and usually have </a:t>
            </a:r>
            <a:r>
              <a:rPr lang="en-US" u="sng" dirty="0"/>
              <a:t>only</a:t>
            </a:r>
            <a:r>
              <a:rPr lang="en-US" dirty="0"/>
              <a:t> </a:t>
            </a:r>
            <a:r>
              <a:rPr lang="en-US" i="1" dirty="0"/>
              <a:t>one</a:t>
            </a:r>
            <a:r>
              <a:rPr lang="en-US" dirty="0"/>
              <a:t> </a:t>
            </a:r>
            <a:r>
              <a:rPr lang="en-US" i="1" dirty="0"/>
              <a:t>nucleus</a:t>
            </a:r>
            <a:r>
              <a:rPr lang="en-US" dirty="0"/>
              <a:t> (</a:t>
            </a:r>
            <a:r>
              <a:rPr lang="en-US" b="1" dirty="0" err="1"/>
              <a:t>uninucleate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Intercalated</a:t>
            </a:r>
            <a:r>
              <a:rPr lang="en-US" dirty="0"/>
              <a:t> </a:t>
            </a:r>
            <a:r>
              <a:rPr lang="en-US" b="1" dirty="0"/>
              <a:t>disc</a:t>
            </a:r>
            <a:r>
              <a:rPr lang="en-US" dirty="0"/>
              <a:t> – dark line separating individual cardiac muscle cells; not seen in skeletal muscle; contain </a:t>
            </a:r>
            <a:r>
              <a:rPr lang="en-US" b="1" dirty="0"/>
              <a:t>gap</a:t>
            </a:r>
            <a:r>
              <a:rPr lang="en-US" dirty="0"/>
              <a:t> </a:t>
            </a:r>
            <a:r>
              <a:rPr lang="en-US" b="1" dirty="0"/>
              <a:t>junctions</a:t>
            </a:r>
            <a:r>
              <a:rPr lang="en-US" dirty="0"/>
              <a:t> and modified </a:t>
            </a:r>
            <a:r>
              <a:rPr lang="en-US" b="1" dirty="0"/>
              <a:t>tight</a:t>
            </a:r>
            <a:r>
              <a:rPr lang="en-US" dirty="0"/>
              <a:t> </a:t>
            </a:r>
            <a:r>
              <a:rPr lang="en-US" b="1" dirty="0"/>
              <a:t>junctions</a:t>
            </a:r>
            <a:r>
              <a:rPr lang="en-US" dirty="0"/>
              <a:t>; allow heart muscle to </a:t>
            </a:r>
            <a:r>
              <a:rPr lang="en-US" i="1" dirty="0"/>
              <a:t>contract as a unit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Muscle Tissue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951958"/>
            <a:ext cx="8546592" cy="3358896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Muscle Tissue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b="1" dirty="0"/>
              <a:t>Smooth muscle tissue</a:t>
            </a:r>
            <a:r>
              <a:rPr lang="en-US" dirty="0"/>
              <a:t> – consists of smooth muscle cells whose contractions are </a:t>
            </a:r>
            <a:r>
              <a:rPr lang="en-US" i="1" dirty="0"/>
              <a:t>involuntary</a:t>
            </a:r>
            <a:r>
              <a:rPr lang="en-US" dirty="0"/>
              <a:t> like cardiac muscle </a:t>
            </a:r>
            <a:r>
              <a:rPr lang="en-US" dirty="0" smtClean="0"/>
              <a:t>cells:</a:t>
            </a:r>
            <a:endParaRPr lang="en-US" dirty="0"/>
          </a:p>
          <a:p>
            <a:pPr lvl="1"/>
            <a:r>
              <a:rPr lang="en-US" dirty="0"/>
              <a:t>Found in walls of </a:t>
            </a:r>
            <a:r>
              <a:rPr lang="en-US" i="1" dirty="0"/>
              <a:t>nearly every hollow organ</a:t>
            </a:r>
            <a:r>
              <a:rPr lang="en-US" dirty="0"/>
              <a:t>, </a:t>
            </a:r>
            <a:r>
              <a:rPr lang="en-US" i="1" dirty="0"/>
              <a:t>blood</a:t>
            </a:r>
            <a:r>
              <a:rPr lang="en-US" dirty="0"/>
              <a:t> </a:t>
            </a:r>
            <a:r>
              <a:rPr lang="en-US" i="1" dirty="0"/>
              <a:t>vessels</a:t>
            </a:r>
            <a:r>
              <a:rPr lang="en-US" dirty="0"/>
              <a:t>, </a:t>
            </a:r>
            <a:r>
              <a:rPr lang="en-US" i="1" dirty="0"/>
              <a:t>eyes</a:t>
            </a:r>
            <a:r>
              <a:rPr lang="en-US" dirty="0"/>
              <a:t>, </a:t>
            </a:r>
            <a:r>
              <a:rPr lang="en-US" i="1" dirty="0"/>
              <a:t>skin</a:t>
            </a:r>
            <a:r>
              <a:rPr lang="en-US" dirty="0"/>
              <a:t>, and </a:t>
            </a:r>
            <a:r>
              <a:rPr lang="en-US" i="1" dirty="0"/>
              <a:t>ducts</a:t>
            </a:r>
            <a:r>
              <a:rPr lang="en-US" dirty="0"/>
              <a:t> of certain glands</a:t>
            </a:r>
          </a:p>
          <a:p>
            <a:pPr lvl="1"/>
            <a:r>
              <a:rPr lang="en-US" dirty="0"/>
              <a:t>Flattened cells with </a:t>
            </a:r>
            <a:r>
              <a:rPr lang="en-US" u="sng" dirty="0"/>
              <a:t>one</a:t>
            </a:r>
            <a:r>
              <a:rPr lang="en-US" dirty="0"/>
              <a:t> centrally located ovoid nucleus</a:t>
            </a:r>
          </a:p>
          <a:p>
            <a:pPr lvl="1"/>
            <a:r>
              <a:rPr lang="en-US" dirty="0" smtClean="0"/>
              <a:t>Most smooth muscle cells contain </a:t>
            </a:r>
            <a:r>
              <a:rPr lang="en-US" b="1" dirty="0" smtClean="0"/>
              <a:t>gap</a:t>
            </a:r>
            <a:r>
              <a:rPr lang="en-US" dirty="0" smtClean="0"/>
              <a:t> </a:t>
            </a:r>
            <a:r>
              <a:rPr lang="en-US" b="1" dirty="0" smtClean="0"/>
              <a:t>junctions </a:t>
            </a:r>
            <a:r>
              <a:rPr lang="en-US" dirty="0" smtClean="0"/>
              <a:t>in their plasma membranes that link them with other smooth muscle cells.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Muscle Tissue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976342"/>
            <a:ext cx="8546592" cy="3310128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Module 4.5 Nervous Tissues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Extracellular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Protein</a:t>
            </a:r>
            <a:r>
              <a:rPr lang="en-US" dirty="0"/>
              <a:t> </a:t>
            </a:r>
            <a:r>
              <a:rPr lang="en-US" b="1" dirty="0"/>
              <a:t>fibers</a:t>
            </a:r>
            <a:r>
              <a:rPr lang="en-US" dirty="0"/>
              <a:t> – embedded within ground substance; long molecules composed of </a:t>
            </a:r>
            <a:r>
              <a:rPr lang="en-US" i="1" dirty="0"/>
              <a:t>multiple</a:t>
            </a:r>
            <a:r>
              <a:rPr lang="en-US" dirty="0"/>
              <a:t> </a:t>
            </a:r>
            <a:r>
              <a:rPr lang="en-US" i="1" dirty="0"/>
              <a:t>fibrous</a:t>
            </a:r>
            <a:r>
              <a:rPr lang="en-US" dirty="0"/>
              <a:t> </a:t>
            </a:r>
            <a:r>
              <a:rPr lang="en-US" i="1" dirty="0"/>
              <a:t>subunits</a:t>
            </a:r>
            <a:r>
              <a:rPr lang="en-US" dirty="0"/>
              <a:t> with a ropelike structure; great deal of </a:t>
            </a:r>
            <a:r>
              <a:rPr lang="en-US" i="1" dirty="0"/>
              <a:t>tensile</a:t>
            </a:r>
            <a:r>
              <a:rPr lang="en-US" dirty="0"/>
              <a:t> </a:t>
            </a:r>
            <a:r>
              <a:rPr lang="en-US" i="1" dirty="0"/>
              <a:t>strength</a:t>
            </a:r>
            <a:r>
              <a:rPr lang="en-US" dirty="0"/>
              <a:t>; three protein fiber types are found within ECM: Collagen, elastic, and reticular</a:t>
            </a:r>
          </a:p>
          <a:p>
            <a:pPr lvl="1"/>
            <a:r>
              <a:rPr lang="en-US" b="1" dirty="0"/>
              <a:t>Collagen</a:t>
            </a:r>
            <a:r>
              <a:rPr lang="en-US" dirty="0"/>
              <a:t> </a:t>
            </a:r>
            <a:r>
              <a:rPr lang="en-US" b="1" dirty="0"/>
              <a:t>fibers</a:t>
            </a:r>
            <a:r>
              <a:rPr lang="en-US" dirty="0"/>
              <a:t>, collagen proteins make up 20–25% of </a:t>
            </a:r>
            <a:r>
              <a:rPr lang="en-US" u="sng" dirty="0"/>
              <a:t>all</a:t>
            </a:r>
            <a:r>
              <a:rPr lang="en-US" dirty="0"/>
              <a:t> protein in body; collagen fibers composed of </a:t>
            </a:r>
            <a:r>
              <a:rPr lang="en-US" i="1" dirty="0"/>
              <a:t>multiple</a:t>
            </a:r>
            <a:r>
              <a:rPr lang="en-US" dirty="0"/>
              <a:t> </a:t>
            </a:r>
            <a:r>
              <a:rPr lang="en-US" i="1" dirty="0"/>
              <a:t>subunits</a:t>
            </a:r>
            <a:r>
              <a:rPr lang="en-US" dirty="0"/>
              <a:t> of a fibrous protein; resistant to </a:t>
            </a:r>
            <a:r>
              <a:rPr lang="en-US" i="1" dirty="0"/>
              <a:t>tension</a:t>
            </a:r>
            <a:r>
              <a:rPr lang="en-US" dirty="0"/>
              <a:t> (pulling and stretching forces) and </a:t>
            </a:r>
            <a:r>
              <a:rPr lang="en-US" i="1" dirty="0"/>
              <a:t>pressure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Nervous Tissues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Nervous</a:t>
            </a:r>
            <a:r>
              <a:rPr lang="en-US" dirty="0"/>
              <a:t> </a:t>
            </a:r>
            <a:r>
              <a:rPr lang="en-US" b="1" dirty="0"/>
              <a:t>tissue</a:t>
            </a:r>
            <a:r>
              <a:rPr lang="en-US" dirty="0"/>
              <a:t> makes up majority of brain, spinal cord, and nerves; composed of two main cell types and their surrounding ECM</a:t>
            </a:r>
          </a:p>
          <a:p>
            <a:pPr lvl="1"/>
            <a:r>
              <a:rPr lang="en-US" b="1" dirty="0"/>
              <a:t>Neurons</a:t>
            </a:r>
            <a:r>
              <a:rPr lang="en-US" dirty="0"/>
              <a:t> – capable of sending and receiving messages</a:t>
            </a:r>
          </a:p>
          <a:p>
            <a:pPr lvl="1"/>
            <a:r>
              <a:rPr lang="en-US" b="1" dirty="0" err="1"/>
              <a:t>Neuroglial</a:t>
            </a:r>
            <a:r>
              <a:rPr lang="en-US" dirty="0"/>
              <a:t> </a:t>
            </a:r>
            <a:r>
              <a:rPr lang="en-US" b="1" dirty="0"/>
              <a:t>cells</a:t>
            </a:r>
            <a:r>
              <a:rPr lang="en-US" dirty="0"/>
              <a:t> – perform various functions that </a:t>
            </a:r>
            <a:r>
              <a:rPr lang="en-US" i="1" dirty="0"/>
              <a:t>support</a:t>
            </a:r>
            <a:r>
              <a:rPr lang="en-US" dirty="0"/>
              <a:t> </a:t>
            </a:r>
            <a:r>
              <a:rPr lang="en-US" dirty="0" smtClean="0"/>
              <a:t>neurons</a:t>
            </a:r>
            <a:endParaRPr lang="en-US" dirty="0"/>
          </a:p>
          <a:p>
            <a:r>
              <a:rPr lang="en-US" dirty="0"/>
              <a:t>ECM is unique; made up of ground substance with </a:t>
            </a:r>
            <a:r>
              <a:rPr lang="en-US" i="1" dirty="0"/>
              <a:t>unique proteoglycans</a:t>
            </a:r>
            <a:r>
              <a:rPr lang="en-US" dirty="0"/>
              <a:t> </a:t>
            </a:r>
            <a:r>
              <a:rPr lang="en-US" u="sng" dirty="0"/>
              <a:t>not</a:t>
            </a:r>
            <a:r>
              <a:rPr lang="en-US" dirty="0"/>
              <a:t> found in other tissues of body; contains </a:t>
            </a:r>
            <a:r>
              <a:rPr lang="en-US" i="1" dirty="0" smtClean="0"/>
              <a:t>few </a:t>
            </a:r>
            <a:r>
              <a:rPr lang="en-US" i="1" dirty="0"/>
              <a:t>protein fibers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492490" cy="4998563"/>
          </a:xfrm>
        </p:spPr>
        <p:txBody>
          <a:bodyPr>
            <a:normAutofit/>
          </a:bodyPr>
          <a:lstStyle/>
          <a:p>
            <a:pPr lvl="0"/>
            <a:r>
              <a:rPr lang="en-US" sz="2600" b="1" dirty="0"/>
              <a:t>Neurons</a:t>
            </a:r>
            <a:r>
              <a:rPr lang="en-US" sz="2600" dirty="0"/>
              <a:t> (like muscle cells) are </a:t>
            </a:r>
            <a:r>
              <a:rPr lang="en-US" sz="2600" i="1" dirty="0"/>
              <a:t>excitable</a:t>
            </a:r>
            <a:r>
              <a:rPr lang="en-US" sz="2600" dirty="0"/>
              <a:t> </a:t>
            </a:r>
            <a:r>
              <a:rPr lang="en-US" sz="2600" i="1" dirty="0"/>
              <a:t>cells</a:t>
            </a:r>
            <a:r>
              <a:rPr lang="en-US" sz="2600" dirty="0"/>
              <a:t>; </a:t>
            </a:r>
            <a:r>
              <a:rPr lang="en-US" sz="2600" dirty="0" smtClean="0"/>
              <a:t>most mature neurons are amitotic (do not undergo mitosis); Neurons contain three </a:t>
            </a:r>
            <a:r>
              <a:rPr lang="en-US" sz="2600" dirty="0"/>
              <a:t>main </a:t>
            </a:r>
            <a:r>
              <a:rPr lang="en-US" sz="2600" dirty="0" smtClean="0"/>
              <a:t>components:</a:t>
            </a:r>
            <a:endParaRPr lang="en-US" sz="2600" dirty="0"/>
          </a:p>
          <a:p>
            <a:pPr lvl="1"/>
            <a:r>
              <a:rPr lang="en-US" sz="2200" b="1" dirty="0"/>
              <a:t>Cell</a:t>
            </a:r>
            <a:r>
              <a:rPr lang="en-US" sz="2200" dirty="0"/>
              <a:t> </a:t>
            </a:r>
            <a:r>
              <a:rPr lang="en-US" sz="2200" b="1" dirty="0"/>
              <a:t>body</a:t>
            </a:r>
            <a:r>
              <a:rPr lang="en-US" sz="2200" dirty="0"/>
              <a:t> or </a:t>
            </a:r>
            <a:r>
              <a:rPr lang="en-US" sz="2200" b="1" dirty="0"/>
              <a:t>soma</a:t>
            </a:r>
            <a:r>
              <a:rPr lang="en-US" sz="2200" dirty="0"/>
              <a:t> – </a:t>
            </a:r>
            <a:r>
              <a:rPr lang="en-US" sz="2200" i="1" dirty="0"/>
              <a:t>biosynthetic</a:t>
            </a:r>
            <a:r>
              <a:rPr lang="en-US" sz="2200" dirty="0"/>
              <a:t> </a:t>
            </a:r>
            <a:r>
              <a:rPr lang="en-US" sz="2200" i="1" dirty="0"/>
              <a:t>center</a:t>
            </a:r>
            <a:r>
              <a:rPr lang="en-US" sz="2200" dirty="0"/>
              <a:t> of neuron where nucleus and most organelles are found</a:t>
            </a:r>
          </a:p>
          <a:p>
            <a:pPr lvl="1"/>
            <a:r>
              <a:rPr lang="en-US" sz="2200" dirty="0"/>
              <a:t>Solitary </a:t>
            </a:r>
            <a:r>
              <a:rPr lang="en-US" sz="2200" b="1" dirty="0"/>
              <a:t>axon</a:t>
            </a:r>
            <a:r>
              <a:rPr lang="en-US" sz="2200" dirty="0"/>
              <a:t> extends from </a:t>
            </a:r>
            <a:r>
              <a:rPr lang="en-US" sz="2200" i="1" dirty="0"/>
              <a:t>one end of soma</a:t>
            </a:r>
            <a:r>
              <a:rPr lang="en-US" sz="2200" dirty="0"/>
              <a:t>; responsible for moving a </a:t>
            </a:r>
            <a:r>
              <a:rPr lang="en-US" sz="2200" b="1" dirty="0"/>
              <a:t>nerve</a:t>
            </a:r>
            <a:r>
              <a:rPr lang="en-US" sz="2200" dirty="0"/>
              <a:t> </a:t>
            </a:r>
            <a:r>
              <a:rPr lang="en-US" sz="2200" b="1" dirty="0"/>
              <a:t>impulse</a:t>
            </a:r>
            <a:r>
              <a:rPr lang="en-US" sz="2200" dirty="0"/>
              <a:t> </a:t>
            </a:r>
            <a:r>
              <a:rPr lang="en-US" sz="2200" u="sng" dirty="0"/>
              <a:t>from</a:t>
            </a:r>
            <a:r>
              <a:rPr lang="en-US" sz="2200" dirty="0"/>
              <a:t> soma to a </a:t>
            </a:r>
            <a:r>
              <a:rPr lang="en-US" sz="2200" b="1" dirty="0"/>
              <a:t>target</a:t>
            </a:r>
            <a:r>
              <a:rPr lang="en-US" sz="2200" dirty="0"/>
              <a:t> </a:t>
            </a:r>
            <a:r>
              <a:rPr lang="en-US" sz="2200" b="1" dirty="0"/>
              <a:t>cell</a:t>
            </a:r>
            <a:r>
              <a:rPr lang="en-US" sz="2200" dirty="0"/>
              <a:t> (may be another neuron, muscle cell, or gland); axons illustrate </a:t>
            </a:r>
            <a:r>
              <a:rPr lang="en-US" sz="2200" b="1" dirty="0"/>
              <a:t>Cell-Cell Communication Core Principle</a:t>
            </a:r>
          </a:p>
          <a:p>
            <a:pPr lvl="1"/>
            <a:r>
              <a:rPr lang="en-US" sz="2200" b="1" dirty="0"/>
              <a:t>Dendrites</a:t>
            </a:r>
            <a:r>
              <a:rPr lang="en-US" sz="2200" dirty="0"/>
              <a:t> – other extensions protruding from soma; typically </a:t>
            </a:r>
            <a:br>
              <a:rPr lang="en-US" sz="2200" dirty="0"/>
            </a:br>
            <a:r>
              <a:rPr lang="en-US" sz="2200" i="1" dirty="0"/>
              <a:t>short</a:t>
            </a:r>
            <a:r>
              <a:rPr lang="en-US" sz="2200" dirty="0"/>
              <a:t> with </a:t>
            </a:r>
            <a:r>
              <a:rPr lang="en-US" sz="2200" u="sng" dirty="0"/>
              <a:t>multiple</a:t>
            </a:r>
            <a:r>
              <a:rPr lang="en-US" sz="2200" dirty="0"/>
              <a:t> branches; </a:t>
            </a:r>
            <a:r>
              <a:rPr lang="en-US" sz="2200" i="1" dirty="0"/>
              <a:t>receive</a:t>
            </a:r>
            <a:r>
              <a:rPr lang="en-US" sz="2200" dirty="0"/>
              <a:t> </a:t>
            </a:r>
            <a:r>
              <a:rPr lang="en-US" sz="2200" i="1" dirty="0"/>
              <a:t>impulses</a:t>
            </a:r>
            <a:r>
              <a:rPr lang="en-US" sz="2200" dirty="0"/>
              <a:t> from axons of neighboring neurons; </a:t>
            </a:r>
            <a:r>
              <a:rPr lang="en-US" sz="2200" i="1" dirty="0"/>
              <a:t>deliver</a:t>
            </a:r>
            <a:r>
              <a:rPr lang="en-US" sz="2200" dirty="0"/>
              <a:t> </a:t>
            </a:r>
            <a:r>
              <a:rPr lang="en-US" sz="2200" i="1" dirty="0"/>
              <a:t>impulses</a:t>
            </a:r>
            <a:r>
              <a:rPr lang="en-US" sz="2200" dirty="0"/>
              <a:t> to soma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11" y="1426339"/>
            <a:ext cx="6079179" cy="4886069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Neuroglial</a:t>
            </a:r>
            <a:r>
              <a:rPr lang="en-US" dirty="0"/>
              <a:t>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 err="1"/>
              <a:t>Neuroglial</a:t>
            </a:r>
            <a:r>
              <a:rPr lang="en-US" dirty="0"/>
              <a:t> </a:t>
            </a:r>
            <a:r>
              <a:rPr lang="en-US" b="1" dirty="0"/>
              <a:t>cells</a:t>
            </a:r>
            <a:r>
              <a:rPr lang="en-US" dirty="0"/>
              <a:t> – </a:t>
            </a:r>
            <a:r>
              <a:rPr lang="en-US" dirty="0" smtClean="0"/>
              <a:t>much smaller cells surrounding neurons; supportive cells:</a:t>
            </a:r>
            <a:endParaRPr lang="en-US" dirty="0"/>
          </a:p>
          <a:p>
            <a:pPr lvl="1"/>
            <a:r>
              <a:rPr lang="en-US" dirty="0"/>
              <a:t>Functions: </a:t>
            </a:r>
          </a:p>
          <a:p>
            <a:pPr lvl="2"/>
            <a:r>
              <a:rPr lang="en-US" dirty="0"/>
              <a:t>Anchoring neurons and blood vessels in place</a:t>
            </a:r>
          </a:p>
          <a:p>
            <a:pPr lvl="2"/>
            <a:r>
              <a:rPr lang="en-US" dirty="0"/>
              <a:t>Monitoring composition of extracellular fluid</a:t>
            </a:r>
          </a:p>
          <a:p>
            <a:pPr lvl="2"/>
            <a:r>
              <a:rPr lang="en-US" dirty="0"/>
              <a:t>Speeding up rate of nerve impulse transmission</a:t>
            </a:r>
          </a:p>
          <a:p>
            <a:pPr lvl="2"/>
            <a:r>
              <a:rPr lang="en-US" dirty="0"/>
              <a:t>Circulating fluid surrounding brain and spinal cord</a:t>
            </a:r>
          </a:p>
          <a:p>
            <a:pPr lvl="1"/>
            <a:r>
              <a:rPr lang="en-US" dirty="0"/>
              <a:t>Able to </a:t>
            </a:r>
            <a:r>
              <a:rPr lang="en-US" i="1" dirty="0"/>
              <a:t>divide by mitosis</a:t>
            </a:r>
            <a:r>
              <a:rPr lang="en-US" dirty="0"/>
              <a:t> (</a:t>
            </a:r>
            <a:r>
              <a:rPr lang="en-US" u="sng" dirty="0"/>
              <a:t>unlike</a:t>
            </a:r>
            <a:r>
              <a:rPr lang="en-US" dirty="0"/>
              <a:t> neurons)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Boost: But It All Looks Pink! Part 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458200" cy="49985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In Examples A, B, and C:</a:t>
            </a:r>
          </a:p>
          <a:p>
            <a:pPr marL="514350" indent="-514350">
              <a:buFont typeface="+mj-lt"/>
              <a:buAutoNum type="arabicPeriod"/>
              <a:tabLst>
                <a:tab pos="571500" algn="l"/>
              </a:tabLst>
            </a:pPr>
            <a:r>
              <a:rPr lang="en-US" sz="2600" dirty="0"/>
              <a:t> </a:t>
            </a:r>
            <a:r>
              <a:rPr lang="en-US" sz="2600" b="1" dirty="0"/>
              <a:t>Identify the </a:t>
            </a:r>
            <a:r>
              <a:rPr lang="en-US" sz="2600" b="1" dirty="0" smtClean="0"/>
              <a:t>cells</a:t>
            </a:r>
            <a:r>
              <a:rPr lang="en-US" sz="2600" b="1" dirty="0"/>
              <a:t> </a:t>
            </a:r>
            <a:r>
              <a:rPr lang="en-US" sz="2600" b="1" dirty="0" smtClean="0"/>
              <a:t>and ECM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2600" dirty="0"/>
              <a:t>	(review basics from Concept Boost Part 1 as needed)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 </a:t>
            </a:r>
            <a:r>
              <a:rPr lang="en-US" sz="2600" b="1" dirty="0"/>
              <a:t>Notice how the cells are shaped and arranged:</a:t>
            </a:r>
          </a:p>
          <a:p>
            <a:pPr lvl="1"/>
            <a:r>
              <a:rPr lang="en-US" sz="2400" dirty="0"/>
              <a:t>Are the cells packed tightly together, or are they widely spaced? </a:t>
            </a:r>
          </a:p>
          <a:p>
            <a:pPr lvl="1"/>
            <a:r>
              <a:rPr lang="en-US" sz="2400" dirty="0"/>
              <a:t>Do they form a continuous sheet, as in epithelial tissue—or do they seem to be surrounded by ECM, as in connective tissue? </a:t>
            </a:r>
          </a:p>
          <a:p>
            <a:pPr lvl="1"/>
            <a:r>
              <a:rPr lang="en-US" sz="2400" dirty="0"/>
              <a:t>Are the cells all identical, or are there clearly different types? </a:t>
            </a:r>
          </a:p>
          <a:p>
            <a:pPr lvl="1"/>
            <a:r>
              <a:rPr lang="en-US" sz="2400" dirty="0"/>
              <a:t>Do the cells have “arms” extending from a central body?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Boost: But It All Looks Pink! Part 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2400" dirty="0"/>
              <a:t> </a:t>
            </a:r>
            <a:r>
              <a:rPr lang="en-US" sz="2400" b="1" dirty="0"/>
              <a:t>Notice how the ECM is arranged:</a:t>
            </a:r>
          </a:p>
          <a:p>
            <a:pPr lvl="1"/>
            <a:r>
              <a:rPr lang="en-US" sz="2200" dirty="0"/>
              <a:t>Is the ECM confined to one specific part of the tissue, or is it spaced evenly between the cells? </a:t>
            </a:r>
          </a:p>
          <a:p>
            <a:pPr lvl="1"/>
            <a:r>
              <a:rPr lang="en-US" sz="2200" dirty="0"/>
              <a:t>Does ground substance predominate, or are protein fibers the main elements? </a:t>
            </a:r>
          </a:p>
          <a:p>
            <a:pPr lvl="1"/>
            <a:r>
              <a:rPr lang="en-US" sz="2200" dirty="0"/>
              <a:t>What types of protein fibers can you see?</a:t>
            </a:r>
            <a:r>
              <a:rPr lang="en-US" dirty="0"/>
              <a:t> </a:t>
            </a:r>
          </a:p>
          <a:p>
            <a:pPr marL="514350" indent="-514350">
              <a:buFont typeface="+mj-lt"/>
              <a:buAutoNum type="arabicPeriod" startAt="3"/>
              <a:tabLst>
                <a:tab pos="628650" algn="l"/>
              </a:tabLst>
            </a:pPr>
            <a:r>
              <a:rPr lang="en-US" sz="2400" dirty="0"/>
              <a:t> </a:t>
            </a:r>
            <a:r>
              <a:rPr lang="en-US" sz="2400" b="1" dirty="0"/>
              <a:t>Determine the class of tissue.</a:t>
            </a:r>
            <a:r>
              <a:rPr lang="en-US" sz="2400" dirty="0"/>
              <a:t> Using your analysis in the </a:t>
            </a:r>
            <a:br>
              <a:rPr lang="en-US" sz="2400" dirty="0"/>
            </a:br>
            <a:r>
              <a:rPr lang="en-US" sz="2400" dirty="0"/>
              <a:t>	preceding steps, now you are ready to identify the class </a:t>
            </a:r>
            <a:br>
              <a:rPr lang="en-US" sz="2400" dirty="0"/>
            </a:br>
            <a:r>
              <a:rPr lang="en-US" sz="2400" dirty="0"/>
              <a:t>	of tissue (answers are in text)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Boost: But It All Looks Pink! Part 2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84" y="1928622"/>
            <a:ext cx="5742432" cy="3938016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045970"/>
            <a:ext cx="7772400" cy="2766060"/>
          </a:xfrm>
        </p:spPr>
        <p:txBody>
          <a:bodyPr/>
          <a:lstStyle/>
          <a:p>
            <a:r>
              <a:rPr lang="en-US" dirty="0"/>
              <a:t>Module 4.6 Putting It All Together: The Big Picture of Tissues in Organs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 of </a:t>
            </a:r>
            <a:br>
              <a:rPr lang="en-US" dirty="0"/>
            </a:br>
            <a:r>
              <a:rPr lang="en-US" dirty="0"/>
              <a:t>Tissues in Organs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Two or more tissues that combine structurally and functionally form an </a:t>
            </a:r>
            <a:r>
              <a:rPr lang="en-US" b="1" dirty="0"/>
              <a:t>organ</a:t>
            </a:r>
            <a:r>
              <a:rPr lang="en-US" dirty="0"/>
              <a:t>:</a:t>
            </a:r>
            <a:endParaRPr lang="en-US" b="1" dirty="0"/>
          </a:p>
          <a:p>
            <a:r>
              <a:rPr lang="en-US" sz="2600" dirty="0" smtClean="0"/>
              <a:t>Example,</a:t>
            </a:r>
          </a:p>
          <a:p>
            <a:r>
              <a:rPr lang="en-US" sz="2600" dirty="0" smtClean="0"/>
              <a:t>Skeletal muscle composed of 2 main tissues: skeletal </a:t>
            </a:r>
            <a:r>
              <a:rPr lang="en-US" sz="2400" dirty="0" smtClean="0"/>
              <a:t>muscle tissue </a:t>
            </a:r>
            <a:r>
              <a:rPr lang="en-US" sz="2400" dirty="0"/>
              <a:t>and dense irregular collagenous </a:t>
            </a:r>
            <a:r>
              <a:rPr lang="en-US" sz="2400" dirty="0" smtClean="0"/>
              <a:t>connective tissue</a:t>
            </a:r>
            <a:endParaRPr lang="en-US" sz="2400" dirty="0"/>
          </a:p>
          <a:p>
            <a:pPr lvl="1"/>
            <a:r>
              <a:rPr lang="en-US" sz="2400" dirty="0"/>
              <a:t>Each has distinct functional role; skeletal muscle tissue allows it to contract; surrounding connective tissue binds muscle cells together and supports them so that their activity produces a contraction of </a:t>
            </a:r>
            <a:r>
              <a:rPr lang="en-US" sz="2400" i="1" dirty="0"/>
              <a:t>whole</a:t>
            </a:r>
            <a:r>
              <a:rPr lang="en-US" sz="2400" dirty="0"/>
              <a:t> </a:t>
            </a:r>
            <a:r>
              <a:rPr lang="en-US" sz="2400" i="1" dirty="0"/>
              <a:t>organ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 of </a:t>
            </a:r>
            <a:br>
              <a:rPr lang="en-US" dirty="0"/>
            </a:br>
            <a:r>
              <a:rPr lang="en-US" dirty="0"/>
              <a:t>Tissues in Organs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complex organ; consists of many different tissue types – </a:t>
            </a:r>
            <a:r>
              <a:rPr lang="en-US" i="1" dirty="0"/>
              <a:t>trachea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Hollow organ; provides passageway through which air passes on its way into/out of lungs</a:t>
            </a:r>
          </a:p>
          <a:p>
            <a:pPr lvl="1"/>
            <a:r>
              <a:rPr lang="en-US" dirty="0" smtClean="0"/>
              <a:t>(next </a:t>
            </a:r>
            <a:r>
              <a:rPr lang="en-US" dirty="0"/>
              <a:t>slide) – illustration of tissues of trachea from </a:t>
            </a:r>
            <a:r>
              <a:rPr lang="en-US" i="1" dirty="0"/>
              <a:t>superficial</a:t>
            </a:r>
            <a:r>
              <a:rPr lang="en-US" dirty="0"/>
              <a:t> </a:t>
            </a:r>
            <a:r>
              <a:rPr lang="en-US" i="1" dirty="0"/>
              <a:t>to</a:t>
            </a:r>
            <a:r>
              <a:rPr lang="en-US" dirty="0"/>
              <a:t> </a:t>
            </a:r>
            <a:r>
              <a:rPr lang="en-US" i="1" dirty="0"/>
              <a:t>deep</a:t>
            </a:r>
            <a:r>
              <a:rPr lang="en-US" dirty="0"/>
              <a:t> with list of their main functions</a:t>
            </a:r>
          </a:p>
          <a:p>
            <a:pPr lvl="1"/>
            <a:r>
              <a:rPr lang="en-US" dirty="0"/>
              <a:t>Each tissue layer serves an important role in overall function of trachea: </a:t>
            </a:r>
            <a:r>
              <a:rPr lang="en-US" i="1" dirty="0"/>
              <a:t>conducting</a:t>
            </a:r>
            <a:r>
              <a:rPr lang="en-US" dirty="0"/>
              <a:t> </a:t>
            </a:r>
            <a:r>
              <a:rPr lang="en-US" i="1" dirty="0"/>
              <a:t>air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Extracellular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b="1" dirty="0"/>
              <a:t>Protein</a:t>
            </a:r>
            <a:r>
              <a:rPr lang="en-US" dirty="0"/>
              <a:t> </a:t>
            </a:r>
            <a:r>
              <a:rPr lang="en-US" b="1" dirty="0"/>
              <a:t>fibers</a:t>
            </a:r>
            <a:r>
              <a:rPr lang="en-US" dirty="0"/>
              <a:t> (continued):</a:t>
            </a:r>
          </a:p>
          <a:p>
            <a:pPr lvl="1"/>
            <a:r>
              <a:rPr lang="en-US" b="1" dirty="0"/>
              <a:t>Elastic</a:t>
            </a:r>
            <a:r>
              <a:rPr lang="en-US" dirty="0"/>
              <a:t> </a:t>
            </a:r>
            <a:r>
              <a:rPr lang="en-US" b="1" dirty="0"/>
              <a:t>fibers</a:t>
            </a:r>
            <a:r>
              <a:rPr lang="en-US" dirty="0"/>
              <a:t> – may be stretched to 1 and ½ times their resting length without breaking (property called </a:t>
            </a:r>
            <a:r>
              <a:rPr lang="en-US" b="1" dirty="0"/>
              <a:t>extensibility</a:t>
            </a:r>
            <a:r>
              <a:rPr lang="en-US" dirty="0"/>
              <a:t>). When stretching force is removed they return to their original length (property called </a:t>
            </a:r>
            <a:r>
              <a:rPr lang="en-US" b="1" dirty="0"/>
              <a:t>elasticity</a:t>
            </a:r>
            <a:r>
              <a:rPr lang="en-US" dirty="0"/>
              <a:t>). Elastic fibers are composed of a protein called elastin that is surrounded by glycoproteins.</a:t>
            </a:r>
          </a:p>
          <a:p>
            <a:pPr lvl="1"/>
            <a:r>
              <a:rPr lang="en-US" b="1" dirty="0"/>
              <a:t>Reticular</a:t>
            </a:r>
            <a:r>
              <a:rPr lang="en-US" dirty="0"/>
              <a:t> </a:t>
            </a:r>
            <a:r>
              <a:rPr lang="en-US" b="1" dirty="0"/>
              <a:t>fibers</a:t>
            </a:r>
            <a:r>
              <a:rPr lang="en-US" dirty="0"/>
              <a:t> – thin, type of collagen fiber; form a meshwork or scaffold that </a:t>
            </a:r>
            <a:r>
              <a:rPr lang="en-US" i="1" dirty="0"/>
              <a:t>supports</a:t>
            </a:r>
            <a:r>
              <a:rPr lang="en-US" dirty="0"/>
              <a:t> </a:t>
            </a:r>
            <a:r>
              <a:rPr lang="en-US" i="1" dirty="0"/>
              <a:t>cells</a:t>
            </a:r>
            <a:r>
              <a:rPr lang="en-US" dirty="0"/>
              <a:t> and </a:t>
            </a:r>
            <a:r>
              <a:rPr lang="en-US" i="1" dirty="0"/>
              <a:t>ground</a:t>
            </a:r>
            <a:r>
              <a:rPr lang="en-US" dirty="0"/>
              <a:t> </a:t>
            </a:r>
            <a:r>
              <a:rPr lang="en-US" i="1" dirty="0"/>
              <a:t>substance</a:t>
            </a:r>
            <a:r>
              <a:rPr lang="en-US" dirty="0"/>
              <a:t> of many tissues; form a </a:t>
            </a:r>
            <a:r>
              <a:rPr lang="en-US" dirty="0" err="1"/>
              <a:t>weblike</a:t>
            </a:r>
            <a:r>
              <a:rPr lang="en-US" dirty="0"/>
              <a:t> structure in organs like spleen that help </a:t>
            </a:r>
            <a:r>
              <a:rPr lang="en-US" i="1" dirty="0"/>
              <a:t>trap</a:t>
            </a:r>
            <a:r>
              <a:rPr lang="en-US" dirty="0"/>
              <a:t> </a:t>
            </a:r>
            <a:r>
              <a:rPr lang="en-US" i="1" dirty="0"/>
              <a:t>foreign</a:t>
            </a:r>
            <a:r>
              <a:rPr lang="en-US" dirty="0"/>
              <a:t> </a:t>
            </a:r>
            <a:r>
              <a:rPr lang="en-US" i="1" dirty="0"/>
              <a:t>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 of </a:t>
            </a:r>
            <a:br>
              <a:rPr lang="en-US" dirty="0"/>
            </a:br>
            <a:r>
              <a:rPr lang="en-US" dirty="0"/>
              <a:t>Tissues in Organs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84" y="1633097"/>
            <a:ext cx="6125632" cy="4578932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Module 4.7 Membranes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Membranes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98563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en-US" sz="3100" b="1" dirty="0"/>
              <a:t>Membranes</a:t>
            </a:r>
            <a:r>
              <a:rPr lang="en-US" sz="3100" dirty="0"/>
              <a:t> – thin sheets of one or more tissues that </a:t>
            </a:r>
            <a:r>
              <a:rPr lang="en-US" sz="3100" i="1" dirty="0"/>
              <a:t>line a body surface or cavity</a:t>
            </a:r>
            <a:r>
              <a:rPr lang="en-US" sz="3100" dirty="0"/>
              <a:t>:</a:t>
            </a:r>
            <a:endParaRPr lang="en-US" sz="3100" i="1" dirty="0"/>
          </a:p>
          <a:p>
            <a:r>
              <a:rPr lang="en-US" dirty="0"/>
              <a:t>Most consist of a superficial </a:t>
            </a:r>
            <a:r>
              <a:rPr lang="en-US" i="1" dirty="0"/>
              <a:t>epithelial</a:t>
            </a:r>
            <a:r>
              <a:rPr lang="en-US" dirty="0"/>
              <a:t> </a:t>
            </a:r>
            <a:r>
              <a:rPr lang="en-US" i="1" dirty="0"/>
              <a:t>layer</a:t>
            </a:r>
            <a:r>
              <a:rPr lang="en-US" dirty="0"/>
              <a:t> resting on a </a:t>
            </a:r>
            <a:r>
              <a:rPr lang="en-US" i="1" dirty="0"/>
              <a:t>connective</a:t>
            </a:r>
            <a:r>
              <a:rPr lang="en-US" dirty="0"/>
              <a:t> </a:t>
            </a:r>
            <a:r>
              <a:rPr lang="en-US" i="1" dirty="0"/>
              <a:t>tissue</a:t>
            </a:r>
            <a:r>
              <a:rPr lang="en-US" dirty="0"/>
              <a:t> </a:t>
            </a:r>
            <a:r>
              <a:rPr lang="en-US" i="1" dirty="0"/>
              <a:t>layer</a:t>
            </a:r>
            <a:r>
              <a:rPr lang="en-US" dirty="0"/>
              <a:t>; sometimes contains smooth muscle</a:t>
            </a:r>
          </a:p>
          <a:p>
            <a:r>
              <a:rPr lang="en-US" dirty="0"/>
              <a:t>Functions: anchor organs in place, serve as barriers, function in immunity, and secrete various substances</a:t>
            </a:r>
          </a:p>
          <a:p>
            <a:r>
              <a:rPr lang="en-US" b="1" dirty="0"/>
              <a:t>True</a:t>
            </a:r>
            <a:r>
              <a:rPr lang="en-US" dirty="0"/>
              <a:t> </a:t>
            </a:r>
            <a:r>
              <a:rPr lang="en-US" b="1" dirty="0"/>
              <a:t>membranes</a:t>
            </a:r>
            <a:r>
              <a:rPr lang="en-US" dirty="0"/>
              <a:t> – include </a:t>
            </a:r>
            <a:r>
              <a:rPr lang="en-US" b="1" dirty="0"/>
              <a:t>serous</a:t>
            </a:r>
            <a:r>
              <a:rPr lang="en-US" dirty="0"/>
              <a:t> and </a:t>
            </a:r>
            <a:r>
              <a:rPr lang="en-US" b="1" dirty="0"/>
              <a:t>synovial</a:t>
            </a:r>
            <a:r>
              <a:rPr lang="en-US" dirty="0"/>
              <a:t> </a:t>
            </a:r>
            <a:r>
              <a:rPr lang="en-US" b="1" dirty="0"/>
              <a:t>membranes</a:t>
            </a:r>
            <a:r>
              <a:rPr lang="en-US" dirty="0"/>
              <a:t>; fit above structural and functional definitions</a:t>
            </a:r>
          </a:p>
          <a:p>
            <a:r>
              <a:rPr lang="en-US" b="1" dirty="0"/>
              <a:t>Membrane-like</a:t>
            </a:r>
            <a:r>
              <a:rPr lang="en-US" dirty="0"/>
              <a:t> </a:t>
            </a:r>
            <a:r>
              <a:rPr lang="en-US" b="1" dirty="0"/>
              <a:t>structures</a:t>
            </a:r>
            <a:r>
              <a:rPr lang="en-US" dirty="0"/>
              <a:t> – include </a:t>
            </a:r>
            <a:r>
              <a:rPr lang="en-US" b="1" dirty="0"/>
              <a:t>mucous</a:t>
            </a:r>
            <a:r>
              <a:rPr lang="en-US" dirty="0"/>
              <a:t> and </a:t>
            </a:r>
            <a:r>
              <a:rPr lang="en-US" b="1" dirty="0"/>
              <a:t>cutaneous</a:t>
            </a:r>
            <a:r>
              <a:rPr lang="en-US" dirty="0"/>
              <a:t> membranes; don’t fit above structural and functional definitions but perform many of </a:t>
            </a:r>
            <a:r>
              <a:rPr lang="en-US" u="sng" dirty="0"/>
              <a:t>same</a:t>
            </a:r>
            <a:r>
              <a:rPr lang="en-US" dirty="0"/>
              <a:t> functions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Membranes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11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/>
              <a:t>True membranes</a:t>
            </a:r>
            <a:r>
              <a:rPr lang="en-US" dirty="0"/>
              <a:t> do </a:t>
            </a:r>
            <a:r>
              <a:rPr lang="en-US" u="sng" dirty="0"/>
              <a:t>not</a:t>
            </a:r>
            <a:r>
              <a:rPr lang="en-US" dirty="0"/>
              <a:t> open to outside of body; two examples:</a:t>
            </a:r>
          </a:p>
          <a:p>
            <a:pPr lvl="0"/>
            <a:r>
              <a:rPr lang="en-US" sz="2600" b="1" dirty="0"/>
              <a:t>Serous</a:t>
            </a:r>
            <a:r>
              <a:rPr lang="en-US" sz="2600" dirty="0"/>
              <a:t> </a:t>
            </a:r>
            <a:r>
              <a:rPr lang="en-US" sz="2600" b="1" dirty="0"/>
              <a:t>membranes</a:t>
            </a:r>
            <a:r>
              <a:rPr lang="en-US" sz="2600" dirty="0"/>
              <a:t> or </a:t>
            </a:r>
            <a:r>
              <a:rPr lang="en-US" sz="2600" b="1" dirty="0"/>
              <a:t>serosae</a:t>
            </a:r>
            <a:r>
              <a:rPr lang="en-US" sz="2600" dirty="0"/>
              <a:t> – line pericardial, peritoneal, and pleural body cavities; structural and functional </a:t>
            </a:r>
            <a:r>
              <a:rPr lang="en-US" sz="2600" dirty="0" smtClean="0"/>
              <a:t>features:</a:t>
            </a:r>
            <a:endParaRPr lang="en-US" sz="2600" dirty="0"/>
          </a:p>
          <a:p>
            <a:pPr lvl="1"/>
            <a:r>
              <a:rPr lang="en-US" dirty="0"/>
              <a:t>Consist of a </a:t>
            </a:r>
            <a:r>
              <a:rPr lang="en-US" b="1" dirty="0"/>
              <a:t>mesothelium</a:t>
            </a:r>
            <a:r>
              <a:rPr lang="en-US" dirty="0"/>
              <a:t> </a:t>
            </a:r>
            <a:r>
              <a:rPr lang="en-US" dirty="0" smtClean="0"/>
              <a:t>(layer </a:t>
            </a:r>
            <a:r>
              <a:rPr lang="en-US" dirty="0"/>
              <a:t>of simple squamous epithelium) associated basement membrane, and a layer of </a:t>
            </a:r>
            <a:r>
              <a:rPr lang="en-US" dirty="0" smtClean="0"/>
              <a:t>loose connective </a:t>
            </a:r>
            <a:r>
              <a:rPr lang="en-US" dirty="0"/>
              <a:t>tissue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Membranes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11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/>
              <a:t>True</a:t>
            </a:r>
            <a:r>
              <a:rPr lang="en-US" dirty="0"/>
              <a:t> </a:t>
            </a:r>
            <a:r>
              <a:rPr lang="en-US" b="1" dirty="0"/>
              <a:t>membranes</a:t>
            </a:r>
            <a:r>
              <a:rPr lang="en-US" dirty="0"/>
              <a:t> do </a:t>
            </a:r>
            <a:r>
              <a:rPr lang="en-US" u="sng" dirty="0"/>
              <a:t>not</a:t>
            </a:r>
            <a:r>
              <a:rPr lang="en-US" dirty="0"/>
              <a:t> open to outside of body; two examples (continued):</a:t>
            </a:r>
          </a:p>
          <a:p>
            <a:pPr lvl="0"/>
            <a:r>
              <a:rPr lang="en-US" sz="2600" b="1" dirty="0"/>
              <a:t>Serous</a:t>
            </a:r>
            <a:r>
              <a:rPr lang="en-US" sz="2600" dirty="0"/>
              <a:t> </a:t>
            </a:r>
            <a:r>
              <a:rPr lang="en-US" sz="2600" b="1" dirty="0"/>
              <a:t>membranes</a:t>
            </a:r>
            <a:r>
              <a:rPr lang="en-US" sz="2600" dirty="0"/>
              <a:t> or </a:t>
            </a:r>
            <a:r>
              <a:rPr lang="en-US" sz="2600" b="1" dirty="0"/>
              <a:t>serosae</a:t>
            </a:r>
            <a:r>
              <a:rPr lang="en-US" sz="2600" dirty="0"/>
              <a:t> (continued):</a:t>
            </a:r>
          </a:p>
          <a:p>
            <a:pPr lvl="1"/>
            <a:r>
              <a:rPr lang="en-US" sz="2400" dirty="0"/>
              <a:t>Fold over themselves giving appearance of two layers; </a:t>
            </a:r>
            <a:r>
              <a:rPr lang="en-US" sz="2400" u="sng" dirty="0"/>
              <a:t>outer</a:t>
            </a:r>
            <a:r>
              <a:rPr lang="en-US" sz="2400" dirty="0"/>
              <a:t> </a:t>
            </a:r>
            <a:r>
              <a:rPr lang="en-US" sz="2400" i="1" dirty="0"/>
              <a:t>parietal</a:t>
            </a:r>
            <a:r>
              <a:rPr lang="en-US" sz="2400" dirty="0"/>
              <a:t> layer </a:t>
            </a:r>
            <a:r>
              <a:rPr lang="en-US" sz="2400" i="1" dirty="0" smtClean="0"/>
              <a:t>contact with </a:t>
            </a:r>
            <a:r>
              <a:rPr lang="en-US" sz="2400" i="1" dirty="0"/>
              <a:t>body wall</a:t>
            </a:r>
            <a:r>
              <a:rPr lang="en-US" sz="2400" dirty="0"/>
              <a:t>; </a:t>
            </a:r>
            <a:r>
              <a:rPr lang="en-US" sz="2400" u="sng" dirty="0"/>
              <a:t>inner</a:t>
            </a:r>
            <a:r>
              <a:rPr lang="en-US" sz="2400" dirty="0"/>
              <a:t> </a:t>
            </a:r>
            <a:r>
              <a:rPr lang="en-US" sz="2400" i="1" dirty="0"/>
              <a:t>visceral</a:t>
            </a:r>
            <a:r>
              <a:rPr lang="en-US" sz="2400" dirty="0"/>
              <a:t> layer </a:t>
            </a:r>
            <a:r>
              <a:rPr lang="en-US" sz="2400" i="1" dirty="0"/>
              <a:t>covers</a:t>
            </a:r>
            <a:r>
              <a:rPr lang="en-US" sz="2400" dirty="0"/>
              <a:t> </a:t>
            </a:r>
            <a:r>
              <a:rPr lang="en-US" sz="2400" i="1" dirty="0"/>
              <a:t>organ</a:t>
            </a:r>
            <a:r>
              <a:rPr lang="en-US" sz="2400" dirty="0"/>
              <a:t> within body cavity</a:t>
            </a:r>
          </a:p>
          <a:p>
            <a:pPr lvl="1"/>
            <a:r>
              <a:rPr lang="en-US" sz="2400" dirty="0" err="1"/>
              <a:t>Mesothelial</a:t>
            </a:r>
            <a:r>
              <a:rPr lang="en-US" sz="2400" dirty="0"/>
              <a:t> cells produce a thin, watery </a:t>
            </a:r>
            <a:r>
              <a:rPr lang="en-US" sz="2400" b="1" dirty="0"/>
              <a:t>serous</a:t>
            </a:r>
            <a:r>
              <a:rPr lang="en-US" sz="2400" dirty="0"/>
              <a:t> </a:t>
            </a:r>
            <a:r>
              <a:rPr lang="en-US" sz="2400" b="1" dirty="0"/>
              <a:t>fluid</a:t>
            </a:r>
            <a:r>
              <a:rPr lang="en-US" sz="2400" dirty="0"/>
              <a:t>; fills space between parietal and visceral layers; reduces </a:t>
            </a:r>
            <a:r>
              <a:rPr lang="en-US" sz="2400" b="1" dirty="0"/>
              <a:t>friction</a:t>
            </a:r>
            <a:r>
              <a:rPr lang="en-US" sz="2400" dirty="0"/>
              <a:t> created when organs (like heart or lungs) move within respective membranes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5941450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True Membranes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10" y="1313469"/>
            <a:ext cx="4183380" cy="4908499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Membranes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/>
              <a:t>True membranes</a:t>
            </a:r>
            <a:r>
              <a:rPr lang="en-US" dirty="0"/>
              <a:t> (continued):</a:t>
            </a:r>
          </a:p>
          <a:p>
            <a:r>
              <a:rPr lang="en-US" sz="2600" b="1" dirty="0"/>
              <a:t>Synovial</a:t>
            </a:r>
            <a:r>
              <a:rPr lang="en-US" sz="2600" dirty="0"/>
              <a:t> </a:t>
            </a:r>
            <a:r>
              <a:rPr lang="en-US" sz="2600" b="1" dirty="0"/>
              <a:t>membranes</a:t>
            </a:r>
            <a:r>
              <a:rPr lang="en-US" sz="2600" dirty="0"/>
              <a:t> – </a:t>
            </a:r>
            <a:r>
              <a:rPr lang="en-US" sz="2600" i="1" dirty="0"/>
              <a:t>line</a:t>
            </a:r>
            <a:r>
              <a:rPr lang="en-US" sz="2600" dirty="0"/>
              <a:t> </a:t>
            </a:r>
            <a:r>
              <a:rPr lang="en-US" sz="2600" i="1" dirty="0"/>
              <a:t>cavities</a:t>
            </a:r>
            <a:r>
              <a:rPr lang="en-US" sz="2600" dirty="0"/>
              <a:t> surrounding freely moveable joints like knee or shoulder; made up of two connective tissue layers </a:t>
            </a:r>
            <a:r>
              <a:rPr lang="en-US" sz="2600" u="sng" dirty="0"/>
              <a:t>without</a:t>
            </a:r>
            <a:r>
              <a:rPr lang="en-US" sz="2600" dirty="0"/>
              <a:t> a layer of epithelial </a:t>
            </a:r>
            <a:r>
              <a:rPr lang="en-US" sz="2600" dirty="0" smtClean="0"/>
              <a:t>cells:</a:t>
            </a:r>
            <a:endParaRPr lang="en-US" sz="2600" dirty="0"/>
          </a:p>
          <a:p>
            <a:pPr lvl="1"/>
            <a:r>
              <a:rPr lang="en-US" sz="2400" i="1" dirty="0"/>
              <a:t>Outer</a:t>
            </a:r>
            <a:r>
              <a:rPr lang="en-US" sz="2400" dirty="0"/>
              <a:t> </a:t>
            </a:r>
            <a:r>
              <a:rPr lang="en-US" sz="2400" i="1" dirty="0"/>
              <a:t>layer</a:t>
            </a:r>
            <a:r>
              <a:rPr lang="en-US" sz="2400" dirty="0"/>
              <a:t> – usually composed of a mixture of loose and dense irregular connective tissue</a:t>
            </a:r>
          </a:p>
          <a:p>
            <a:pPr lvl="1"/>
            <a:r>
              <a:rPr lang="en-US" sz="2400" i="1" dirty="0"/>
              <a:t>Inner</a:t>
            </a:r>
            <a:r>
              <a:rPr lang="en-US" sz="2400" dirty="0"/>
              <a:t> </a:t>
            </a:r>
            <a:r>
              <a:rPr lang="en-US" sz="2400" i="1" dirty="0"/>
              <a:t>layer</a:t>
            </a:r>
            <a:r>
              <a:rPr lang="en-US" sz="2400" dirty="0"/>
              <a:t> – </a:t>
            </a:r>
            <a:r>
              <a:rPr lang="en-US" sz="2400" b="1" dirty="0" err="1"/>
              <a:t>synoviocytes</a:t>
            </a:r>
            <a:r>
              <a:rPr lang="en-US" sz="2400" dirty="0"/>
              <a:t> (modified fibroblasts) secrete </a:t>
            </a:r>
            <a:r>
              <a:rPr lang="en-US" sz="2400" b="1" dirty="0"/>
              <a:t>synovial</a:t>
            </a:r>
            <a:r>
              <a:rPr lang="en-US" sz="2400" dirty="0"/>
              <a:t> </a:t>
            </a:r>
            <a:r>
              <a:rPr lang="en-US" sz="2400" b="1" dirty="0"/>
              <a:t>fluid</a:t>
            </a:r>
            <a:r>
              <a:rPr lang="en-US" sz="2400" dirty="0"/>
              <a:t>, a watery, slippery fluid; primarily functions to </a:t>
            </a:r>
            <a:r>
              <a:rPr lang="en-US" sz="2400" i="1" dirty="0"/>
              <a:t>lubricate</a:t>
            </a:r>
            <a:r>
              <a:rPr lang="en-US" sz="2400" dirty="0"/>
              <a:t> joint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Membranes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17" y="1301552"/>
            <a:ext cx="4646966" cy="4796868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Membrane-like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7780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US" b="1" dirty="0"/>
              <a:t>Cutaneous</a:t>
            </a:r>
            <a:r>
              <a:rPr lang="en-US" dirty="0"/>
              <a:t> </a:t>
            </a:r>
            <a:r>
              <a:rPr lang="en-US" b="1" dirty="0"/>
              <a:t>membranes</a:t>
            </a:r>
            <a:r>
              <a:rPr lang="en-US" dirty="0"/>
              <a:t> and </a:t>
            </a:r>
            <a:r>
              <a:rPr lang="en-US" b="1" dirty="0"/>
              <a:t>mucous</a:t>
            </a:r>
            <a:r>
              <a:rPr lang="en-US" dirty="0"/>
              <a:t> </a:t>
            </a:r>
            <a:r>
              <a:rPr lang="en-US" b="1" dirty="0"/>
              <a:t>membranes</a:t>
            </a:r>
            <a:r>
              <a:rPr lang="en-US" dirty="0"/>
              <a:t> are </a:t>
            </a:r>
            <a:r>
              <a:rPr lang="en-US" b="1" dirty="0"/>
              <a:t>membrane-like</a:t>
            </a:r>
            <a:r>
              <a:rPr lang="en-US" dirty="0"/>
              <a:t> </a:t>
            </a:r>
            <a:r>
              <a:rPr lang="en-US" b="1" dirty="0"/>
              <a:t>structures</a:t>
            </a:r>
            <a:r>
              <a:rPr lang="en-US" dirty="0"/>
              <a:t> (do not fit full description of a true membrane):</a:t>
            </a:r>
          </a:p>
          <a:p>
            <a:pPr lvl="0"/>
            <a:r>
              <a:rPr lang="en-US" sz="2600" b="1" dirty="0"/>
              <a:t>Mucous</a:t>
            </a:r>
            <a:r>
              <a:rPr lang="en-US" sz="2600" dirty="0"/>
              <a:t> </a:t>
            </a:r>
            <a:r>
              <a:rPr lang="en-US" sz="2600" b="1" dirty="0"/>
              <a:t>Membranes</a:t>
            </a:r>
            <a:r>
              <a:rPr lang="en-US" sz="2600" dirty="0"/>
              <a:t> (</a:t>
            </a:r>
            <a:r>
              <a:rPr lang="en-US" sz="2600" b="1" dirty="0"/>
              <a:t>mucosae</a:t>
            </a:r>
            <a:r>
              <a:rPr lang="en-US" sz="2600" dirty="0"/>
              <a:t>) </a:t>
            </a:r>
            <a:r>
              <a:rPr lang="en-US" sz="2600" i="1" dirty="0"/>
              <a:t>line all body passages</a:t>
            </a:r>
            <a:r>
              <a:rPr lang="en-US" sz="2600" dirty="0"/>
              <a:t> as components of walls of hollow organs that </a:t>
            </a:r>
            <a:r>
              <a:rPr lang="en-US" sz="2600" i="1" dirty="0"/>
              <a:t>open to outside</a:t>
            </a:r>
            <a:r>
              <a:rPr lang="en-US" sz="2600" dirty="0"/>
              <a:t> of body; includes respiratory passages, mouth, nasal cavity, digestive tract, and male and female reproductive </a:t>
            </a:r>
            <a:r>
              <a:rPr lang="en-US" sz="2600" dirty="0" smtClean="0"/>
              <a:t>tracts:</a:t>
            </a:r>
            <a:endParaRPr lang="en-US" sz="2600" dirty="0"/>
          </a:p>
          <a:p>
            <a:pPr lvl="1"/>
            <a:r>
              <a:rPr lang="en-US" sz="2400" dirty="0"/>
              <a:t>Consist of a layer of epithelium and its basement membrane (layer of connective tissue called the </a:t>
            </a:r>
            <a:r>
              <a:rPr lang="en-US" sz="2400" b="1" dirty="0"/>
              <a:t>lamina</a:t>
            </a:r>
            <a:r>
              <a:rPr lang="en-US" sz="2400" dirty="0"/>
              <a:t> </a:t>
            </a:r>
            <a:r>
              <a:rPr lang="en-US" sz="2400" b="1" dirty="0" err="1"/>
              <a:t>propria</a:t>
            </a:r>
            <a:r>
              <a:rPr lang="en-US" sz="2400" dirty="0"/>
              <a:t>) and occasionally a thin layer of smooth muscle</a:t>
            </a:r>
          </a:p>
          <a:p>
            <a:pPr lvl="1"/>
            <a:r>
              <a:rPr lang="en-US" sz="2400" dirty="0"/>
              <a:t>Contain glands with </a:t>
            </a:r>
            <a:r>
              <a:rPr lang="en-US" sz="2400" b="1" dirty="0"/>
              <a:t>goblet</a:t>
            </a:r>
            <a:r>
              <a:rPr lang="en-US" sz="2400" dirty="0"/>
              <a:t> </a:t>
            </a:r>
            <a:r>
              <a:rPr lang="en-US" sz="2400" b="1" dirty="0"/>
              <a:t>cells</a:t>
            </a:r>
            <a:r>
              <a:rPr lang="en-US" sz="2400" dirty="0"/>
              <a:t>; produce and secrete </a:t>
            </a:r>
            <a:r>
              <a:rPr lang="en-US" sz="2400" b="1" dirty="0"/>
              <a:t>mucus</a:t>
            </a:r>
            <a:r>
              <a:rPr lang="en-US" sz="2400" dirty="0"/>
              <a:t>; serves several functions, primarily protection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Membrane-like Structures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18" y="1417638"/>
            <a:ext cx="4448763" cy="47597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Extracellular Matrix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12" y="1417638"/>
            <a:ext cx="7427976" cy="471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4797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Membrane-like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98563"/>
          </a:xfrm>
        </p:spPr>
        <p:txBody>
          <a:bodyPr/>
          <a:lstStyle/>
          <a:p>
            <a:pPr lvl="0"/>
            <a:r>
              <a:rPr lang="en-US" b="1" dirty="0"/>
              <a:t>Cutaneous</a:t>
            </a:r>
            <a:r>
              <a:rPr lang="en-US" dirty="0"/>
              <a:t> </a:t>
            </a:r>
            <a:r>
              <a:rPr lang="en-US" b="1" dirty="0"/>
              <a:t>membrane</a:t>
            </a:r>
            <a:r>
              <a:rPr lang="en-US" dirty="0"/>
              <a:t> – refers to </a:t>
            </a:r>
            <a:r>
              <a:rPr lang="en-US" b="1" dirty="0"/>
              <a:t>skin</a:t>
            </a:r>
            <a:r>
              <a:rPr lang="en-US" dirty="0"/>
              <a:t>; largest organ of </a:t>
            </a:r>
            <a:r>
              <a:rPr lang="en-US" dirty="0" smtClean="0"/>
              <a:t>body; </a:t>
            </a:r>
            <a:r>
              <a:rPr lang="en-US" dirty="0"/>
              <a:t>consists of: </a:t>
            </a:r>
          </a:p>
          <a:p>
            <a:pPr lvl="1"/>
            <a:r>
              <a:rPr lang="en-US" dirty="0"/>
              <a:t>Outer layer of </a:t>
            </a:r>
            <a:r>
              <a:rPr lang="en-US" i="1" dirty="0"/>
              <a:t>keratinized stratified squamous epithelium</a:t>
            </a:r>
            <a:r>
              <a:rPr lang="en-US" dirty="0"/>
              <a:t> called </a:t>
            </a:r>
            <a:r>
              <a:rPr lang="en-US" b="1" dirty="0"/>
              <a:t>epidermis</a:t>
            </a:r>
            <a:r>
              <a:rPr lang="en-US" dirty="0"/>
              <a:t>; tough, continuous protective surface that protects structures deep to it</a:t>
            </a:r>
          </a:p>
          <a:p>
            <a:pPr lvl="1"/>
            <a:r>
              <a:rPr lang="en-US" b="1" dirty="0"/>
              <a:t>Dermis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Layer of </a:t>
            </a:r>
            <a:r>
              <a:rPr lang="en-US" i="1" dirty="0"/>
              <a:t>loose</a:t>
            </a:r>
            <a:r>
              <a:rPr lang="en-US" dirty="0"/>
              <a:t> </a:t>
            </a:r>
            <a:r>
              <a:rPr lang="en-US" i="1" dirty="0"/>
              <a:t>connective</a:t>
            </a:r>
            <a:r>
              <a:rPr lang="en-US" dirty="0"/>
              <a:t> </a:t>
            </a:r>
            <a:r>
              <a:rPr lang="en-US" i="1" dirty="0"/>
              <a:t>tissue</a:t>
            </a:r>
            <a:r>
              <a:rPr lang="en-US" dirty="0"/>
              <a:t> is found </a:t>
            </a:r>
            <a:r>
              <a:rPr lang="en-US" u="sng" dirty="0"/>
              <a:t>beneath</a:t>
            </a:r>
            <a:r>
              <a:rPr lang="en-US" dirty="0"/>
              <a:t> epidermis plus even deeper layer of </a:t>
            </a:r>
            <a:r>
              <a:rPr lang="en-US" i="1" dirty="0"/>
              <a:t>dense irregular connective tissue</a:t>
            </a:r>
          </a:p>
          <a:p>
            <a:pPr lvl="2"/>
            <a:r>
              <a:rPr lang="en-US" dirty="0"/>
              <a:t>Home to many blood vessels; provide a means for </a:t>
            </a:r>
            <a:r>
              <a:rPr lang="en-US" i="1" dirty="0"/>
              <a:t>oxygen and nutrients to diffuse</a:t>
            </a:r>
            <a:r>
              <a:rPr lang="en-US" dirty="0"/>
              <a:t> into </a:t>
            </a:r>
            <a:r>
              <a:rPr lang="en-US" b="1" dirty="0"/>
              <a:t>avascular</a:t>
            </a:r>
            <a:r>
              <a:rPr lang="en-US" dirty="0"/>
              <a:t> epidermis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Membrane-like Structures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796" y="1440498"/>
            <a:ext cx="3922407" cy="4690896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Friction Rubs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435340" cy="5109210"/>
          </a:xfrm>
        </p:spPr>
        <p:txBody>
          <a:bodyPr>
            <a:normAutofit fontScale="92500"/>
          </a:bodyPr>
          <a:lstStyle/>
          <a:p>
            <a:r>
              <a:rPr lang="en-US" i="1" dirty="0" smtClean="0"/>
              <a:t>Certain viral </a:t>
            </a:r>
            <a:r>
              <a:rPr lang="en-US" i="1" dirty="0"/>
              <a:t>or bacterial </a:t>
            </a:r>
            <a:r>
              <a:rPr lang="en-US" i="1" dirty="0" smtClean="0"/>
              <a:t>infection can cause inflammation of serous membranes of pleural and pericardial cavities</a:t>
            </a:r>
            <a:endParaRPr lang="en-US" i="1" dirty="0"/>
          </a:p>
          <a:p>
            <a:r>
              <a:rPr lang="en-US" dirty="0"/>
              <a:t>Serous </a:t>
            </a:r>
            <a:r>
              <a:rPr lang="en-US" dirty="0" smtClean="0"/>
              <a:t>fluid </a:t>
            </a:r>
            <a:r>
              <a:rPr lang="en-US" dirty="0"/>
              <a:t>for lubrication becomes </a:t>
            </a:r>
            <a:r>
              <a:rPr lang="en-US" u="sng" dirty="0"/>
              <a:t>inadequate</a:t>
            </a:r>
            <a:r>
              <a:rPr lang="en-US" dirty="0"/>
              <a:t> to reduce friction; layers </a:t>
            </a:r>
            <a:r>
              <a:rPr lang="en-US" i="1" dirty="0"/>
              <a:t>rub</a:t>
            </a:r>
            <a:r>
              <a:rPr lang="en-US" dirty="0"/>
              <a:t> </a:t>
            </a:r>
            <a:r>
              <a:rPr lang="en-US" i="1" dirty="0"/>
              <a:t>together</a:t>
            </a:r>
            <a:r>
              <a:rPr lang="en-US" dirty="0"/>
              <a:t> as organs contract and expand</a:t>
            </a:r>
          </a:p>
          <a:p>
            <a:r>
              <a:rPr lang="en-US" dirty="0"/>
              <a:t>Resulting </a:t>
            </a:r>
            <a:r>
              <a:rPr lang="en-US" i="1" dirty="0"/>
              <a:t>grating</a:t>
            </a:r>
            <a:r>
              <a:rPr lang="en-US" dirty="0"/>
              <a:t> </a:t>
            </a:r>
            <a:r>
              <a:rPr lang="en-US" i="1" dirty="0"/>
              <a:t>sound</a:t>
            </a:r>
            <a:r>
              <a:rPr lang="en-US" dirty="0"/>
              <a:t> is termed a </a:t>
            </a:r>
            <a:r>
              <a:rPr lang="en-US" b="1" dirty="0"/>
              <a:t>friction</a:t>
            </a:r>
            <a:r>
              <a:rPr lang="en-US" dirty="0"/>
              <a:t> </a:t>
            </a:r>
            <a:r>
              <a:rPr lang="en-US" b="1" dirty="0"/>
              <a:t>rub</a:t>
            </a:r>
            <a:r>
              <a:rPr lang="en-US" dirty="0"/>
              <a:t>; can be heard with stethoscope</a:t>
            </a:r>
          </a:p>
          <a:p>
            <a:r>
              <a:rPr lang="en-US" dirty="0"/>
              <a:t>Cause </a:t>
            </a:r>
            <a:r>
              <a:rPr lang="en-US" i="1" dirty="0"/>
              <a:t>chest</a:t>
            </a:r>
            <a:r>
              <a:rPr lang="en-US" dirty="0"/>
              <a:t> </a:t>
            </a:r>
            <a:r>
              <a:rPr lang="en-US" i="1" dirty="0"/>
              <a:t>pain</a:t>
            </a:r>
            <a:r>
              <a:rPr lang="en-US" dirty="0"/>
              <a:t>; worsens with inhalation, body movement, and swallowing</a:t>
            </a:r>
          </a:p>
          <a:p>
            <a:r>
              <a:rPr lang="en-US" dirty="0"/>
              <a:t>Usually resolve with treatment of underlying condition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8" y="132250"/>
            <a:ext cx="1176942" cy="1338167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Module 4.7 Tissue Repair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Tissue Repair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Tissue</a:t>
            </a:r>
            <a:r>
              <a:rPr lang="en-US" dirty="0"/>
              <a:t> </a:t>
            </a:r>
            <a:r>
              <a:rPr lang="en-US" b="1" dirty="0"/>
              <a:t>repair</a:t>
            </a:r>
            <a:r>
              <a:rPr lang="en-US" dirty="0"/>
              <a:t> – process of </a:t>
            </a:r>
            <a:r>
              <a:rPr lang="en-US" i="1" dirty="0"/>
              <a:t>wound</a:t>
            </a:r>
            <a:r>
              <a:rPr lang="en-US" dirty="0"/>
              <a:t> </a:t>
            </a:r>
            <a:r>
              <a:rPr lang="en-US" i="1" dirty="0"/>
              <a:t>healing</a:t>
            </a:r>
            <a:r>
              <a:rPr lang="en-US" dirty="0"/>
              <a:t>; dead and damaged cells are removed and </a:t>
            </a:r>
            <a:r>
              <a:rPr lang="en-US" dirty="0" smtClean="0"/>
              <a:t>remaining gap is filled for </a:t>
            </a:r>
            <a:r>
              <a:rPr lang="en-US" dirty="0"/>
              <a:t>maintenance of homeostasis; process differs with different tissues:</a:t>
            </a:r>
          </a:p>
          <a:p>
            <a:pPr lvl="1"/>
            <a:r>
              <a:rPr lang="en-US" dirty="0"/>
              <a:t>Some tissues are capable of </a:t>
            </a:r>
            <a:r>
              <a:rPr lang="en-US" b="1" dirty="0"/>
              <a:t>regeneration</a:t>
            </a:r>
            <a:r>
              <a:rPr lang="en-US" dirty="0"/>
              <a:t> where dead and damaged cells are replaced with cells of </a:t>
            </a:r>
            <a:r>
              <a:rPr lang="en-US" u="sng" dirty="0"/>
              <a:t>same</a:t>
            </a:r>
            <a:r>
              <a:rPr lang="en-US" dirty="0"/>
              <a:t> </a:t>
            </a:r>
            <a:r>
              <a:rPr lang="en-US" i="1" dirty="0"/>
              <a:t>type</a:t>
            </a:r>
            <a:r>
              <a:rPr lang="en-US" dirty="0"/>
              <a:t>; </a:t>
            </a:r>
            <a:r>
              <a:rPr lang="en-US" dirty="0" smtClean="0"/>
              <a:t>when regeneration is complete, the function of the tissue is in general completely restored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Tissue Repair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403348"/>
            <a:ext cx="8546592" cy="2645664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Tissue Repair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Other tissues are </a:t>
            </a:r>
            <a:r>
              <a:rPr lang="en-US" u="sng" dirty="0"/>
              <a:t>not</a:t>
            </a:r>
            <a:r>
              <a:rPr lang="en-US" dirty="0"/>
              <a:t> capable of </a:t>
            </a:r>
            <a:r>
              <a:rPr lang="en-US" i="1" dirty="0"/>
              <a:t>full</a:t>
            </a:r>
            <a:r>
              <a:rPr lang="en-US" dirty="0"/>
              <a:t> regeneration; fibroblasts fill in gaps left from injury by a process called </a:t>
            </a:r>
            <a:r>
              <a:rPr lang="en-US" b="1" dirty="0" smtClean="0"/>
              <a:t>fibrosis</a:t>
            </a:r>
            <a:r>
              <a:rPr lang="en-US" dirty="0" smtClean="0"/>
              <a:t>:</a:t>
            </a:r>
            <a:endParaRPr lang="en-US" dirty="0"/>
          </a:p>
          <a:p>
            <a:pPr lvl="2"/>
            <a:r>
              <a:rPr lang="en-US" dirty="0"/>
              <a:t>Fibroblasts divide by mitosis and produce </a:t>
            </a:r>
            <a:r>
              <a:rPr lang="en-US" i="1" dirty="0"/>
              <a:t>collagen</a:t>
            </a:r>
            <a:r>
              <a:rPr lang="en-US" dirty="0"/>
              <a:t> that fills in gap and tissue </a:t>
            </a:r>
            <a:r>
              <a:rPr lang="en-US" i="1" dirty="0"/>
              <a:t>loses</a:t>
            </a:r>
            <a:r>
              <a:rPr lang="en-US" dirty="0"/>
              <a:t> some level of </a:t>
            </a:r>
            <a:r>
              <a:rPr lang="en-US" i="1" dirty="0"/>
              <a:t>functional</a:t>
            </a:r>
            <a:r>
              <a:rPr lang="en-US" dirty="0"/>
              <a:t> </a:t>
            </a:r>
            <a:r>
              <a:rPr lang="en-US" i="1" dirty="0"/>
              <a:t>ability</a:t>
            </a:r>
          </a:p>
          <a:p>
            <a:pPr lvl="2"/>
            <a:r>
              <a:rPr lang="en-US" dirty="0"/>
              <a:t>End result of fibrosis is development of </a:t>
            </a:r>
            <a:r>
              <a:rPr lang="en-US" b="1" dirty="0"/>
              <a:t>scar</a:t>
            </a:r>
            <a:r>
              <a:rPr lang="en-US" dirty="0"/>
              <a:t> </a:t>
            </a:r>
            <a:r>
              <a:rPr lang="en-US" b="1" dirty="0"/>
              <a:t>tissue</a:t>
            </a:r>
            <a:r>
              <a:rPr lang="en-US" dirty="0"/>
              <a:t> </a:t>
            </a:r>
            <a:r>
              <a:rPr lang="en-US" dirty="0" smtClean="0"/>
              <a:t>a type of </a:t>
            </a:r>
            <a:r>
              <a:rPr lang="en-US" i="1" dirty="0"/>
              <a:t>dense irregular connective tissue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Tissue Repair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243328"/>
            <a:ext cx="8546592" cy="2371344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Capacity for Tissue Repair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019" y="1508919"/>
            <a:ext cx="8229600" cy="4998563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dirty="0" smtClean="0"/>
              <a:t>The extent to which regeneration or fibrosis takes place in a particular tissue type is largely determined by the degree to which the cells in that tissue can undergo mitosis.</a:t>
            </a:r>
            <a:endParaRPr lang="en-US" i="1" dirty="0"/>
          </a:p>
          <a:p>
            <a:pPr lvl="0"/>
            <a:r>
              <a:rPr lang="en-US" sz="2600" b="1" dirty="0"/>
              <a:t>Epithelial tissues typically undergo regeneration: </a:t>
            </a:r>
          </a:p>
          <a:p>
            <a:pPr lvl="1"/>
            <a:r>
              <a:rPr lang="en-US" sz="2400" dirty="0"/>
              <a:t>Skin and digestive tract lining are subjected to a great deal of stress; must have a mechanism for </a:t>
            </a:r>
            <a:r>
              <a:rPr lang="en-US" sz="2400" i="1" dirty="0"/>
              <a:t>replacing</a:t>
            </a:r>
            <a:r>
              <a:rPr lang="en-US" sz="2400" dirty="0"/>
              <a:t> </a:t>
            </a:r>
            <a:r>
              <a:rPr lang="en-US" sz="2400" i="1" dirty="0"/>
              <a:t>dead</a:t>
            </a:r>
            <a:r>
              <a:rPr lang="en-US" sz="2400" dirty="0"/>
              <a:t>, </a:t>
            </a:r>
            <a:r>
              <a:rPr lang="en-US" sz="2400" i="1" dirty="0"/>
              <a:t>damaged</a:t>
            </a:r>
            <a:r>
              <a:rPr lang="en-US" sz="2400" dirty="0"/>
              <a:t> </a:t>
            </a:r>
            <a:r>
              <a:rPr lang="en-US" sz="2400" i="1" dirty="0"/>
              <a:t>or</a:t>
            </a:r>
            <a:r>
              <a:rPr lang="en-US" sz="2400" dirty="0"/>
              <a:t> </a:t>
            </a:r>
            <a:r>
              <a:rPr lang="en-US" sz="2400" i="1" dirty="0"/>
              <a:t>worn</a:t>
            </a:r>
            <a:r>
              <a:rPr lang="en-US" sz="2400" dirty="0"/>
              <a:t> </a:t>
            </a:r>
            <a:r>
              <a:rPr lang="en-US" sz="2400" i="1" dirty="0"/>
              <a:t>out</a:t>
            </a:r>
            <a:r>
              <a:rPr lang="en-US" sz="2400" dirty="0"/>
              <a:t> </a:t>
            </a:r>
            <a:r>
              <a:rPr lang="en-US" sz="2400" i="1" dirty="0"/>
              <a:t>cells</a:t>
            </a:r>
            <a:r>
              <a:rPr lang="en-US" sz="2400" dirty="0"/>
              <a:t>; Skin &amp; Digestive tract contain immature cells called </a:t>
            </a:r>
            <a:r>
              <a:rPr lang="en-US" sz="2400" b="1" dirty="0"/>
              <a:t>stem cells</a:t>
            </a:r>
            <a:r>
              <a:rPr lang="en-US" sz="2400" dirty="0"/>
              <a:t> that divide to continually replace dead, injured, or worn out epithelial cells.</a:t>
            </a:r>
          </a:p>
          <a:p>
            <a:pPr lvl="1"/>
            <a:r>
              <a:rPr lang="en-US" sz="2400" dirty="0"/>
              <a:t>Other epithelial tissues (like liver and blood vessels) – mature cells divide to replace those that have been lost.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Capacity for Tissue Repair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b="1" dirty="0"/>
              <a:t>Capacity of specific tissues for tissue repair</a:t>
            </a:r>
            <a:r>
              <a:rPr lang="en-US" dirty="0"/>
              <a:t> (continued):</a:t>
            </a:r>
          </a:p>
          <a:p>
            <a:pPr lvl="0"/>
            <a:r>
              <a:rPr lang="en-US" sz="2600" b="1" dirty="0"/>
              <a:t>Most connective tissues heal by regeneration</a:t>
            </a:r>
            <a:r>
              <a:rPr lang="en-US" sz="2600" dirty="0"/>
              <a:t>:</a:t>
            </a:r>
            <a:r>
              <a:rPr lang="en-US" sz="2600" b="1" dirty="0"/>
              <a:t> </a:t>
            </a:r>
          </a:p>
          <a:p>
            <a:pPr lvl="1"/>
            <a:r>
              <a:rPr lang="en-US" sz="2400" dirty="0"/>
              <a:t>Connective tissue proper, bone, and blood </a:t>
            </a:r>
            <a:r>
              <a:rPr lang="en-US" sz="2400" i="1" dirty="0"/>
              <a:t>regenerate</a:t>
            </a:r>
            <a:r>
              <a:rPr lang="en-US" sz="2400" dirty="0"/>
              <a:t> </a:t>
            </a:r>
            <a:r>
              <a:rPr lang="en-US" sz="2400" i="1" dirty="0"/>
              <a:t>easily</a:t>
            </a:r>
            <a:r>
              <a:rPr lang="en-US" sz="2400" dirty="0"/>
              <a:t> through division of </a:t>
            </a:r>
            <a:r>
              <a:rPr lang="en-US" sz="2400" dirty="0" smtClean="0"/>
              <a:t>immature </a:t>
            </a:r>
            <a:r>
              <a:rPr lang="en-US" sz="2400" dirty="0"/>
              <a:t>cells</a:t>
            </a:r>
          </a:p>
          <a:p>
            <a:pPr lvl="1"/>
            <a:r>
              <a:rPr lang="en-US" sz="2400" dirty="0"/>
              <a:t>Cartilage is </a:t>
            </a:r>
            <a:r>
              <a:rPr lang="en-US" sz="2400" u="sng" dirty="0"/>
              <a:t>exception</a:t>
            </a:r>
            <a:r>
              <a:rPr lang="en-US" sz="2400" dirty="0"/>
              <a:t> as </a:t>
            </a:r>
            <a:r>
              <a:rPr lang="en-US" sz="2400" dirty="0" smtClean="0"/>
              <a:t>cells </a:t>
            </a:r>
            <a:r>
              <a:rPr lang="en-US" sz="2400" dirty="0"/>
              <a:t>have a limited capacity </a:t>
            </a:r>
            <a:r>
              <a:rPr lang="en-US" sz="2400" dirty="0" smtClean="0"/>
              <a:t>to divide; </a:t>
            </a:r>
            <a:r>
              <a:rPr lang="en-US" sz="2400" dirty="0"/>
              <a:t>this tissue </a:t>
            </a:r>
            <a:r>
              <a:rPr lang="en-US" sz="2400" dirty="0" smtClean="0"/>
              <a:t>often </a:t>
            </a:r>
            <a:r>
              <a:rPr lang="en-US" sz="2400" i="1" dirty="0" smtClean="0"/>
              <a:t>heals</a:t>
            </a:r>
            <a:r>
              <a:rPr lang="en-US" sz="2400" dirty="0" smtClean="0"/>
              <a:t> </a:t>
            </a:r>
            <a:r>
              <a:rPr lang="en-US" sz="2400" i="1" dirty="0"/>
              <a:t>by</a:t>
            </a:r>
            <a:r>
              <a:rPr lang="en-US" sz="2400" dirty="0"/>
              <a:t> </a:t>
            </a:r>
            <a:r>
              <a:rPr lang="en-US" sz="2400" i="1" dirty="0"/>
              <a:t>fibrosis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83930" cy="1143000"/>
          </a:xfrm>
        </p:spPr>
        <p:txBody>
          <a:bodyPr/>
          <a:lstStyle/>
          <a:p>
            <a:r>
              <a:rPr lang="en-US" dirty="0"/>
              <a:t>Diseases of Collagen </a:t>
            </a:r>
            <a:br>
              <a:rPr lang="en-US" dirty="0"/>
            </a:br>
            <a:r>
              <a:rPr lang="en-US" dirty="0"/>
              <a:t>and Elastic Fibers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Protein fibers of ECM are vital to </a:t>
            </a:r>
            <a:r>
              <a:rPr lang="en-US" i="1" dirty="0"/>
              <a:t>structural</a:t>
            </a:r>
            <a:r>
              <a:rPr lang="en-US" dirty="0"/>
              <a:t> </a:t>
            </a:r>
            <a:r>
              <a:rPr lang="en-US" i="1" dirty="0"/>
              <a:t>integrity</a:t>
            </a:r>
            <a:r>
              <a:rPr lang="en-US" dirty="0"/>
              <a:t> of many tissues and organs, as illustrated by:</a:t>
            </a:r>
          </a:p>
          <a:p>
            <a:pPr lvl="1"/>
            <a:r>
              <a:rPr lang="en-US" b="1" dirty="0" err="1" smtClean="0"/>
              <a:t>Marfan</a:t>
            </a:r>
            <a:r>
              <a:rPr lang="en-US" dirty="0" smtClean="0"/>
              <a:t> </a:t>
            </a:r>
            <a:r>
              <a:rPr lang="en-US" b="1" dirty="0"/>
              <a:t>syndrome</a:t>
            </a:r>
            <a:r>
              <a:rPr lang="en-US" dirty="0"/>
              <a:t> – </a:t>
            </a:r>
            <a:r>
              <a:rPr lang="en-US" i="1" dirty="0"/>
              <a:t>abnormal</a:t>
            </a:r>
            <a:r>
              <a:rPr lang="en-US" dirty="0"/>
              <a:t> </a:t>
            </a:r>
            <a:r>
              <a:rPr lang="en-US" i="1" dirty="0"/>
              <a:t>elastic</a:t>
            </a:r>
            <a:r>
              <a:rPr lang="en-US" dirty="0"/>
              <a:t> </a:t>
            </a:r>
            <a:r>
              <a:rPr lang="en-US" i="1" dirty="0"/>
              <a:t>fibers</a:t>
            </a:r>
            <a:r>
              <a:rPr lang="en-US" dirty="0"/>
              <a:t>; tall stature with long limbs and fingers; multiple skeletal abnormalities, recurrent joint dislocations, heart valve and lens (eye) abnormalities and dilation of aorta; </a:t>
            </a:r>
            <a:r>
              <a:rPr lang="en-US" b="1" dirty="0"/>
              <a:t>aortic</a:t>
            </a:r>
            <a:r>
              <a:rPr lang="en-US" dirty="0"/>
              <a:t> </a:t>
            </a:r>
            <a:r>
              <a:rPr lang="en-US" b="1" dirty="0"/>
              <a:t>dissection</a:t>
            </a:r>
            <a:r>
              <a:rPr lang="en-US" dirty="0"/>
              <a:t> (rupture) is most lethal complication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8" y="132250"/>
            <a:ext cx="1176942" cy="1338167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Capacity for Tissue Repair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98563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en-US" b="1" dirty="0"/>
              <a:t>Capacity of specific tissues for tissue repair</a:t>
            </a:r>
            <a:r>
              <a:rPr lang="en-US" dirty="0"/>
              <a:t> (continued):</a:t>
            </a:r>
          </a:p>
          <a:p>
            <a:pPr lvl="0"/>
            <a:r>
              <a:rPr lang="en-US" b="1" dirty="0"/>
              <a:t>Smooth muscle tissue usually regenerates; cardiac and skeletal muscle tissues generally heal by fibrosis</a:t>
            </a:r>
          </a:p>
          <a:p>
            <a:pPr lvl="1"/>
            <a:r>
              <a:rPr lang="en-US" dirty="0"/>
              <a:t>Smooth muscle cells </a:t>
            </a:r>
            <a:r>
              <a:rPr lang="en-US" dirty="0" smtClean="0"/>
              <a:t>largely retain </a:t>
            </a:r>
            <a:r>
              <a:rPr lang="en-US" dirty="0"/>
              <a:t>ability to undergo mitosis; </a:t>
            </a:r>
            <a:r>
              <a:rPr lang="en-US" i="1" dirty="0" smtClean="0"/>
              <a:t>heal </a:t>
            </a:r>
            <a:r>
              <a:rPr lang="en-US" i="1" dirty="0"/>
              <a:t>by regeneration, HOWEVER…..</a:t>
            </a:r>
          </a:p>
          <a:p>
            <a:pPr lvl="1"/>
            <a:r>
              <a:rPr lang="en-US" dirty="0"/>
              <a:t>Mature skeletal muscle fibers and cardiac muscle cells cannot undergo mitosis due to their large size and complicated cellular architecture.</a:t>
            </a:r>
          </a:p>
          <a:p>
            <a:pPr lvl="1"/>
            <a:r>
              <a:rPr lang="en-US" b="1" dirty="0"/>
              <a:t>Satellite</a:t>
            </a:r>
            <a:r>
              <a:rPr lang="en-US" dirty="0"/>
              <a:t> </a:t>
            </a:r>
            <a:r>
              <a:rPr lang="en-US" b="1" dirty="0"/>
              <a:t>cells</a:t>
            </a:r>
            <a:r>
              <a:rPr lang="en-US" dirty="0"/>
              <a:t> in skeletal muscle tissue </a:t>
            </a:r>
            <a:r>
              <a:rPr lang="en-US" u="sng" dirty="0"/>
              <a:t>can</a:t>
            </a:r>
            <a:r>
              <a:rPr lang="en-US" dirty="0"/>
              <a:t> divide and </a:t>
            </a:r>
            <a:r>
              <a:rPr lang="en-US" dirty="0" smtClean="0"/>
              <a:t>become skeletal muscle fibers, allowing a limited degree of regeneration. </a:t>
            </a:r>
          </a:p>
          <a:p>
            <a:pPr lvl="1"/>
            <a:r>
              <a:rPr lang="en-US" u="sng" dirty="0" smtClean="0"/>
              <a:t>No</a:t>
            </a:r>
            <a:r>
              <a:rPr lang="en-US" dirty="0" smtClean="0"/>
              <a:t> </a:t>
            </a:r>
            <a:r>
              <a:rPr lang="en-US" dirty="0"/>
              <a:t>satellite cells associated with cardiac muscle tissue; injuries are </a:t>
            </a:r>
            <a:r>
              <a:rPr lang="en-US" i="1" dirty="0"/>
              <a:t>healed by fibrosis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Capacity for Tissue Repair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/>
              <a:t>Capacity of specific tissues for tissue repair</a:t>
            </a:r>
            <a:r>
              <a:rPr lang="en-US" dirty="0"/>
              <a:t> (continued):</a:t>
            </a:r>
          </a:p>
          <a:p>
            <a:pPr lvl="0"/>
            <a:r>
              <a:rPr lang="en-US" sz="2600" b="1" dirty="0"/>
              <a:t>Nervous tissue generally undergoes fibrosis.</a:t>
            </a:r>
            <a:r>
              <a:rPr lang="en-US" sz="2600" dirty="0"/>
              <a:t> Neurons </a:t>
            </a:r>
            <a:r>
              <a:rPr lang="en-US" sz="2600" dirty="0" smtClean="0"/>
              <a:t>are generally unable to undergo mitosis</a:t>
            </a:r>
            <a:endParaRPr lang="en-US" sz="2600" dirty="0"/>
          </a:p>
          <a:p>
            <a:pPr lvl="1"/>
            <a:r>
              <a:rPr lang="en-US" sz="2400" dirty="0" smtClean="0"/>
              <a:t>In general, damaged neurons in brain and spinal cord are replaced by </a:t>
            </a:r>
            <a:r>
              <a:rPr lang="en-US" sz="2400" dirty="0" err="1" smtClean="0"/>
              <a:t>neuroglial</a:t>
            </a:r>
            <a:r>
              <a:rPr lang="en-US" sz="2400" dirty="0" smtClean="0"/>
              <a:t> cells (remember they can divide) and produce a scar. </a:t>
            </a:r>
          </a:p>
          <a:p>
            <a:pPr lvl="1"/>
            <a:r>
              <a:rPr lang="en-US" sz="2400" dirty="0" smtClean="0"/>
              <a:t>If the cell body of a neuron is intact and only the axon is damaged, there is some chance that the axon will regenerate, depending on location and nature of damage. 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Factors Affecting Tissue Repair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b="1" dirty="0"/>
              <a:t>Other factors affecting tissue repair</a:t>
            </a:r>
            <a:r>
              <a:rPr lang="en-US" dirty="0"/>
              <a:t> (beside ability to undergo mitosis) include </a:t>
            </a:r>
            <a:r>
              <a:rPr lang="en-US" b="1" dirty="0"/>
              <a:t>nutrition</a:t>
            </a:r>
            <a:r>
              <a:rPr lang="en-US" dirty="0"/>
              <a:t> and </a:t>
            </a:r>
            <a:r>
              <a:rPr lang="en-US" b="1" dirty="0"/>
              <a:t>blood</a:t>
            </a:r>
            <a:r>
              <a:rPr lang="en-US" dirty="0"/>
              <a:t> </a:t>
            </a:r>
            <a:r>
              <a:rPr lang="en-US" b="1" dirty="0" smtClean="0"/>
              <a:t>supply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Tissue repair involves production </a:t>
            </a:r>
            <a:r>
              <a:rPr lang="en-US" dirty="0" smtClean="0"/>
              <a:t>of </a:t>
            </a:r>
            <a:r>
              <a:rPr lang="en-US" i="1" dirty="0" smtClean="0"/>
              <a:t>proteins</a:t>
            </a:r>
            <a:r>
              <a:rPr lang="en-US" dirty="0" smtClean="0"/>
              <a:t>, </a:t>
            </a:r>
            <a:r>
              <a:rPr lang="en-US" dirty="0"/>
              <a:t>such as collagen; requires an adequate supply of amino acids to proceed</a:t>
            </a:r>
          </a:p>
          <a:p>
            <a:pPr lvl="1"/>
            <a:r>
              <a:rPr lang="en-US" b="1" dirty="0"/>
              <a:t>Vitamin C </a:t>
            </a:r>
            <a:r>
              <a:rPr lang="en-US" dirty="0"/>
              <a:t>is </a:t>
            </a:r>
            <a:r>
              <a:rPr lang="en-US" dirty="0" smtClean="0"/>
              <a:t>needed </a:t>
            </a:r>
            <a:r>
              <a:rPr lang="en-US" dirty="0"/>
              <a:t>by fibroblasts to </a:t>
            </a:r>
            <a:r>
              <a:rPr lang="en-US" i="1" dirty="0"/>
              <a:t>produce </a:t>
            </a:r>
            <a:r>
              <a:rPr lang="en-US" i="1" dirty="0" smtClean="0"/>
              <a:t>collagen</a:t>
            </a:r>
            <a:endParaRPr lang="en-US" i="1" dirty="0"/>
          </a:p>
          <a:p>
            <a:pPr lvl="1"/>
            <a:r>
              <a:rPr lang="en-US" dirty="0"/>
              <a:t>Blood supply to injured region </a:t>
            </a:r>
            <a:r>
              <a:rPr lang="en-US" i="1" dirty="0"/>
              <a:t>must be adequate</a:t>
            </a:r>
            <a:r>
              <a:rPr lang="en-US" dirty="0"/>
              <a:t> to deliver much-needed oxygen and nutrients and cells of immune system </a:t>
            </a:r>
            <a:r>
              <a:rPr lang="en-US" dirty="0" smtClean="0"/>
              <a:t>needed for tissue repair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 Repair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869680" cy="475615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3 Important Determinants of Tissue </a:t>
            </a:r>
            <a:r>
              <a:rPr lang="en-US" b="1" dirty="0" smtClean="0"/>
              <a:t>Repair</a:t>
            </a:r>
            <a:endParaRPr lang="en-US" dirty="0"/>
          </a:p>
          <a:p>
            <a:pPr marL="385763" indent="-385763">
              <a:buAutoNum type="arabicPeriod"/>
            </a:pPr>
            <a:r>
              <a:rPr lang="en-US" dirty="0"/>
              <a:t>Ability of cells to undergo mitosis</a:t>
            </a:r>
          </a:p>
          <a:p>
            <a:pPr marL="385763" indent="-385763">
              <a:buAutoNum type="arabicPeriod"/>
            </a:pPr>
            <a:r>
              <a:rPr lang="en-US" dirty="0"/>
              <a:t>Nutrition-Adequate Protein (Amino Acid) intake and sufficient intake of Vitamin C (needed by fibroblasts to produce collagen)</a:t>
            </a:r>
          </a:p>
          <a:p>
            <a:pPr marL="385763" indent="-385763">
              <a:buAutoNum type="arabicPeriod"/>
            </a:pPr>
            <a:r>
              <a:rPr lang="en-US" dirty="0"/>
              <a:t>Blood Supply-Blood brings in oxygen, nutrients, and cells of immune system</a:t>
            </a:r>
          </a:p>
        </p:txBody>
      </p:sp>
    </p:spTree>
    <p:extLst>
      <p:ext uri="{BB962C8B-B14F-4D97-AF65-F5344CB8AC3E}">
        <p14:creationId xmlns:p14="http://schemas.microsoft.com/office/powerpoint/2010/main" val="2423982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Junctions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/>
              <a:t>Cells may be linked in two ways: </a:t>
            </a:r>
            <a:r>
              <a:rPr lang="en-US" dirty="0"/>
              <a:t>cell-adhesion </a:t>
            </a:r>
            <a:r>
              <a:rPr lang="en-US" dirty="0" smtClean="0"/>
              <a:t>molecules </a:t>
            </a:r>
            <a:r>
              <a:rPr lang="en-US" dirty="0"/>
              <a:t>or by cell junctions</a:t>
            </a:r>
          </a:p>
          <a:p>
            <a:pPr marL="0" lvl="0" indent="0">
              <a:buNone/>
            </a:pPr>
            <a:r>
              <a:rPr lang="en-US" b="1" dirty="0"/>
              <a:t>Cell</a:t>
            </a:r>
            <a:r>
              <a:rPr lang="en-US" dirty="0"/>
              <a:t> </a:t>
            </a:r>
            <a:r>
              <a:rPr lang="en-US" b="1" dirty="0"/>
              <a:t>junctions</a:t>
            </a:r>
            <a:r>
              <a:rPr lang="en-US" dirty="0"/>
              <a:t> :</a:t>
            </a:r>
          </a:p>
          <a:p>
            <a:r>
              <a:rPr lang="en-US" sz="2600" b="1" dirty="0"/>
              <a:t>Tight junctions </a:t>
            </a:r>
          </a:p>
          <a:p>
            <a:r>
              <a:rPr lang="en-US" sz="2600" b="1" dirty="0"/>
              <a:t>Desmosomes </a:t>
            </a:r>
          </a:p>
          <a:p>
            <a:r>
              <a:rPr lang="en-US" sz="2600" b="1" dirty="0"/>
              <a:t>Gap junctions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910" y="3172206"/>
            <a:ext cx="3493181" cy="34190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Junctions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23792"/>
          </a:xfrm>
        </p:spPr>
        <p:txBody>
          <a:bodyPr>
            <a:normAutofit fontScale="92500"/>
          </a:bodyPr>
          <a:lstStyle/>
          <a:p>
            <a:pPr lvl="0"/>
            <a:r>
              <a:rPr lang="en-US" sz="2600" b="1" dirty="0"/>
              <a:t>Tight</a:t>
            </a:r>
            <a:r>
              <a:rPr lang="en-US" sz="2600" dirty="0"/>
              <a:t> </a:t>
            </a:r>
            <a:r>
              <a:rPr lang="en-US" sz="2600" b="1" dirty="0"/>
              <a:t>junctions</a:t>
            </a:r>
            <a:r>
              <a:rPr lang="en-US" sz="2600" dirty="0"/>
              <a:t>, also known as </a:t>
            </a:r>
            <a:r>
              <a:rPr lang="en-US" sz="2600" b="1" dirty="0"/>
              <a:t>occluding</a:t>
            </a:r>
            <a:r>
              <a:rPr lang="en-US" sz="2600" dirty="0"/>
              <a:t> </a:t>
            </a:r>
            <a:r>
              <a:rPr lang="en-US" sz="2600" b="1" dirty="0"/>
              <a:t>junctions</a:t>
            </a:r>
            <a:r>
              <a:rPr lang="en-US" sz="2600" dirty="0"/>
              <a:t>, hold cells tightly together such that space between is </a:t>
            </a:r>
            <a:r>
              <a:rPr lang="en-US" sz="2600" i="1" dirty="0"/>
              <a:t>impermeable to movement of macromolecules</a:t>
            </a:r>
          </a:p>
          <a:p>
            <a:pPr lvl="1"/>
            <a:r>
              <a:rPr lang="en-US" sz="2400" dirty="0"/>
              <a:t>Integral proteins of adjacent cells’ plasma membranes are </a:t>
            </a:r>
            <a:r>
              <a:rPr lang="en-US" sz="2400" i="1" dirty="0"/>
              <a:t>locked</a:t>
            </a:r>
            <a:r>
              <a:rPr lang="en-US" sz="2400" dirty="0"/>
              <a:t> </a:t>
            </a:r>
            <a:r>
              <a:rPr lang="en-US" sz="2400" i="1" dirty="0"/>
              <a:t>together</a:t>
            </a:r>
            <a:r>
              <a:rPr lang="en-US" sz="2400" dirty="0"/>
              <a:t> forming a seal around apical perimeter of cell</a:t>
            </a:r>
          </a:p>
          <a:p>
            <a:pPr lvl="1"/>
            <a:r>
              <a:rPr lang="en-US" sz="2400" dirty="0"/>
              <a:t>Seal may not be complete allowing for </a:t>
            </a:r>
            <a:r>
              <a:rPr lang="en-US" sz="2400" i="1" dirty="0"/>
              <a:t>leakage</a:t>
            </a:r>
            <a:r>
              <a:rPr lang="en-US" sz="2400" dirty="0"/>
              <a:t> in </a:t>
            </a:r>
            <a:r>
              <a:rPr lang="en-US" sz="2400" u="sng" dirty="0"/>
              <a:t>some</a:t>
            </a:r>
            <a:r>
              <a:rPr lang="en-US" sz="2400" dirty="0"/>
              <a:t> tissues</a:t>
            </a:r>
          </a:p>
          <a:p>
            <a:pPr lvl="1"/>
            <a:r>
              <a:rPr lang="en-US" sz="2400" dirty="0"/>
              <a:t>Example – found between cells</a:t>
            </a:r>
            <a:br>
              <a:rPr lang="en-US" sz="2400" dirty="0"/>
            </a:br>
            <a:r>
              <a:rPr lang="en-US" sz="2400" dirty="0"/>
              <a:t>in blood vessels; </a:t>
            </a:r>
            <a:r>
              <a:rPr lang="en-US" sz="2400" u="sng" dirty="0"/>
              <a:t>prevent</a:t>
            </a:r>
            <a:r>
              <a:rPr lang="en-US" sz="2400" dirty="0"/>
              <a:t> blood</a:t>
            </a:r>
            <a:br>
              <a:rPr lang="en-US" sz="2400" dirty="0"/>
            </a:br>
            <a:r>
              <a:rPr lang="en-US" sz="2400" dirty="0"/>
              <a:t>from </a:t>
            </a:r>
            <a:r>
              <a:rPr lang="en-US" sz="2400" i="1" dirty="0"/>
              <a:t>exiting</a:t>
            </a:r>
            <a:r>
              <a:rPr lang="en-US" sz="2400" dirty="0"/>
              <a:t> </a:t>
            </a:r>
            <a:r>
              <a:rPr lang="en-US" sz="2400" i="1" dirty="0"/>
              <a:t>vessels</a:t>
            </a:r>
          </a:p>
          <a:p>
            <a:pPr lvl="1"/>
            <a:r>
              <a:rPr lang="en-US" sz="2400" i="1" dirty="0"/>
              <a:t>LIKE A ZIPPER ON A FREEZER BAG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29"/>
          <a:stretch/>
        </p:blipFill>
        <p:spPr>
          <a:xfrm>
            <a:off x="5718911" y="4290456"/>
            <a:ext cx="3146959" cy="19280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Junctions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2600" b="1" dirty="0"/>
              <a:t>Desmosomes</a:t>
            </a:r>
            <a:r>
              <a:rPr lang="en-US" sz="2600" dirty="0"/>
              <a:t> – composed of </a:t>
            </a:r>
            <a:r>
              <a:rPr lang="en-US" sz="2600" i="1" dirty="0"/>
              <a:t>linking integral proteins</a:t>
            </a:r>
            <a:r>
              <a:rPr lang="en-US" sz="2600" dirty="0"/>
              <a:t>; materials in extracellular fluid may </a:t>
            </a:r>
            <a:r>
              <a:rPr lang="en-US" sz="2600" i="1" dirty="0"/>
              <a:t>pass through space</a:t>
            </a:r>
            <a:r>
              <a:rPr lang="en-US" sz="2600" dirty="0"/>
              <a:t> </a:t>
            </a:r>
            <a:r>
              <a:rPr lang="en-US" sz="2600" u="sng" dirty="0"/>
              <a:t>between</a:t>
            </a:r>
            <a:r>
              <a:rPr lang="en-US" sz="2600" dirty="0"/>
              <a:t> cells</a:t>
            </a:r>
          </a:p>
          <a:p>
            <a:pPr lvl="1"/>
            <a:r>
              <a:rPr lang="en-US" sz="2400" dirty="0"/>
              <a:t>Increase strength of a tissue by holding cells together so mechanical stress is more </a:t>
            </a:r>
            <a:r>
              <a:rPr lang="en-US" sz="2400" i="1" dirty="0"/>
              <a:t>evenly distributed</a:t>
            </a:r>
          </a:p>
          <a:p>
            <a:pPr lvl="1"/>
            <a:r>
              <a:rPr lang="en-US" sz="2400" dirty="0"/>
              <a:t>Integral “linker” proteins are attached to </a:t>
            </a:r>
            <a:r>
              <a:rPr lang="en-US" sz="2400" b="1" dirty="0"/>
              <a:t>intermediate</a:t>
            </a:r>
            <a:r>
              <a:rPr lang="en-US" sz="2400" dirty="0"/>
              <a:t> </a:t>
            </a:r>
            <a:r>
              <a:rPr lang="en-US" sz="2400" b="1" dirty="0"/>
              <a:t>filaments</a:t>
            </a:r>
            <a:r>
              <a:rPr lang="en-US" sz="2400" dirty="0"/>
              <a:t> of cytoskeleton for structural reinforcement</a:t>
            </a:r>
          </a:p>
          <a:p>
            <a:pPr lvl="1"/>
            <a:r>
              <a:rPr lang="en-US" sz="2400" dirty="0"/>
              <a:t>Found in tissues subjected to a </a:t>
            </a:r>
            <a:br>
              <a:rPr lang="en-US" sz="2400" dirty="0"/>
            </a:br>
            <a:r>
              <a:rPr lang="en-US" sz="2400" dirty="0"/>
              <a:t>great deal of </a:t>
            </a:r>
            <a:r>
              <a:rPr lang="en-US" sz="2400" i="1" dirty="0"/>
              <a:t>mechanical</a:t>
            </a:r>
            <a:r>
              <a:rPr lang="en-US" sz="2400" dirty="0"/>
              <a:t> </a:t>
            </a:r>
            <a:r>
              <a:rPr lang="en-US" sz="2400" i="1" dirty="0"/>
              <a:t>stress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such as epithelia of skin</a:t>
            </a:r>
          </a:p>
          <a:p>
            <a:pPr lvl="1"/>
            <a:r>
              <a:rPr lang="en-US" sz="2400" dirty="0"/>
              <a:t>LIKE A BUTTON or SNAP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47"/>
          <a:stretch/>
        </p:blipFill>
        <p:spPr>
          <a:xfrm>
            <a:off x="5703570" y="4755774"/>
            <a:ext cx="2983230" cy="180599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Junctions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600" b="1" dirty="0"/>
              <a:t>Gap</a:t>
            </a:r>
            <a:r>
              <a:rPr lang="en-US" sz="2600" dirty="0"/>
              <a:t> </a:t>
            </a:r>
            <a:r>
              <a:rPr lang="en-US" sz="2600" b="1" dirty="0"/>
              <a:t>junctions</a:t>
            </a:r>
            <a:r>
              <a:rPr lang="en-US" sz="2600" dirty="0"/>
              <a:t> are </a:t>
            </a:r>
            <a:r>
              <a:rPr lang="en-US" sz="2600" i="1" dirty="0"/>
              <a:t>small </a:t>
            </a:r>
            <a:r>
              <a:rPr lang="en-US" sz="4000" i="1" dirty="0"/>
              <a:t>pores</a:t>
            </a:r>
            <a:r>
              <a:rPr lang="en-US" sz="2600" dirty="0"/>
              <a:t> formed by protein channels between adjacent cells that allow small substances to </a:t>
            </a:r>
            <a:r>
              <a:rPr lang="en-US" sz="2600" i="1" dirty="0"/>
              <a:t>flow freely</a:t>
            </a:r>
            <a:r>
              <a:rPr lang="en-US" sz="2600" dirty="0"/>
              <a:t> between each cell’s cytoplasm</a:t>
            </a:r>
          </a:p>
          <a:p>
            <a:pPr lvl="1"/>
            <a:r>
              <a:rPr lang="en-US" sz="2400" dirty="0"/>
              <a:t>Found in between cells that communicate with </a:t>
            </a:r>
            <a:r>
              <a:rPr lang="en-US" sz="2400" i="1" dirty="0"/>
              <a:t>electrical signals</a:t>
            </a:r>
            <a:r>
              <a:rPr lang="en-US" sz="2400" dirty="0"/>
              <a:t> such as cardiac muscle cells</a:t>
            </a:r>
          </a:p>
          <a:p>
            <a:pPr lvl="1"/>
            <a:r>
              <a:rPr lang="en-US" sz="2400" dirty="0"/>
              <a:t>Gap junctions illustrate the </a:t>
            </a:r>
            <a:r>
              <a:rPr lang="en-US" sz="2400" b="1" dirty="0"/>
              <a:t>Cell-Cell Communication Core Principle</a:t>
            </a:r>
            <a:endParaRPr lang="en-US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15"/>
          <a:stretch/>
        </p:blipFill>
        <p:spPr>
          <a:xfrm>
            <a:off x="4529328" y="4653376"/>
            <a:ext cx="3438144" cy="207163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Junctions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130" y="6223992"/>
            <a:ext cx="598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Figure 4.2  </a:t>
            </a:r>
            <a:r>
              <a:rPr lang="en-US" dirty="0"/>
              <a:t>Cell junctions.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27" y="1368911"/>
            <a:ext cx="7416546" cy="49038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Module 4.1 Introduction to Tissues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Module 4.2 Epithelial Tissues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Epithelial Tissues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b="1" dirty="0"/>
              <a:t>Epithelial</a:t>
            </a:r>
            <a:r>
              <a:rPr lang="en-US" dirty="0"/>
              <a:t> </a:t>
            </a:r>
            <a:r>
              <a:rPr lang="en-US" b="1" dirty="0"/>
              <a:t>tissues</a:t>
            </a:r>
            <a:r>
              <a:rPr lang="en-US" dirty="0"/>
              <a:t> – found on </a:t>
            </a:r>
            <a:r>
              <a:rPr lang="en-US" u="sng" dirty="0"/>
              <a:t>every</a:t>
            </a:r>
            <a:r>
              <a:rPr lang="en-US" dirty="0"/>
              <a:t> internal and external </a:t>
            </a:r>
            <a:r>
              <a:rPr lang="en-US" i="1" dirty="0"/>
              <a:t>body surface</a:t>
            </a:r>
            <a:r>
              <a:rPr lang="en-US" dirty="0"/>
              <a:t>; barriers between body and external environment; line organs and fluid-filled cavities; serve following additional functions:</a:t>
            </a:r>
          </a:p>
          <a:p>
            <a:pPr lvl="0"/>
            <a:r>
              <a:rPr lang="en-US" sz="2600" b="1" dirty="0"/>
              <a:t>Protection</a:t>
            </a:r>
            <a:r>
              <a:rPr lang="en-US" sz="2600" dirty="0"/>
              <a:t> – shield underlying tissues from </a:t>
            </a:r>
            <a:r>
              <a:rPr lang="en-US" sz="2600" i="1" dirty="0"/>
              <a:t>mechanical</a:t>
            </a:r>
            <a:r>
              <a:rPr lang="en-US" sz="2600" dirty="0"/>
              <a:t> and </a:t>
            </a:r>
            <a:r>
              <a:rPr lang="en-US" sz="2600" i="1" dirty="0"/>
              <a:t>thermal</a:t>
            </a:r>
            <a:r>
              <a:rPr lang="en-US" sz="2600" dirty="0"/>
              <a:t> </a:t>
            </a:r>
            <a:r>
              <a:rPr lang="en-US" sz="2600" i="1" dirty="0"/>
              <a:t>injury</a:t>
            </a:r>
          </a:p>
          <a:p>
            <a:pPr lvl="0"/>
            <a:r>
              <a:rPr lang="en-US" sz="2600" b="1" dirty="0"/>
              <a:t>Immune</a:t>
            </a:r>
            <a:r>
              <a:rPr lang="en-US" sz="2600" dirty="0"/>
              <a:t> </a:t>
            </a:r>
            <a:r>
              <a:rPr lang="en-US" sz="2600" b="1" dirty="0"/>
              <a:t>defenses </a:t>
            </a:r>
            <a:r>
              <a:rPr lang="en-US" sz="2600" dirty="0"/>
              <a:t>– form </a:t>
            </a:r>
            <a:r>
              <a:rPr lang="en-US" sz="2600" i="1" dirty="0"/>
              <a:t>physical</a:t>
            </a:r>
            <a:r>
              <a:rPr lang="en-US" sz="2600" dirty="0"/>
              <a:t> </a:t>
            </a:r>
            <a:r>
              <a:rPr lang="en-US" sz="2600" i="1" dirty="0"/>
              <a:t>barriers</a:t>
            </a:r>
            <a:r>
              <a:rPr lang="en-US" sz="2600" dirty="0"/>
              <a:t>; prevent invasion by microorganisms; house cells of immune system enhancing protective function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Epithelial Tissues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US" b="1" dirty="0"/>
              <a:t>Epithelial</a:t>
            </a:r>
            <a:r>
              <a:rPr lang="en-US" dirty="0"/>
              <a:t> </a:t>
            </a:r>
            <a:r>
              <a:rPr lang="en-US" b="1" dirty="0"/>
              <a:t>tissues</a:t>
            </a:r>
            <a:r>
              <a:rPr lang="en-US" dirty="0"/>
              <a:t> – additional functions (continued)</a:t>
            </a:r>
          </a:p>
          <a:p>
            <a:pPr lvl="0"/>
            <a:r>
              <a:rPr lang="en-US" sz="2600" b="1" dirty="0"/>
              <a:t>Secretion</a:t>
            </a:r>
            <a:r>
              <a:rPr lang="en-US" sz="2600" dirty="0"/>
              <a:t> – form glands that produce substances like </a:t>
            </a:r>
            <a:r>
              <a:rPr lang="en-US" sz="2600" i="1" dirty="0"/>
              <a:t>hormones</a:t>
            </a:r>
            <a:r>
              <a:rPr lang="en-US" sz="2600" dirty="0"/>
              <a:t> and </a:t>
            </a:r>
            <a:r>
              <a:rPr lang="en-US" sz="2600" i="1" dirty="0"/>
              <a:t>oils</a:t>
            </a:r>
            <a:r>
              <a:rPr lang="en-US" sz="2600" dirty="0"/>
              <a:t>; secreted into blood or through ducts respectively</a:t>
            </a:r>
          </a:p>
          <a:p>
            <a:pPr lvl="0"/>
            <a:r>
              <a:rPr lang="en-US" sz="2600" b="1" dirty="0"/>
              <a:t>Transport into other tissues</a:t>
            </a:r>
            <a:r>
              <a:rPr lang="en-US" sz="2600" dirty="0"/>
              <a:t> – </a:t>
            </a:r>
            <a:r>
              <a:rPr lang="en-US" sz="2600" i="1" dirty="0"/>
              <a:t>selectively</a:t>
            </a:r>
            <a:r>
              <a:rPr lang="en-US" sz="2600" dirty="0"/>
              <a:t> </a:t>
            </a:r>
            <a:r>
              <a:rPr lang="en-US" sz="2600" i="1" dirty="0"/>
              <a:t>permeable</a:t>
            </a:r>
            <a:r>
              <a:rPr lang="en-US" sz="2600" dirty="0"/>
              <a:t> </a:t>
            </a:r>
            <a:r>
              <a:rPr lang="en-US" sz="2600" i="1" dirty="0"/>
              <a:t>barriers</a:t>
            </a:r>
            <a:r>
              <a:rPr lang="en-US" sz="2600" dirty="0"/>
              <a:t>; certain substances are able to cross these barriers by passive or active transport and enter other tissues</a:t>
            </a:r>
          </a:p>
          <a:p>
            <a:pPr lvl="0"/>
            <a:r>
              <a:rPr lang="en-US" sz="2600" b="1" dirty="0"/>
              <a:t>Sensation</a:t>
            </a:r>
            <a:r>
              <a:rPr lang="en-US" sz="2600" dirty="0"/>
              <a:t> – most associated with a rich nerve supply; detects </a:t>
            </a:r>
            <a:r>
              <a:rPr lang="en-US" sz="2600" i="1" dirty="0"/>
              <a:t>changes in internal and external environments</a:t>
            </a:r>
            <a:r>
              <a:rPr lang="en-US" sz="2600" dirty="0"/>
              <a:t>; </a:t>
            </a:r>
            <a:r>
              <a:rPr lang="en-US" sz="2600" b="1" dirty="0"/>
              <a:t>taste</a:t>
            </a:r>
            <a:r>
              <a:rPr lang="en-US" sz="2600" dirty="0"/>
              <a:t> </a:t>
            </a:r>
            <a:r>
              <a:rPr lang="en-US" sz="2600" b="1" dirty="0"/>
              <a:t>buds</a:t>
            </a:r>
            <a:r>
              <a:rPr lang="en-US" sz="2600" dirty="0"/>
              <a:t> are examples of specialized sensory epithelial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Boost: But It All Looks Pink!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to identifying tissues is to reduce every tissue to </a:t>
            </a:r>
            <a:r>
              <a:rPr lang="en-US" i="1" dirty="0"/>
              <a:t>simplest</a:t>
            </a:r>
            <a:r>
              <a:rPr lang="en-US" dirty="0"/>
              <a:t> </a:t>
            </a:r>
            <a:r>
              <a:rPr lang="en-US" i="1" dirty="0"/>
              <a:t>components</a:t>
            </a:r>
            <a:r>
              <a:rPr lang="en-US" dirty="0"/>
              <a:t>: cells and extracellular regions containing different types of chemicals</a:t>
            </a:r>
          </a:p>
          <a:p>
            <a:r>
              <a:rPr lang="en-US" dirty="0"/>
              <a:t>Shown here is a section of </a:t>
            </a:r>
            <a:r>
              <a:rPr lang="en-US" b="1" dirty="0"/>
              <a:t>esophagus</a:t>
            </a:r>
            <a:r>
              <a:rPr lang="en-US" dirty="0"/>
              <a:t> (tubular organ; transports food from mouth to stomach)</a:t>
            </a:r>
          </a:p>
          <a:p>
            <a:pPr lvl="1"/>
            <a:r>
              <a:rPr lang="en-US" dirty="0"/>
              <a:t>Each structure that </a:t>
            </a:r>
            <a:br>
              <a:rPr lang="en-US" dirty="0"/>
            </a:br>
            <a:r>
              <a:rPr lang="en-US" dirty="0"/>
              <a:t>contains a </a:t>
            </a:r>
            <a:r>
              <a:rPr lang="en-US" i="1" dirty="0"/>
              <a:t>dark</a:t>
            </a:r>
            <a:r>
              <a:rPr lang="en-US" dirty="0"/>
              <a:t> </a:t>
            </a:r>
            <a:r>
              <a:rPr lang="en-US" i="1" dirty="0"/>
              <a:t>purple</a:t>
            </a:r>
            <a:r>
              <a:rPr lang="en-US" dirty="0"/>
              <a:t> </a:t>
            </a:r>
            <a:br>
              <a:rPr lang="en-US" dirty="0"/>
            </a:br>
            <a:r>
              <a:rPr lang="en-US" i="1" dirty="0"/>
              <a:t>nucleus</a:t>
            </a:r>
            <a:r>
              <a:rPr lang="en-US" dirty="0"/>
              <a:t> is a cell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12" y="4091563"/>
            <a:ext cx="4266438" cy="24997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Boost: But It All Looks Pink!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98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Shown here is a section of </a:t>
            </a:r>
            <a:r>
              <a:rPr lang="en-US" b="1" dirty="0"/>
              <a:t>esophagus</a:t>
            </a:r>
            <a:r>
              <a:rPr lang="en-US" dirty="0"/>
              <a:t> (continued):</a:t>
            </a:r>
          </a:p>
          <a:p>
            <a:pPr lvl="1"/>
            <a:r>
              <a:rPr lang="en-US" dirty="0"/>
              <a:t>Ground substance generally either looks clear or has just a slight tinge of color; protein fibers generally look like </a:t>
            </a:r>
            <a:r>
              <a:rPr lang="en-US" i="1" dirty="0"/>
              <a:t>wavy or straight lines</a:t>
            </a:r>
          </a:p>
          <a:p>
            <a:pPr lvl="1"/>
            <a:r>
              <a:rPr lang="en-US" dirty="0"/>
              <a:t>Occasionally, collagen fibers form bundles that might resemble certain cell </a:t>
            </a:r>
            <a:br>
              <a:rPr lang="en-US" dirty="0"/>
            </a:br>
            <a:r>
              <a:rPr lang="en-US" dirty="0"/>
              <a:t>types; easiest way to </a:t>
            </a:r>
            <a:br>
              <a:rPr lang="en-US" dirty="0"/>
            </a:br>
            <a:r>
              <a:rPr lang="en-US" dirty="0"/>
              <a:t>differentiate them is to </a:t>
            </a:r>
            <a:br>
              <a:rPr lang="en-US" dirty="0"/>
            </a:br>
            <a:r>
              <a:rPr lang="en-US" dirty="0"/>
              <a:t>look for nuclei; if </a:t>
            </a:r>
            <a:br>
              <a:rPr lang="en-US" dirty="0"/>
            </a:br>
            <a:r>
              <a:rPr lang="en-US" dirty="0"/>
              <a:t>bundles </a:t>
            </a:r>
            <a:r>
              <a:rPr lang="en-US" u="sng" dirty="0"/>
              <a:t>lack</a:t>
            </a:r>
            <a:r>
              <a:rPr lang="en-US" dirty="0"/>
              <a:t> nuclei, </a:t>
            </a:r>
            <a:br>
              <a:rPr lang="en-US" dirty="0"/>
            </a:br>
            <a:r>
              <a:rPr lang="en-US" dirty="0"/>
              <a:t>then they are likely to </a:t>
            </a:r>
            <a:br>
              <a:rPr lang="en-US" dirty="0"/>
            </a:br>
            <a:r>
              <a:rPr lang="en-US" dirty="0"/>
              <a:t>be collagen fibers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12" y="4091563"/>
            <a:ext cx="4266438" cy="249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76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Boost: But It All Looks Pink!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9210"/>
          </a:xfrm>
        </p:spPr>
        <p:txBody>
          <a:bodyPr>
            <a:normAutofit/>
          </a:bodyPr>
          <a:lstStyle/>
          <a:p>
            <a:r>
              <a:rPr lang="en-US" sz="2600" dirty="0"/>
              <a:t>Next section is </a:t>
            </a:r>
            <a:r>
              <a:rPr lang="en-US" sz="2600" b="1" dirty="0"/>
              <a:t>sublingual</a:t>
            </a:r>
            <a:r>
              <a:rPr lang="en-US" sz="2600" dirty="0"/>
              <a:t> </a:t>
            </a:r>
            <a:br>
              <a:rPr lang="en-US" sz="2600" dirty="0"/>
            </a:br>
            <a:r>
              <a:rPr lang="en-US" sz="2600" b="1" dirty="0"/>
              <a:t>gland</a:t>
            </a:r>
            <a:r>
              <a:rPr lang="en-US" sz="2600" dirty="0"/>
              <a:t> (</a:t>
            </a:r>
            <a:r>
              <a:rPr lang="en-US" sz="2600" b="1" dirty="0"/>
              <a:t>salivary</a:t>
            </a:r>
            <a:r>
              <a:rPr lang="en-US" sz="2600" dirty="0"/>
              <a:t> </a:t>
            </a:r>
            <a:r>
              <a:rPr lang="en-US" sz="2600" b="1" dirty="0"/>
              <a:t>gland</a:t>
            </a:r>
            <a:r>
              <a:rPr lang="en-US" sz="2600" dirty="0"/>
              <a:t> that </a:t>
            </a:r>
            <a:br>
              <a:rPr lang="en-US" sz="2600" dirty="0"/>
            </a:br>
            <a:r>
              <a:rPr lang="en-US" sz="2600" dirty="0"/>
              <a:t>produces </a:t>
            </a:r>
            <a:r>
              <a:rPr lang="en-US" sz="2600" b="1" dirty="0"/>
              <a:t>saliva</a:t>
            </a:r>
            <a:r>
              <a:rPr lang="en-US" sz="2600" dirty="0"/>
              <a:t>) under </a:t>
            </a:r>
            <a:br>
              <a:rPr lang="en-US" sz="2600" dirty="0"/>
            </a:br>
            <a:r>
              <a:rPr lang="en-US" sz="2600" dirty="0"/>
              <a:t>tongue</a:t>
            </a:r>
          </a:p>
          <a:p>
            <a:r>
              <a:rPr lang="en-US" sz="2600" dirty="0"/>
              <a:t>Contains clusters of small, </a:t>
            </a:r>
            <a:br>
              <a:rPr lang="en-US" sz="2600" dirty="0"/>
            </a:br>
            <a:r>
              <a:rPr lang="en-US" sz="2600" dirty="0"/>
              <a:t>light red, round discs that </a:t>
            </a:r>
            <a:r>
              <a:rPr lang="en-US" sz="2600" u="sng" dirty="0"/>
              <a:t>lack</a:t>
            </a:r>
            <a:r>
              <a:rPr lang="en-US" sz="2600" dirty="0"/>
              <a:t> nuclei </a:t>
            </a:r>
          </a:p>
          <a:p>
            <a:r>
              <a:rPr lang="en-US" sz="2600" dirty="0"/>
              <a:t>You may not immediately recognize these discs as cells because they lack nuclei, but they are in fact cells called </a:t>
            </a:r>
            <a:r>
              <a:rPr lang="en-US" sz="2600" b="1" dirty="0"/>
              <a:t>red blood cells</a:t>
            </a:r>
            <a:r>
              <a:rPr lang="en-US" sz="2600" dirty="0"/>
              <a:t> or </a:t>
            </a:r>
            <a:r>
              <a:rPr lang="en-US" sz="2600" b="1" dirty="0"/>
              <a:t>erythrocytes</a:t>
            </a:r>
            <a:r>
              <a:rPr lang="en-US" sz="2600" dirty="0"/>
              <a:t>; located in blood vessels; will be visible in many different tissue sections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90" y="1600200"/>
            <a:ext cx="3921252" cy="22984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and Classification of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26280" cy="4756150"/>
          </a:xfrm>
        </p:spPr>
        <p:txBody>
          <a:bodyPr/>
          <a:lstStyle/>
          <a:p>
            <a:pPr lvl="0"/>
            <a:r>
              <a:rPr lang="en-US" dirty="0"/>
              <a:t>Epithelial tissues consist mostly of </a:t>
            </a:r>
            <a:r>
              <a:rPr lang="en-US" i="1" dirty="0"/>
              <a:t>tightly packed cells</a:t>
            </a:r>
            <a:r>
              <a:rPr lang="en-US" dirty="0"/>
              <a:t> generally joined together by </a:t>
            </a:r>
            <a:r>
              <a:rPr lang="en-US" b="1" dirty="0"/>
              <a:t>tight junctions</a:t>
            </a:r>
            <a:r>
              <a:rPr lang="en-US" dirty="0"/>
              <a:t> and </a:t>
            </a:r>
            <a:r>
              <a:rPr lang="en-US" b="1" dirty="0"/>
              <a:t>desmosomes</a:t>
            </a:r>
          </a:p>
          <a:p>
            <a:pPr lvl="0"/>
            <a:r>
              <a:rPr lang="en-US" dirty="0"/>
              <a:t>Structural arrangement make sheets of cells fairly </a:t>
            </a:r>
            <a:r>
              <a:rPr lang="en-US" i="1" dirty="0"/>
              <a:t>impermeable</a:t>
            </a:r>
            <a:r>
              <a:rPr lang="en-US" dirty="0"/>
              <a:t> and </a:t>
            </a:r>
            <a:r>
              <a:rPr lang="en-US" i="1" dirty="0"/>
              <a:t>resistant</a:t>
            </a:r>
            <a:r>
              <a:rPr lang="en-US" dirty="0"/>
              <a:t> to </a:t>
            </a:r>
            <a:r>
              <a:rPr lang="en-US" i="1" dirty="0"/>
              <a:t>physical</a:t>
            </a:r>
            <a:r>
              <a:rPr lang="en-US" dirty="0"/>
              <a:t> </a:t>
            </a:r>
            <a:r>
              <a:rPr lang="en-US" i="1" dirty="0"/>
              <a:t>stresses</a:t>
            </a:r>
            <a:r>
              <a:rPr lang="en-US" dirty="0"/>
              <a:t> and </a:t>
            </a:r>
            <a:r>
              <a:rPr lang="en-US" i="1" dirty="0"/>
              <a:t>mechanical</a:t>
            </a:r>
            <a:r>
              <a:rPr lang="en-US" dirty="0"/>
              <a:t> </a:t>
            </a:r>
            <a:r>
              <a:rPr lang="en-US" i="1" dirty="0"/>
              <a:t>injury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975" y="1889841"/>
            <a:ext cx="4220672" cy="42367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and Classification of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83930" cy="4998564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600" dirty="0"/>
              <a:t>Epithelial tissues are </a:t>
            </a:r>
            <a:r>
              <a:rPr lang="en-US" sz="2600" b="1" dirty="0"/>
              <a:t>avascular</a:t>
            </a:r>
            <a:r>
              <a:rPr lang="en-US" sz="2600" dirty="0"/>
              <a:t> (lack blood vessels and must obtain oxygen and nutrients by diffusion from deeper tissues); </a:t>
            </a:r>
            <a:r>
              <a:rPr lang="en-US" sz="2600" u="sng" dirty="0"/>
              <a:t>limits</a:t>
            </a:r>
            <a:r>
              <a:rPr lang="en-US" sz="2600" dirty="0"/>
              <a:t> their </a:t>
            </a:r>
            <a:r>
              <a:rPr lang="en-US" sz="2600" i="1" dirty="0"/>
              <a:t>thickness</a:t>
            </a:r>
          </a:p>
          <a:p>
            <a:pPr lvl="0"/>
            <a:r>
              <a:rPr lang="en-US" sz="2600" dirty="0"/>
              <a:t>ECM is found beneath cells in a </a:t>
            </a:r>
            <a:r>
              <a:rPr lang="en-US" sz="2600" u="sng" dirty="0"/>
              <a:t>thin</a:t>
            </a:r>
            <a:r>
              <a:rPr lang="en-US" sz="2600" dirty="0"/>
              <a:t> </a:t>
            </a:r>
            <a:r>
              <a:rPr lang="en-US" sz="2600" b="1" dirty="0"/>
              <a:t>basement</a:t>
            </a:r>
            <a:r>
              <a:rPr lang="en-US" sz="2600" dirty="0"/>
              <a:t> </a:t>
            </a:r>
            <a:r>
              <a:rPr lang="en-US" sz="2600" b="1" dirty="0"/>
              <a:t>membrane</a:t>
            </a:r>
            <a:r>
              <a:rPr lang="en-US" sz="2600" dirty="0"/>
              <a:t>; has two components:</a:t>
            </a:r>
          </a:p>
          <a:p>
            <a:pPr lvl="1"/>
            <a:r>
              <a:rPr lang="en-US" sz="2400" b="1" dirty="0"/>
              <a:t>Basal</a:t>
            </a:r>
            <a:r>
              <a:rPr lang="en-US" sz="2400" dirty="0"/>
              <a:t> </a:t>
            </a:r>
            <a:r>
              <a:rPr lang="en-US" sz="2400" b="1" dirty="0"/>
              <a:t>lamina</a:t>
            </a:r>
            <a:r>
              <a:rPr lang="en-US" sz="2400" dirty="0"/>
              <a:t> – ECM synthesized by </a:t>
            </a:r>
            <a:r>
              <a:rPr lang="en-US" sz="2400" i="1" dirty="0"/>
              <a:t>epithelial</a:t>
            </a:r>
            <a:r>
              <a:rPr lang="en-US" sz="2400" dirty="0"/>
              <a:t> </a:t>
            </a:r>
            <a:r>
              <a:rPr lang="en-US" sz="2400" i="1" dirty="0"/>
              <a:t>cells</a:t>
            </a:r>
            <a:r>
              <a:rPr lang="en-US" sz="2400" dirty="0"/>
              <a:t>; consists of mostly </a:t>
            </a:r>
            <a:r>
              <a:rPr lang="en-US" sz="2400" i="1" dirty="0"/>
              <a:t>collagen</a:t>
            </a:r>
            <a:r>
              <a:rPr lang="en-US" sz="2400" dirty="0"/>
              <a:t> </a:t>
            </a:r>
            <a:r>
              <a:rPr lang="en-US" sz="2400" i="1" dirty="0"/>
              <a:t>fibers</a:t>
            </a:r>
            <a:r>
              <a:rPr lang="en-US" sz="2400" dirty="0"/>
              <a:t> and ground substance</a:t>
            </a:r>
          </a:p>
          <a:p>
            <a:pPr lvl="1"/>
            <a:r>
              <a:rPr lang="en-US" sz="2400" b="1" dirty="0"/>
              <a:t>Reticular</a:t>
            </a:r>
            <a:r>
              <a:rPr lang="en-US" sz="2400" dirty="0"/>
              <a:t> </a:t>
            </a:r>
            <a:r>
              <a:rPr lang="en-US" sz="2400" b="1" dirty="0"/>
              <a:t>lamina</a:t>
            </a:r>
            <a:r>
              <a:rPr lang="en-US" sz="2400" dirty="0"/>
              <a:t> – synthesized by </a:t>
            </a:r>
            <a:r>
              <a:rPr lang="en-US" sz="2400" i="1" dirty="0"/>
              <a:t>underlying</a:t>
            </a:r>
            <a:r>
              <a:rPr lang="en-US" sz="2400" dirty="0"/>
              <a:t> </a:t>
            </a:r>
            <a:r>
              <a:rPr lang="en-US" sz="2400" i="1" dirty="0"/>
              <a:t>connective</a:t>
            </a:r>
            <a:r>
              <a:rPr lang="en-US" sz="2400" dirty="0"/>
              <a:t> </a:t>
            </a:r>
            <a:r>
              <a:rPr lang="en-US" sz="2400" i="1" dirty="0"/>
              <a:t>tissue</a:t>
            </a:r>
            <a:r>
              <a:rPr lang="en-US" sz="2400" dirty="0"/>
              <a:t>; consists of </a:t>
            </a:r>
            <a:r>
              <a:rPr lang="en-US" sz="2400" i="1" dirty="0"/>
              <a:t>reticular</a:t>
            </a:r>
            <a:r>
              <a:rPr lang="en-US" sz="2400" dirty="0"/>
              <a:t> </a:t>
            </a:r>
            <a:r>
              <a:rPr lang="en-US" sz="2400" i="1" dirty="0"/>
              <a:t>fibers</a:t>
            </a:r>
            <a:r>
              <a:rPr lang="en-US" sz="2400" dirty="0"/>
              <a:t> and ground substance</a:t>
            </a:r>
          </a:p>
          <a:p>
            <a:pPr lvl="1"/>
            <a:r>
              <a:rPr lang="en-US" sz="2400" dirty="0"/>
              <a:t>Together these two layers “</a:t>
            </a:r>
            <a:r>
              <a:rPr lang="en-US" sz="2400" i="1" dirty="0"/>
              <a:t>glue</a:t>
            </a:r>
            <a:r>
              <a:rPr lang="en-US" sz="2400" dirty="0"/>
              <a:t>” epithelial tissue to underlying connective tissue; </a:t>
            </a:r>
            <a:r>
              <a:rPr lang="en-US" sz="2400" i="1" dirty="0"/>
              <a:t>anchor</a:t>
            </a:r>
            <a:r>
              <a:rPr lang="en-US" sz="2400" dirty="0"/>
              <a:t> underlying blood vessels in place; provide a </a:t>
            </a:r>
            <a:r>
              <a:rPr lang="en-US" sz="2400" i="1" dirty="0"/>
              <a:t>barrier</a:t>
            </a:r>
            <a:r>
              <a:rPr lang="en-US" sz="2400" dirty="0"/>
              <a:t> between epithelia and underlying tissues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532" y="3963502"/>
            <a:ext cx="4872024" cy="2201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and Classification of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Epithelial tissue – classified based on two criteria: number of cell layers and shape of cells in those layers; both have functional significance</a:t>
            </a:r>
          </a:p>
          <a:p>
            <a:pPr lvl="1"/>
            <a:r>
              <a:rPr lang="en-US" b="1" dirty="0"/>
              <a:t>Simple</a:t>
            </a:r>
            <a:r>
              <a:rPr lang="en-US" dirty="0"/>
              <a:t> </a:t>
            </a:r>
            <a:r>
              <a:rPr lang="en-US" b="1" dirty="0"/>
              <a:t>epithelia</a:t>
            </a:r>
            <a:r>
              <a:rPr lang="en-US" dirty="0"/>
              <a:t> consist of a single cell layer</a:t>
            </a:r>
          </a:p>
          <a:p>
            <a:pPr lvl="1"/>
            <a:r>
              <a:rPr lang="en-US" b="1" dirty="0"/>
              <a:t>Stratified</a:t>
            </a:r>
            <a:r>
              <a:rPr lang="en-US" dirty="0"/>
              <a:t> </a:t>
            </a:r>
            <a:r>
              <a:rPr lang="en-US" b="1" dirty="0"/>
              <a:t>epithelia</a:t>
            </a:r>
            <a:r>
              <a:rPr lang="en-US" dirty="0"/>
              <a:t> consist of </a:t>
            </a:r>
            <a:br>
              <a:rPr lang="en-US" dirty="0"/>
            </a:br>
            <a:r>
              <a:rPr lang="en-US" dirty="0"/>
              <a:t>more than one cell layer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68" y="3748278"/>
            <a:ext cx="5967984" cy="2401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and Classification of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Epithelial tissue – classification (continued):</a:t>
            </a:r>
          </a:p>
          <a:p>
            <a:pPr lvl="1"/>
            <a:r>
              <a:rPr lang="en-US" b="1" dirty="0"/>
              <a:t>Squamous</a:t>
            </a:r>
            <a:r>
              <a:rPr lang="en-US" dirty="0"/>
              <a:t> </a:t>
            </a:r>
            <a:r>
              <a:rPr lang="en-US" b="1" dirty="0"/>
              <a:t>cells</a:t>
            </a:r>
            <a:r>
              <a:rPr lang="en-US" dirty="0"/>
              <a:t> are flattened</a:t>
            </a:r>
          </a:p>
          <a:p>
            <a:pPr lvl="1"/>
            <a:r>
              <a:rPr lang="en-US" b="1" dirty="0"/>
              <a:t>Cuboidal</a:t>
            </a:r>
            <a:r>
              <a:rPr lang="en-US" dirty="0"/>
              <a:t> </a:t>
            </a:r>
            <a:r>
              <a:rPr lang="en-US" b="1" dirty="0"/>
              <a:t>cells</a:t>
            </a:r>
            <a:r>
              <a:rPr lang="en-US" dirty="0"/>
              <a:t> are short</a:t>
            </a:r>
          </a:p>
          <a:p>
            <a:pPr lvl="1"/>
            <a:r>
              <a:rPr lang="en-US" b="1" dirty="0"/>
              <a:t>Columnar</a:t>
            </a:r>
            <a:r>
              <a:rPr lang="en-US" dirty="0"/>
              <a:t> </a:t>
            </a:r>
            <a:r>
              <a:rPr lang="en-US" b="1" dirty="0"/>
              <a:t>cells</a:t>
            </a:r>
            <a:r>
              <a:rPr lang="en-US" dirty="0"/>
              <a:t> are tall and elongated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b="1" dirty="0"/>
              <a:t>Histology</a:t>
            </a:r>
            <a:r>
              <a:rPr lang="en-US" dirty="0"/>
              <a:t> – study of normal structures of </a:t>
            </a:r>
            <a:r>
              <a:rPr lang="en-US" b="1" dirty="0"/>
              <a:t>tissues</a:t>
            </a:r>
            <a:r>
              <a:rPr lang="en-US" dirty="0"/>
              <a:t> (a group of </a:t>
            </a:r>
            <a:r>
              <a:rPr lang="en-US" i="1" dirty="0"/>
              <a:t>structurally</a:t>
            </a:r>
            <a:r>
              <a:rPr lang="en-US" dirty="0"/>
              <a:t> and </a:t>
            </a:r>
            <a:r>
              <a:rPr lang="en-US" i="1" dirty="0"/>
              <a:t>functionally</a:t>
            </a:r>
            <a:r>
              <a:rPr lang="en-US" dirty="0"/>
              <a:t> </a:t>
            </a:r>
            <a:r>
              <a:rPr lang="en-US" i="1" dirty="0"/>
              <a:t>related</a:t>
            </a:r>
            <a:r>
              <a:rPr lang="en-US" dirty="0"/>
              <a:t> cells and their external environment that together perform common functions); all tissues share two </a:t>
            </a:r>
            <a:r>
              <a:rPr lang="en-US" i="1" dirty="0"/>
              <a:t>basic</a:t>
            </a:r>
            <a:r>
              <a:rPr lang="en-US" dirty="0"/>
              <a:t> </a:t>
            </a:r>
            <a:r>
              <a:rPr lang="en-US" i="1" dirty="0"/>
              <a:t>components</a:t>
            </a:r>
            <a:r>
              <a:rPr lang="en-US" dirty="0"/>
              <a:t>:</a:t>
            </a:r>
          </a:p>
          <a:p>
            <a:pPr lvl="0"/>
            <a:r>
              <a:rPr lang="en-US" sz="2600" dirty="0"/>
              <a:t>Consist of discrete population of cells that are </a:t>
            </a:r>
            <a:r>
              <a:rPr lang="en-US" sz="2600" i="1" dirty="0"/>
              <a:t>related</a:t>
            </a:r>
            <a:r>
              <a:rPr lang="en-US" sz="2600" dirty="0"/>
              <a:t> in </a:t>
            </a:r>
            <a:r>
              <a:rPr lang="en-US" sz="2600" i="1" dirty="0"/>
              <a:t>structure</a:t>
            </a:r>
            <a:r>
              <a:rPr lang="en-US" sz="2600" dirty="0"/>
              <a:t> and </a:t>
            </a:r>
            <a:r>
              <a:rPr lang="en-US" sz="2600" i="1" dirty="0"/>
              <a:t>function</a:t>
            </a:r>
          </a:p>
          <a:p>
            <a:pPr lvl="0"/>
            <a:r>
              <a:rPr lang="en-US" sz="2600" dirty="0"/>
              <a:t>Have a surrounding material called </a:t>
            </a:r>
            <a:r>
              <a:rPr lang="en-US" sz="2600" b="1" dirty="0"/>
              <a:t>extracellular</a:t>
            </a:r>
            <a:r>
              <a:rPr lang="en-US" sz="2600" dirty="0"/>
              <a:t> </a:t>
            </a:r>
            <a:r>
              <a:rPr lang="en-US" sz="2600" b="1" dirty="0"/>
              <a:t>matrix</a:t>
            </a:r>
            <a:r>
              <a:rPr lang="en-US" sz="2600" dirty="0"/>
              <a:t> (</a:t>
            </a:r>
            <a:r>
              <a:rPr lang="en-US" sz="2600" b="1" dirty="0"/>
              <a:t>ECM</a:t>
            </a:r>
            <a:r>
              <a:rPr lang="en-US" sz="2600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and Classification of Epithelia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38" y="1592349"/>
            <a:ext cx="5487924" cy="4591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and Lining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526780" cy="49985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/>
              <a:t>Covering</a:t>
            </a:r>
            <a:r>
              <a:rPr lang="en-US" dirty="0"/>
              <a:t> </a:t>
            </a:r>
            <a:r>
              <a:rPr lang="en-US" b="1" dirty="0"/>
              <a:t>and</a:t>
            </a:r>
            <a:r>
              <a:rPr lang="en-US" dirty="0"/>
              <a:t> </a:t>
            </a:r>
            <a:r>
              <a:rPr lang="en-US" b="1" dirty="0"/>
              <a:t>lining</a:t>
            </a:r>
            <a:r>
              <a:rPr lang="en-US" dirty="0"/>
              <a:t> </a:t>
            </a:r>
            <a:r>
              <a:rPr lang="en-US" b="1" dirty="0"/>
              <a:t>epithelia</a:t>
            </a:r>
            <a:r>
              <a:rPr lang="en-US" dirty="0"/>
              <a:t> – found on inner and outer body surfaces; each cell shape can be found in varying thicknesses in broad, flat sheets; often called </a:t>
            </a:r>
            <a:r>
              <a:rPr lang="en-US" b="1" dirty="0"/>
              <a:t>membranes</a:t>
            </a:r>
            <a:r>
              <a:rPr lang="en-US" dirty="0"/>
              <a:t> a term that can include the underlying basement membrane as well</a:t>
            </a:r>
            <a:r>
              <a:rPr lang="en-US" dirty="0" smtClean="0"/>
              <a:t>):</a:t>
            </a:r>
            <a:endParaRPr lang="en-US" dirty="0"/>
          </a:p>
          <a:p>
            <a:r>
              <a:rPr lang="en-US" b="1" dirty="0"/>
              <a:t>Simple</a:t>
            </a:r>
            <a:r>
              <a:rPr lang="en-US" dirty="0"/>
              <a:t> </a:t>
            </a:r>
            <a:r>
              <a:rPr lang="en-US" b="1" dirty="0"/>
              <a:t>epithelia</a:t>
            </a:r>
            <a:r>
              <a:rPr lang="en-US" dirty="0"/>
              <a:t> – </a:t>
            </a:r>
            <a:r>
              <a:rPr lang="en-US" u="sng" dirty="0"/>
              <a:t>one</a:t>
            </a:r>
            <a:r>
              <a:rPr lang="en-US" dirty="0"/>
              <a:t> cell-layer thick, their thinness makes them perfect for </a:t>
            </a:r>
            <a:r>
              <a:rPr lang="en-US" i="1" dirty="0"/>
              <a:t>transportation</a:t>
            </a:r>
            <a:r>
              <a:rPr lang="en-US" dirty="0"/>
              <a:t> </a:t>
            </a:r>
            <a:r>
              <a:rPr lang="en-US" i="1" dirty="0"/>
              <a:t>of</a:t>
            </a:r>
            <a:r>
              <a:rPr lang="en-US" dirty="0"/>
              <a:t> </a:t>
            </a:r>
            <a:r>
              <a:rPr lang="en-US" i="1" dirty="0"/>
              <a:t>substances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and Lining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Four types of simple epithelia:</a:t>
            </a:r>
          </a:p>
          <a:p>
            <a:pPr lvl="2"/>
            <a:r>
              <a:rPr lang="en-US" b="1" dirty="0"/>
              <a:t>Simple</a:t>
            </a:r>
            <a:r>
              <a:rPr lang="en-US" dirty="0"/>
              <a:t> </a:t>
            </a:r>
            <a:r>
              <a:rPr lang="en-US" b="1" dirty="0"/>
              <a:t>squamous</a:t>
            </a:r>
            <a:r>
              <a:rPr lang="en-US" dirty="0"/>
              <a:t> </a:t>
            </a:r>
            <a:r>
              <a:rPr lang="en-US" b="1" dirty="0"/>
              <a:t>epithelium</a:t>
            </a:r>
            <a:r>
              <a:rPr lang="en-US" dirty="0"/>
              <a:t> – </a:t>
            </a:r>
            <a:r>
              <a:rPr lang="en-US" i="1" dirty="0"/>
              <a:t>very thin single layer</a:t>
            </a:r>
            <a:r>
              <a:rPr lang="en-US" dirty="0"/>
              <a:t> of cells with a “fried egg” appearance; allows </a:t>
            </a:r>
            <a:r>
              <a:rPr lang="en-US" i="1" dirty="0"/>
              <a:t>rapid</a:t>
            </a:r>
            <a:r>
              <a:rPr lang="en-US" dirty="0"/>
              <a:t> </a:t>
            </a:r>
            <a:r>
              <a:rPr lang="en-US" i="1" dirty="0"/>
              <a:t>diffusion</a:t>
            </a:r>
            <a:r>
              <a:rPr lang="en-US" dirty="0"/>
              <a:t> </a:t>
            </a:r>
            <a:r>
              <a:rPr lang="en-US" i="1" dirty="0"/>
              <a:t>of</a:t>
            </a:r>
            <a:r>
              <a:rPr lang="en-US" dirty="0"/>
              <a:t> </a:t>
            </a:r>
            <a:r>
              <a:rPr lang="en-US" i="1" dirty="0"/>
              <a:t>substances</a:t>
            </a:r>
            <a:r>
              <a:rPr lang="en-US" dirty="0"/>
              <a:t> like oxygen, carbon dioxide, fluids, and ions; found in air sacs of lung, specific segments of kidney tubules, and lining blood vessels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35" y="3978275"/>
            <a:ext cx="5688330" cy="22233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and Lining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Four types of simple epithelia (continued):</a:t>
            </a:r>
          </a:p>
          <a:p>
            <a:pPr lvl="2"/>
            <a:r>
              <a:rPr lang="en-US" b="1" dirty="0"/>
              <a:t>Simple</a:t>
            </a:r>
            <a:r>
              <a:rPr lang="en-US" dirty="0"/>
              <a:t> </a:t>
            </a:r>
            <a:r>
              <a:rPr lang="en-US" b="1" dirty="0"/>
              <a:t>cuboidal</a:t>
            </a:r>
            <a:r>
              <a:rPr lang="en-US" dirty="0"/>
              <a:t> </a:t>
            </a:r>
            <a:r>
              <a:rPr lang="en-US" b="1" dirty="0"/>
              <a:t>epithelium</a:t>
            </a:r>
            <a:r>
              <a:rPr lang="en-US" dirty="0"/>
              <a:t> – single layer of </a:t>
            </a:r>
            <a:r>
              <a:rPr lang="en-US" i="1" dirty="0"/>
              <a:t>cube-shaped</a:t>
            </a:r>
            <a:r>
              <a:rPr lang="en-US" dirty="0"/>
              <a:t> </a:t>
            </a:r>
            <a:r>
              <a:rPr lang="en-US" i="1" dirty="0"/>
              <a:t>cells</a:t>
            </a:r>
            <a:r>
              <a:rPr lang="en-US" dirty="0"/>
              <a:t> with large central nucleus; thin enough for rapid substance diffusion; found in segments of renal tubules, respiratory passages, ducts of many glands, and thyroid gland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87" y="3705210"/>
            <a:ext cx="6456426" cy="252362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and Lining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3826" cy="4756150"/>
          </a:xfrm>
        </p:spPr>
        <p:txBody>
          <a:bodyPr/>
          <a:lstStyle/>
          <a:p>
            <a:pPr lvl="1"/>
            <a:r>
              <a:rPr lang="en-US" sz="2400" dirty="0"/>
              <a:t>Four types of simple epithelia (continued):</a:t>
            </a:r>
          </a:p>
          <a:p>
            <a:pPr lvl="2"/>
            <a:r>
              <a:rPr lang="en-US" sz="2000" b="1" dirty="0"/>
              <a:t>Simple</a:t>
            </a:r>
            <a:r>
              <a:rPr lang="en-US" sz="2000" dirty="0"/>
              <a:t> </a:t>
            </a:r>
            <a:r>
              <a:rPr lang="en-US" sz="2000" b="1" dirty="0"/>
              <a:t>columnar</a:t>
            </a:r>
            <a:r>
              <a:rPr lang="en-US" sz="2000" dirty="0"/>
              <a:t> </a:t>
            </a:r>
            <a:r>
              <a:rPr lang="en-US" sz="2000" b="1" dirty="0"/>
              <a:t>epithelium</a:t>
            </a:r>
            <a:r>
              <a:rPr lang="en-US" sz="2000" dirty="0"/>
              <a:t> – single layer of </a:t>
            </a:r>
            <a:r>
              <a:rPr lang="en-US" sz="2000" i="1" dirty="0"/>
              <a:t>rectangular-shaped</a:t>
            </a:r>
            <a:r>
              <a:rPr lang="en-US" sz="2000" dirty="0"/>
              <a:t> </a:t>
            </a:r>
            <a:r>
              <a:rPr lang="en-US" sz="2000" i="1" dirty="0"/>
              <a:t>cells</a:t>
            </a:r>
            <a:r>
              <a:rPr lang="en-US" sz="2000" dirty="0"/>
              <a:t> with nuclei located generally in </a:t>
            </a:r>
            <a:r>
              <a:rPr lang="en-US" sz="2000" i="1" dirty="0"/>
              <a:t>basal</a:t>
            </a:r>
            <a:r>
              <a:rPr lang="en-US" sz="2000" dirty="0"/>
              <a:t> </a:t>
            </a:r>
            <a:r>
              <a:rPr lang="en-US" sz="2000" i="1" dirty="0"/>
              <a:t>portion</a:t>
            </a:r>
            <a:r>
              <a:rPr lang="en-US" sz="2000" dirty="0"/>
              <a:t> of cell; often has </a:t>
            </a:r>
            <a:r>
              <a:rPr lang="en-US" sz="2000" b="1" dirty="0"/>
              <a:t>microvilli</a:t>
            </a:r>
            <a:r>
              <a:rPr lang="en-US" sz="2000" dirty="0"/>
              <a:t> on apical plasma membrane (drastically </a:t>
            </a:r>
            <a:r>
              <a:rPr lang="en-US" sz="2000" i="1" dirty="0"/>
              <a:t>increases</a:t>
            </a:r>
            <a:r>
              <a:rPr lang="en-US" sz="2000" dirty="0"/>
              <a:t> </a:t>
            </a:r>
            <a:r>
              <a:rPr lang="en-US" sz="2000" i="1" dirty="0"/>
              <a:t>surface</a:t>
            </a:r>
            <a:r>
              <a:rPr lang="en-US" sz="2000" dirty="0"/>
              <a:t> </a:t>
            </a:r>
            <a:r>
              <a:rPr lang="en-US" sz="2000" i="1" dirty="0"/>
              <a:t>area</a:t>
            </a:r>
            <a:r>
              <a:rPr lang="en-US" sz="2000" dirty="0"/>
              <a:t> for absorption of substances) or </a:t>
            </a:r>
            <a:r>
              <a:rPr lang="en-US" sz="2000" b="1" dirty="0"/>
              <a:t>cilia</a:t>
            </a:r>
            <a:r>
              <a:rPr lang="en-US" sz="2000" dirty="0"/>
              <a:t> (propel substances through hollow organs); cells with microvilli are found in small intestine and ciliated cells are found in uterine tubes and segments of respiratory tract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35" y="4044759"/>
            <a:ext cx="5840730" cy="219548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and Lining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8210" cy="4756150"/>
          </a:xfrm>
        </p:spPr>
        <p:txBody>
          <a:bodyPr/>
          <a:lstStyle/>
          <a:p>
            <a:pPr lvl="1"/>
            <a:r>
              <a:rPr lang="en-US" dirty="0"/>
              <a:t>Four types of simple epithelia (continued):</a:t>
            </a:r>
          </a:p>
          <a:p>
            <a:pPr lvl="2"/>
            <a:r>
              <a:rPr lang="en-US" b="1" dirty="0"/>
              <a:t>Pseudostratified</a:t>
            </a:r>
            <a:r>
              <a:rPr lang="en-US" dirty="0"/>
              <a:t> </a:t>
            </a:r>
            <a:r>
              <a:rPr lang="en-US" b="1" dirty="0"/>
              <a:t>columnar</a:t>
            </a:r>
            <a:r>
              <a:rPr lang="en-US" dirty="0"/>
              <a:t> </a:t>
            </a:r>
            <a:r>
              <a:rPr lang="en-US" b="1" dirty="0"/>
              <a:t>epithelium</a:t>
            </a:r>
            <a:r>
              <a:rPr lang="en-US" dirty="0"/>
              <a:t> </a:t>
            </a:r>
            <a:r>
              <a:rPr lang="en-US" i="1" dirty="0"/>
              <a:t>appears</a:t>
            </a:r>
            <a:r>
              <a:rPr lang="en-US" dirty="0"/>
              <a:t> to be </a:t>
            </a:r>
            <a:r>
              <a:rPr lang="en-US" i="1" dirty="0"/>
              <a:t>layered</a:t>
            </a:r>
            <a:r>
              <a:rPr lang="en-US" dirty="0"/>
              <a:t> because nuclei are found at </a:t>
            </a:r>
            <a:r>
              <a:rPr lang="en-US" i="1" dirty="0"/>
              <a:t>various</a:t>
            </a:r>
            <a:r>
              <a:rPr lang="en-US" dirty="0"/>
              <a:t> </a:t>
            </a:r>
            <a:r>
              <a:rPr lang="en-US" i="1" dirty="0"/>
              <a:t>heights</a:t>
            </a:r>
            <a:r>
              <a:rPr lang="en-US" dirty="0"/>
              <a:t>, but </a:t>
            </a:r>
            <a:r>
              <a:rPr lang="en-US" u="sng" dirty="0"/>
              <a:t>only</a:t>
            </a:r>
            <a:r>
              <a:rPr lang="en-US" dirty="0"/>
              <a:t> one cell-layer thick with basal part of cell firmly in contact with basement membrane; found in segments of respiratory tract and nasal cavity; ciliated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40" y="3935888"/>
            <a:ext cx="6084919" cy="228727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and Lining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Transport across simple epithelia</a:t>
            </a:r>
            <a:r>
              <a:rPr lang="en-US" dirty="0"/>
              <a:t> occurs via one of two </a:t>
            </a:r>
            <a:r>
              <a:rPr lang="en-US" dirty="0" smtClean="0"/>
              <a:t>routes:</a:t>
            </a:r>
            <a:endParaRPr lang="en-US" dirty="0"/>
          </a:p>
          <a:p>
            <a:pPr lvl="1"/>
            <a:r>
              <a:rPr lang="en-US" b="1" dirty="0" err="1"/>
              <a:t>Paracellular</a:t>
            </a:r>
            <a:r>
              <a:rPr lang="en-US" dirty="0"/>
              <a:t> </a:t>
            </a:r>
            <a:r>
              <a:rPr lang="en-US" b="1" dirty="0"/>
              <a:t>transportation</a:t>
            </a:r>
            <a:r>
              <a:rPr lang="en-US" dirty="0"/>
              <a:t> – where substances leak </a:t>
            </a:r>
            <a:r>
              <a:rPr lang="en-US" u="sng" dirty="0"/>
              <a:t>between</a:t>
            </a:r>
            <a:r>
              <a:rPr lang="en-US" dirty="0"/>
              <a:t> cells in an epithelial membrane; limited due to tight junctions that make spaces between cells nearly impermeable</a:t>
            </a:r>
          </a:p>
          <a:p>
            <a:pPr lvl="1"/>
            <a:r>
              <a:rPr lang="en-US" b="1" dirty="0"/>
              <a:t>Transcellular</a:t>
            </a:r>
            <a:r>
              <a:rPr lang="en-US" dirty="0"/>
              <a:t> </a:t>
            </a:r>
            <a:r>
              <a:rPr lang="en-US" b="1" dirty="0"/>
              <a:t>transportation</a:t>
            </a:r>
            <a:r>
              <a:rPr lang="en-US" dirty="0"/>
              <a:t> – where a substance enters a cell by crossing plasma membrane, diffusing across cytosol, and exiting cell at opposite side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Covering and Lining Epithelia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219" y="1417638"/>
            <a:ext cx="5639562" cy="467974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20" y="3486149"/>
            <a:ext cx="4888898" cy="3169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and Lining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600" b="1" dirty="0"/>
              <a:t>Stratified</a:t>
            </a:r>
            <a:r>
              <a:rPr lang="en-US" sz="2600" dirty="0"/>
              <a:t> </a:t>
            </a:r>
            <a:r>
              <a:rPr lang="en-US" sz="2600" b="1" dirty="0"/>
              <a:t>epithelium</a:t>
            </a:r>
            <a:r>
              <a:rPr lang="en-US" sz="2600" dirty="0"/>
              <a:t> – more than one layer of cells; best suited as </a:t>
            </a:r>
            <a:r>
              <a:rPr lang="en-US" sz="2600" i="1" dirty="0"/>
              <a:t>protective</a:t>
            </a:r>
            <a:r>
              <a:rPr lang="en-US" sz="2600" dirty="0"/>
              <a:t> </a:t>
            </a:r>
            <a:r>
              <a:rPr lang="en-US" sz="2600" i="1" dirty="0"/>
              <a:t>barriers</a:t>
            </a:r>
            <a:r>
              <a:rPr lang="en-US" sz="2600" dirty="0"/>
              <a:t> in locations subjected to </a:t>
            </a:r>
            <a:r>
              <a:rPr lang="en-US" sz="2600" i="1" dirty="0"/>
              <a:t>high</a:t>
            </a:r>
            <a:r>
              <a:rPr lang="en-US" sz="2600" dirty="0"/>
              <a:t> </a:t>
            </a:r>
            <a:r>
              <a:rPr lang="en-US" sz="2600" i="1" dirty="0"/>
              <a:t>degrees</a:t>
            </a:r>
            <a:r>
              <a:rPr lang="en-US" sz="2600" dirty="0"/>
              <a:t> </a:t>
            </a:r>
            <a:r>
              <a:rPr lang="en-US" sz="2600" i="1" dirty="0"/>
              <a:t>of</a:t>
            </a:r>
            <a:r>
              <a:rPr lang="en-US" sz="2600" dirty="0"/>
              <a:t> </a:t>
            </a:r>
            <a:r>
              <a:rPr lang="en-US" sz="2600" i="1" dirty="0"/>
              <a:t>mechanical</a:t>
            </a:r>
            <a:r>
              <a:rPr lang="en-US" sz="2600" dirty="0"/>
              <a:t> </a:t>
            </a:r>
            <a:r>
              <a:rPr lang="en-US" sz="2600" i="1" dirty="0"/>
              <a:t>stress</a:t>
            </a:r>
            <a:r>
              <a:rPr lang="en-US" sz="2600" dirty="0"/>
              <a:t>; types include:</a:t>
            </a:r>
          </a:p>
          <a:p>
            <a:pPr lvl="1"/>
            <a:r>
              <a:rPr lang="en-US" sz="2400" b="1" dirty="0"/>
              <a:t>Keratinized</a:t>
            </a:r>
            <a:r>
              <a:rPr lang="en-US" sz="2400" dirty="0"/>
              <a:t> </a:t>
            </a:r>
            <a:r>
              <a:rPr lang="en-US" sz="2400" b="1" dirty="0"/>
              <a:t>stratified</a:t>
            </a:r>
            <a:r>
              <a:rPr lang="en-US" sz="2400" dirty="0"/>
              <a:t> </a:t>
            </a:r>
            <a:r>
              <a:rPr lang="en-US" sz="2400" b="1" dirty="0"/>
              <a:t>squamous</a:t>
            </a:r>
            <a:r>
              <a:rPr lang="en-US" sz="2400" dirty="0"/>
              <a:t> </a:t>
            </a:r>
            <a:r>
              <a:rPr lang="en-US" sz="2400" b="1" dirty="0"/>
              <a:t>epithelium</a:t>
            </a:r>
            <a:r>
              <a:rPr lang="en-US" sz="2400" dirty="0"/>
              <a:t> – apical cellular layers are </a:t>
            </a:r>
            <a:br>
              <a:rPr lang="en-US" sz="2400" dirty="0"/>
            </a:br>
            <a:r>
              <a:rPr lang="en-US" sz="2400" i="1" dirty="0"/>
              <a:t>dead</a:t>
            </a:r>
            <a:r>
              <a:rPr lang="en-US" sz="2400" dirty="0"/>
              <a:t>; lack nuclei; </a:t>
            </a:r>
            <a:br>
              <a:rPr lang="en-US" sz="2400" dirty="0"/>
            </a:br>
            <a:r>
              <a:rPr lang="en-US" sz="2400" dirty="0"/>
              <a:t>filled with protein </a:t>
            </a:r>
            <a:br>
              <a:rPr lang="en-US" sz="2400" dirty="0"/>
            </a:br>
            <a:r>
              <a:rPr lang="en-US" sz="2400" b="1" dirty="0"/>
              <a:t>keratin</a:t>
            </a:r>
            <a:r>
              <a:rPr lang="en-US" sz="2400" dirty="0"/>
              <a:t>; makes tissue </a:t>
            </a:r>
            <a:br>
              <a:rPr lang="en-US" sz="2400" dirty="0"/>
            </a:br>
            <a:r>
              <a:rPr lang="en-US" sz="2400" dirty="0"/>
              <a:t>tough and resistant to </a:t>
            </a:r>
            <a:br>
              <a:rPr lang="en-US" sz="2400" dirty="0"/>
            </a:br>
            <a:r>
              <a:rPr lang="en-US" sz="2400" dirty="0"/>
              <a:t>friction; well adapted for </a:t>
            </a:r>
            <a:br>
              <a:rPr lang="en-US" sz="2400" dirty="0"/>
            </a:br>
            <a:r>
              <a:rPr lang="en-US" sz="2400" i="1" dirty="0"/>
              <a:t>outer layers of skin</a:t>
            </a:r>
            <a:r>
              <a:rPr lang="en-US" sz="2400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and Lining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Stratified</a:t>
            </a:r>
            <a:r>
              <a:rPr lang="en-US" dirty="0"/>
              <a:t> </a:t>
            </a:r>
            <a:r>
              <a:rPr lang="en-US" b="1" dirty="0"/>
              <a:t>epithelium</a:t>
            </a:r>
            <a:r>
              <a:rPr lang="en-US" dirty="0"/>
              <a:t> (continued):</a:t>
            </a:r>
          </a:p>
          <a:p>
            <a:pPr lvl="1"/>
            <a:r>
              <a:rPr lang="en-US" b="1" dirty="0" err="1"/>
              <a:t>Nonkeratinized</a:t>
            </a:r>
            <a:r>
              <a:rPr lang="en-US" dirty="0"/>
              <a:t> </a:t>
            </a:r>
            <a:r>
              <a:rPr lang="en-US" b="1" dirty="0"/>
              <a:t>stratified</a:t>
            </a:r>
            <a:r>
              <a:rPr lang="en-US" dirty="0"/>
              <a:t> </a:t>
            </a:r>
            <a:r>
              <a:rPr lang="en-US" b="1" dirty="0"/>
              <a:t>squamous</a:t>
            </a:r>
            <a:r>
              <a:rPr lang="en-US" dirty="0"/>
              <a:t> </a:t>
            </a:r>
            <a:r>
              <a:rPr lang="en-US" b="1" dirty="0"/>
              <a:t>epithelium</a:t>
            </a:r>
            <a:r>
              <a:rPr lang="en-US" dirty="0"/>
              <a:t> – apical cellular layers </a:t>
            </a:r>
            <a:r>
              <a:rPr lang="en-US" u="sng" dirty="0"/>
              <a:t>retain</a:t>
            </a:r>
            <a:r>
              <a:rPr lang="en-US" dirty="0"/>
              <a:t> nuclei; still </a:t>
            </a:r>
            <a:r>
              <a:rPr lang="en-US" i="1" dirty="0"/>
              <a:t>alive</a:t>
            </a:r>
            <a:r>
              <a:rPr lang="en-US" dirty="0"/>
              <a:t>; found in regions subjected to mechanical stress where surface must </a:t>
            </a:r>
            <a:r>
              <a:rPr lang="en-US" i="1" dirty="0"/>
              <a:t>remain</a:t>
            </a:r>
            <a:r>
              <a:rPr lang="en-US" dirty="0"/>
              <a:t> </a:t>
            </a:r>
            <a:r>
              <a:rPr lang="en-US" i="1" dirty="0"/>
              <a:t>moist</a:t>
            </a:r>
            <a:r>
              <a:rPr lang="en-US" dirty="0"/>
              <a:t>; mouth, throat, esophagus, anus, and vagina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64" y="3954780"/>
            <a:ext cx="5590856" cy="23129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Tissues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9856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dirty="0"/>
              <a:t>Four </a:t>
            </a:r>
            <a:r>
              <a:rPr lang="en-US" b="1" dirty="0"/>
              <a:t>primary</a:t>
            </a:r>
            <a:r>
              <a:rPr lang="en-US" dirty="0"/>
              <a:t> </a:t>
            </a:r>
            <a:r>
              <a:rPr lang="en-US" b="1" dirty="0"/>
              <a:t>tissue</a:t>
            </a:r>
            <a:r>
              <a:rPr lang="en-US" dirty="0"/>
              <a:t> </a:t>
            </a:r>
            <a:r>
              <a:rPr lang="en-US" b="1" dirty="0"/>
              <a:t>types</a:t>
            </a:r>
            <a:r>
              <a:rPr lang="en-US" dirty="0"/>
              <a:t> are distinguished by </a:t>
            </a:r>
            <a:r>
              <a:rPr lang="en-US" i="1" dirty="0"/>
              <a:t>kinds</a:t>
            </a:r>
            <a:r>
              <a:rPr lang="en-US" dirty="0"/>
              <a:t> and </a:t>
            </a:r>
            <a:r>
              <a:rPr lang="en-US" i="1" dirty="0"/>
              <a:t>number</a:t>
            </a:r>
            <a:r>
              <a:rPr lang="en-US" dirty="0"/>
              <a:t> of cells, </a:t>
            </a:r>
            <a:r>
              <a:rPr lang="en-US" i="1" dirty="0"/>
              <a:t>amount</a:t>
            </a:r>
            <a:r>
              <a:rPr lang="en-US" dirty="0"/>
              <a:t> and </a:t>
            </a:r>
            <a:r>
              <a:rPr lang="en-US" i="1" dirty="0"/>
              <a:t>composition</a:t>
            </a:r>
            <a:r>
              <a:rPr lang="en-US" dirty="0"/>
              <a:t> of ECM, and their spe</a:t>
            </a:r>
            <a:r>
              <a:rPr lang="en-US" i="1" dirty="0"/>
              <a:t>c</a:t>
            </a:r>
            <a:r>
              <a:rPr lang="en-US" dirty="0"/>
              <a:t>ific </a:t>
            </a:r>
            <a:r>
              <a:rPr lang="en-US" i="1" dirty="0"/>
              <a:t>functions</a:t>
            </a:r>
            <a:r>
              <a:rPr lang="en-US" dirty="0"/>
              <a:t>:</a:t>
            </a:r>
          </a:p>
          <a:p>
            <a:pPr lvl="0"/>
            <a:r>
              <a:rPr lang="en-US" sz="2600" b="1" dirty="0"/>
              <a:t>Epithelial</a:t>
            </a:r>
            <a:r>
              <a:rPr lang="en-US" sz="2600" dirty="0"/>
              <a:t> </a:t>
            </a:r>
            <a:r>
              <a:rPr lang="en-US" sz="2600" b="1" dirty="0"/>
              <a:t>tissues</a:t>
            </a:r>
            <a:r>
              <a:rPr lang="en-US" sz="2600" dirty="0"/>
              <a:t> (epithelia) – tightly packed sheets of cells with </a:t>
            </a:r>
            <a:r>
              <a:rPr lang="en-US" sz="2600" u="sng" dirty="0"/>
              <a:t>no</a:t>
            </a:r>
            <a:r>
              <a:rPr lang="en-US" sz="2600" dirty="0"/>
              <a:t> visible ECM; </a:t>
            </a:r>
            <a:r>
              <a:rPr lang="en-US" sz="2600" i="1" dirty="0"/>
              <a:t>cover</a:t>
            </a:r>
            <a:r>
              <a:rPr lang="en-US" sz="2600" dirty="0"/>
              <a:t> and </a:t>
            </a:r>
            <a:r>
              <a:rPr lang="en-US" sz="2600" i="1" dirty="0"/>
              <a:t>line</a:t>
            </a:r>
            <a:r>
              <a:rPr lang="en-US" sz="2600" dirty="0"/>
              <a:t> all body surfaces and cavities; specialized epithelia form </a:t>
            </a:r>
            <a:r>
              <a:rPr lang="en-US" sz="2600" b="1" dirty="0"/>
              <a:t>glands</a:t>
            </a:r>
            <a:r>
              <a:rPr lang="en-US" sz="2600" dirty="0"/>
              <a:t> that </a:t>
            </a:r>
            <a:r>
              <a:rPr lang="en-US" sz="2600" i="1" dirty="0"/>
              <a:t>manufacture</a:t>
            </a:r>
            <a:r>
              <a:rPr lang="en-US" sz="2600" dirty="0"/>
              <a:t> </a:t>
            </a:r>
            <a:r>
              <a:rPr lang="en-US" sz="2600" i="1" dirty="0"/>
              <a:t>secretions</a:t>
            </a:r>
            <a:r>
              <a:rPr lang="en-US" sz="2600" dirty="0"/>
              <a:t> such as sweat, saliva, or chemical messengers called </a:t>
            </a:r>
            <a:r>
              <a:rPr lang="en-US" sz="2600" b="1" dirty="0"/>
              <a:t>hormones</a:t>
            </a:r>
          </a:p>
          <a:p>
            <a:pPr lvl="0"/>
            <a:r>
              <a:rPr lang="en-US" sz="2600" b="1" dirty="0"/>
              <a:t>Connective</a:t>
            </a:r>
            <a:r>
              <a:rPr lang="en-US" sz="2600" dirty="0"/>
              <a:t> </a:t>
            </a:r>
            <a:r>
              <a:rPr lang="en-US" sz="2600" b="1" dirty="0"/>
              <a:t>tissues</a:t>
            </a:r>
            <a:r>
              <a:rPr lang="en-US" sz="2600" dirty="0"/>
              <a:t> – connect all other tissues in body to one another; ECM is a </a:t>
            </a:r>
            <a:r>
              <a:rPr lang="en-US" sz="2600" i="1" dirty="0"/>
              <a:t>prominent</a:t>
            </a:r>
            <a:r>
              <a:rPr lang="en-US" sz="2600" dirty="0"/>
              <a:t> </a:t>
            </a:r>
            <a:r>
              <a:rPr lang="en-US" sz="2600" i="1" dirty="0"/>
              <a:t>feature</a:t>
            </a:r>
            <a:r>
              <a:rPr lang="en-US" sz="2600" dirty="0"/>
              <a:t> for most connective tissue types with cells </a:t>
            </a:r>
            <a:r>
              <a:rPr lang="en-US" sz="2600" i="1" dirty="0"/>
              <a:t>scattered</a:t>
            </a:r>
            <a:r>
              <a:rPr lang="en-US" sz="2600" dirty="0"/>
              <a:t> </a:t>
            </a:r>
            <a:r>
              <a:rPr lang="en-US" sz="2600" i="1" dirty="0"/>
              <a:t>throughout</a:t>
            </a:r>
            <a:r>
              <a:rPr lang="en-US" sz="2600" dirty="0"/>
              <a:t>; bind, support, protect, and allow for transportation of substances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863677"/>
            <a:ext cx="8546592" cy="3377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and Lining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1" dirty="0"/>
              <a:t>Stratified</a:t>
            </a:r>
            <a:r>
              <a:rPr lang="en-US" dirty="0"/>
              <a:t> </a:t>
            </a:r>
            <a:r>
              <a:rPr lang="en-US" b="1" dirty="0"/>
              <a:t>cuboidal</a:t>
            </a:r>
            <a:r>
              <a:rPr lang="en-US" dirty="0"/>
              <a:t> </a:t>
            </a:r>
            <a:r>
              <a:rPr lang="en-US" b="1" dirty="0"/>
              <a:t>epithelium</a:t>
            </a:r>
            <a:r>
              <a:rPr lang="en-US" dirty="0"/>
              <a:t>, </a:t>
            </a:r>
            <a:r>
              <a:rPr lang="en-US" i="1" dirty="0"/>
              <a:t>rare</a:t>
            </a:r>
            <a:r>
              <a:rPr lang="en-US" dirty="0"/>
              <a:t> in humans, consists of two cell layers and lines ducts of sweat glands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and Lining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1" dirty="0"/>
              <a:t>Stratified</a:t>
            </a:r>
            <a:r>
              <a:rPr lang="en-US" dirty="0"/>
              <a:t> </a:t>
            </a:r>
            <a:r>
              <a:rPr lang="en-US" b="1" dirty="0"/>
              <a:t>columnar</a:t>
            </a:r>
            <a:r>
              <a:rPr lang="en-US" dirty="0"/>
              <a:t> </a:t>
            </a:r>
            <a:r>
              <a:rPr lang="en-US" b="1" dirty="0"/>
              <a:t>epithelium</a:t>
            </a:r>
            <a:r>
              <a:rPr lang="en-US" dirty="0"/>
              <a:t> – also </a:t>
            </a:r>
            <a:r>
              <a:rPr lang="en-US" i="1" dirty="0"/>
              <a:t>rare</a:t>
            </a:r>
            <a:r>
              <a:rPr lang="en-US" dirty="0"/>
              <a:t> in humans; consists of only a few layers; </a:t>
            </a:r>
            <a:r>
              <a:rPr lang="en-US" i="1" dirty="0"/>
              <a:t>apical</a:t>
            </a:r>
            <a:r>
              <a:rPr lang="en-US" dirty="0"/>
              <a:t> </a:t>
            </a:r>
            <a:r>
              <a:rPr lang="en-US" i="1" dirty="0"/>
              <a:t>cell</a:t>
            </a:r>
            <a:r>
              <a:rPr lang="en-US" dirty="0"/>
              <a:t> </a:t>
            </a:r>
            <a:r>
              <a:rPr lang="en-US" i="1" dirty="0"/>
              <a:t>layer</a:t>
            </a:r>
            <a:r>
              <a:rPr lang="en-US" dirty="0"/>
              <a:t> </a:t>
            </a:r>
            <a:r>
              <a:rPr lang="en-US" i="1" dirty="0"/>
              <a:t>is</a:t>
            </a:r>
            <a:r>
              <a:rPr lang="en-US" dirty="0"/>
              <a:t> </a:t>
            </a:r>
            <a:r>
              <a:rPr lang="en-US" i="1" dirty="0"/>
              <a:t>columnar</a:t>
            </a:r>
            <a:r>
              <a:rPr lang="en-US" dirty="0"/>
              <a:t> and </a:t>
            </a:r>
            <a:r>
              <a:rPr lang="en-US" i="1" dirty="0"/>
              <a:t>basal cell layer is cuboidal</a:t>
            </a:r>
            <a:r>
              <a:rPr lang="en-US" dirty="0"/>
              <a:t>; found in male urethra, cornea of eye, and in ducts of certain glands like salivary glands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44" y="3668136"/>
            <a:ext cx="6557772" cy="259598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and Lining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06790" cy="4756150"/>
          </a:xfrm>
        </p:spPr>
        <p:txBody>
          <a:bodyPr>
            <a:normAutofit/>
          </a:bodyPr>
          <a:lstStyle/>
          <a:p>
            <a:pPr lvl="1"/>
            <a:r>
              <a:rPr lang="en-US" sz="2400" b="1" dirty="0"/>
              <a:t>Transitional</a:t>
            </a:r>
            <a:r>
              <a:rPr lang="en-US" sz="2400" dirty="0"/>
              <a:t> </a:t>
            </a:r>
            <a:r>
              <a:rPr lang="en-US" sz="2400" b="1" dirty="0"/>
              <a:t>epithelium</a:t>
            </a:r>
            <a:r>
              <a:rPr lang="en-US" sz="2400" dirty="0"/>
              <a:t> – </a:t>
            </a:r>
            <a:r>
              <a:rPr lang="en-US" sz="2400" u="sng" dirty="0"/>
              <a:t>only</a:t>
            </a:r>
            <a:r>
              <a:rPr lang="en-US" sz="2400" dirty="0"/>
              <a:t> found in urinary system; lines interior of kidney, ureters, urinary bladder, and urethra; </a:t>
            </a:r>
            <a:r>
              <a:rPr lang="en-US" sz="2400" i="1" dirty="0"/>
              <a:t>basal cell layers are cuboidal</a:t>
            </a:r>
            <a:r>
              <a:rPr lang="en-US" sz="2400" dirty="0"/>
              <a:t> while </a:t>
            </a:r>
            <a:r>
              <a:rPr lang="en-US" sz="2400" i="1" dirty="0"/>
              <a:t>apical cell layers are dome-shaped</a:t>
            </a:r>
            <a:r>
              <a:rPr lang="en-US" sz="2400" dirty="0"/>
              <a:t> when tissue is </a:t>
            </a:r>
            <a:r>
              <a:rPr lang="en-US" sz="2400" u="sng" dirty="0"/>
              <a:t>relaxed</a:t>
            </a:r>
            <a:r>
              <a:rPr lang="en-US" sz="2400" dirty="0"/>
              <a:t>; ability of apical cells to flatten contributes to ability of urinary tissues to </a:t>
            </a:r>
            <a:r>
              <a:rPr lang="en-US" sz="2400" i="1" dirty="0"/>
              <a:t>stretch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" y="3598373"/>
            <a:ext cx="6751320" cy="261962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and Lining Epithelia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577054"/>
            <a:ext cx="8546592" cy="410870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and Lining Epithelia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87" y="1447961"/>
            <a:ext cx="7415226" cy="454856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Glandular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Gland</a:t>
            </a:r>
            <a:r>
              <a:rPr lang="en-US" dirty="0"/>
              <a:t> – structure of epithelial origin that </a:t>
            </a:r>
            <a:r>
              <a:rPr lang="en-US" i="1" dirty="0"/>
              <a:t>synthesizes</a:t>
            </a:r>
            <a:r>
              <a:rPr lang="en-US" dirty="0"/>
              <a:t> and </a:t>
            </a:r>
            <a:r>
              <a:rPr lang="en-US" i="1" dirty="0"/>
              <a:t>secretes</a:t>
            </a:r>
            <a:r>
              <a:rPr lang="en-US" dirty="0"/>
              <a:t> a product by secretory cells</a:t>
            </a:r>
          </a:p>
          <a:p>
            <a:pPr lvl="1"/>
            <a:r>
              <a:rPr lang="en-US" dirty="0"/>
              <a:t>Arise from epithelial tissue that </a:t>
            </a:r>
            <a:r>
              <a:rPr lang="en-US" i="1" dirty="0"/>
              <a:t>migrated into deeper connective tissue</a:t>
            </a:r>
            <a:r>
              <a:rPr lang="en-US" dirty="0"/>
              <a:t> instead of remaining at surface </a:t>
            </a:r>
          </a:p>
          <a:p>
            <a:pPr lvl="1"/>
            <a:r>
              <a:rPr lang="en-US" dirty="0"/>
              <a:t>Can be classified by their </a:t>
            </a:r>
            <a:r>
              <a:rPr lang="en-US" i="1" dirty="0"/>
              <a:t>shape</a:t>
            </a:r>
            <a:r>
              <a:rPr lang="en-US" dirty="0"/>
              <a:t> and by how they </a:t>
            </a:r>
            <a:r>
              <a:rPr lang="en-US" i="1" dirty="0"/>
              <a:t>release products</a:t>
            </a:r>
          </a:p>
          <a:p>
            <a:pPr lvl="1"/>
            <a:r>
              <a:rPr lang="en-US" dirty="0"/>
              <a:t>Products are released by two mechanisms:</a:t>
            </a:r>
          </a:p>
          <a:p>
            <a:pPr lvl="2"/>
            <a:r>
              <a:rPr lang="en-US" b="1" dirty="0"/>
              <a:t>Endocrine</a:t>
            </a:r>
          </a:p>
          <a:p>
            <a:pPr lvl="2"/>
            <a:r>
              <a:rPr lang="en-US" b="1" dirty="0"/>
              <a:t>Exocrine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Glandular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1" dirty="0"/>
              <a:t>Endocrine</a:t>
            </a:r>
            <a:r>
              <a:rPr lang="en-US" dirty="0"/>
              <a:t> </a:t>
            </a:r>
            <a:r>
              <a:rPr lang="en-US" b="1" dirty="0"/>
              <a:t>glands- LACK DUCTS, </a:t>
            </a:r>
            <a:r>
              <a:rPr lang="en-US" dirty="0"/>
              <a:t>secrete their products, usually hormones, </a:t>
            </a:r>
            <a:r>
              <a:rPr lang="en-US" i="1" dirty="0"/>
              <a:t>directly</a:t>
            </a:r>
            <a:r>
              <a:rPr lang="en-US" dirty="0"/>
              <a:t> </a:t>
            </a:r>
            <a:r>
              <a:rPr lang="en-US" i="1" dirty="0"/>
              <a:t>into</a:t>
            </a:r>
            <a:r>
              <a:rPr lang="en-US" dirty="0"/>
              <a:t> </a:t>
            </a:r>
            <a:r>
              <a:rPr lang="en-US" i="1" dirty="0"/>
              <a:t>the</a:t>
            </a:r>
            <a:r>
              <a:rPr lang="en-US" dirty="0"/>
              <a:t> </a:t>
            </a:r>
            <a:r>
              <a:rPr lang="en-US" i="1" dirty="0"/>
              <a:t>bloodstream</a:t>
            </a:r>
            <a:r>
              <a:rPr lang="en-US" dirty="0"/>
              <a:t> :</a:t>
            </a:r>
          </a:p>
          <a:p>
            <a:pPr lvl="2"/>
            <a:r>
              <a:rPr lang="en-US" dirty="0"/>
              <a:t>Allows products to have widespread systemic effects on </a:t>
            </a:r>
            <a:r>
              <a:rPr lang="en-US" i="1" dirty="0"/>
              <a:t>distant cells</a:t>
            </a:r>
            <a:r>
              <a:rPr lang="en-US" dirty="0"/>
              <a:t> in different areas of body</a:t>
            </a:r>
          </a:p>
          <a:p>
            <a:pPr lvl="2"/>
            <a:r>
              <a:rPr lang="en-US" dirty="0"/>
              <a:t>Example of </a:t>
            </a:r>
            <a:r>
              <a:rPr lang="en-US" b="1" dirty="0"/>
              <a:t>Cell-Cell Communication Core Principle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Glandular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b="1" dirty="0"/>
              <a:t>Exocrine</a:t>
            </a:r>
            <a:r>
              <a:rPr lang="en-US" dirty="0"/>
              <a:t> </a:t>
            </a:r>
            <a:r>
              <a:rPr lang="en-US" b="1" dirty="0"/>
              <a:t>glands</a:t>
            </a:r>
            <a:r>
              <a:rPr lang="en-US" dirty="0"/>
              <a:t> release products to the </a:t>
            </a:r>
            <a:r>
              <a:rPr lang="en-US" i="1" dirty="0"/>
              <a:t>apical</a:t>
            </a:r>
            <a:r>
              <a:rPr lang="en-US" dirty="0"/>
              <a:t> </a:t>
            </a:r>
            <a:r>
              <a:rPr lang="en-US" i="1" dirty="0"/>
              <a:t>surface</a:t>
            </a:r>
            <a:r>
              <a:rPr lang="en-US" dirty="0"/>
              <a:t> of epithelium, generally to the exterior of the body or into a hollow organ that opens to the outside of the body:</a:t>
            </a:r>
          </a:p>
          <a:p>
            <a:pPr lvl="1"/>
            <a:r>
              <a:rPr lang="en-US" dirty="0"/>
              <a:t>The product of an exocrine gland is </a:t>
            </a:r>
            <a:r>
              <a:rPr lang="en-US" b="1" dirty="0"/>
              <a:t>secreted through a duct </a:t>
            </a:r>
            <a:r>
              <a:rPr lang="en-US" dirty="0"/>
              <a:t>lined with epithelial cells, products of exocrine gland have LOCAL actions only,  affecting cells only in their general vicinity.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Glandular Epithelia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Goblet</a:t>
            </a:r>
            <a:r>
              <a:rPr lang="en-US" dirty="0"/>
              <a:t> </a:t>
            </a:r>
            <a:r>
              <a:rPr lang="en-US" b="1" dirty="0"/>
              <a:t>cells</a:t>
            </a:r>
            <a:r>
              <a:rPr lang="en-US" dirty="0"/>
              <a:t> – most common </a:t>
            </a:r>
            <a:r>
              <a:rPr lang="en-US" i="1" dirty="0"/>
              <a:t>unicellular gland</a:t>
            </a:r>
            <a:r>
              <a:rPr lang="en-US" dirty="0"/>
              <a:t>; found abundantly in epithelial lining the digestive and respiratory tracts; </a:t>
            </a:r>
          </a:p>
          <a:p>
            <a:pPr marL="0" indent="0">
              <a:buNone/>
            </a:pPr>
            <a:r>
              <a:rPr lang="en-US" dirty="0"/>
              <a:t>-Secrete </a:t>
            </a:r>
            <a:r>
              <a:rPr lang="en-US" b="1" dirty="0"/>
              <a:t>mucus</a:t>
            </a:r>
            <a:r>
              <a:rPr lang="en-US" dirty="0"/>
              <a:t>-thick,                                              sticky liquid that                                                           protects underlying                                                                 epithelium                                                                                        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271" y="2617152"/>
            <a:ext cx="4848137" cy="361362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Glandular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u="sng" dirty="0"/>
              <a:t>Most</a:t>
            </a:r>
            <a:r>
              <a:rPr lang="en-US" dirty="0"/>
              <a:t> </a:t>
            </a:r>
            <a:r>
              <a:rPr lang="en-US" b="1" dirty="0"/>
              <a:t>exocrine</a:t>
            </a:r>
            <a:r>
              <a:rPr lang="en-US" dirty="0"/>
              <a:t> </a:t>
            </a:r>
            <a:r>
              <a:rPr lang="en-US" b="1" dirty="0"/>
              <a:t>glands</a:t>
            </a:r>
            <a:r>
              <a:rPr lang="en-US" dirty="0"/>
              <a:t> are </a:t>
            </a:r>
            <a:r>
              <a:rPr lang="en-US" i="1" dirty="0"/>
              <a:t>multicellular</a:t>
            </a:r>
            <a:r>
              <a:rPr lang="en-US" dirty="0"/>
              <a:t> </a:t>
            </a:r>
            <a:r>
              <a:rPr lang="en-US" i="1" dirty="0"/>
              <a:t>glands</a:t>
            </a:r>
            <a:r>
              <a:rPr lang="en-US" dirty="0"/>
              <a:t> made up of clusters of secretory cells arranged in different ways</a:t>
            </a:r>
          </a:p>
          <a:p>
            <a:pPr lvl="0"/>
            <a:r>
              <a:rPr lang="en-US" dirty="0"/>
              <a:t>Multicellular glands are classified according to </a:t>
            </a:r>
            <a:r>
              <a:rPr lang="en-US" i="1" dirty="0"/>
              <a:t>structure</a:t>
            </a:r>
            <a:r>
              <a:rPr lang="en-US" dirty="0"/>
              <a:t> </a:t>
            </a:r>
            <a:r>
              <a:rPr lang="en-US" i="1" dirty="0"/>
              <a:t>of their ducts</a:t>
            </a:r>
            <a:r>
              <a:rPr lang="en-US" dirty="0"/>
              <a:t> and </a:t>
            </a:r>
            <a:r>
              <a:rPr lang="en-US" i="1" dirty="0"/>
              <a:t>shape of secretory cell clusters</a:t>
            </a:r>
            <a:r>
              <a:rPr lang="en-US" dirty="0"/>
              <a:t> </a:t>
            </a:r>
          </a:p>
          <a:p>
            <a:pPr lvl="1"/>
            <a:r>
              <a:rPr lang="en-US" b="1" dirty="0"/>
              <a:t>Simple</a:t>
            </a:r>
            <a:r>
              <a:rPr lang="en-US" dirty="0"/>
              <a:t> </a:t>
            </a:r>
            <a:r>
              <a:rPr lang="en-US" b="1" dirty="0"/>
              <a:t>glands</a:t>
            </a:r>
            <a:r>
              <a:rPr lang="en-US" dirty="0"/>
              <a:t>—ducts </a:t>
            </a:r>
            <a:r>
              <a:rPr lang="en-US" u="sng" dirty="0"/>
              <a:t>don’t</a:t>
            </a:r>
            <a:r>
              <a:rPr lang="en-US" dirty="0"/>
              <a:t> </a:t>
            </a:r>
            <a:r>
              <a:rPr lang="en-US" i="1" dirty="0"/>
              <a:t>branch</a:t>
            </a:r>
          </a:p>
          <a:p>
            <a:pPr lvl="1"/>
            <a:r>
              <a:rPr lang="en-US" b="1" dirty="0"/>
              <a:t>Compound</a:t>
            </a:r>
            <a:r>
              <a:rPr lang="en-US" dirty="0"/>
              <a:t> </a:t>
            </a:r>
            <a:r>
              <a:rPr lang="en-US" b="1" dirty="0"/>
              <a:t>glands</a:t>
            </a:r>
            <a:r>
              <a:rPr lang="en-US" dirty="0"/>
              <a:t>—</a:t>
            </a:r>
            <a:r>
              <a:rPr lang="en-US" i="1" dirty="0"/>
              <a:t>branched</a:t>
            </a:r>
            <a:r>
              <a:rPr lang="en-US" dirty="0"/>
              <a:t> </a:t>
            </a:r>
            <a:r>
              <a:rPr lang="en-US" i="1" dirty="0"/>
              <a:t>ducts</a:t>
            </a:r>
          </a:p>
          <a:p>
            <a:pPr lvl="1"/>
            <a:r>
              <a:rPr lang="en-US" dirty="0"/>
              <a:t>Clusters of secretory cells may be arranged in three shapes: </a:t>
            </a:r>
            <a:r>
              <a:rPr lang="en-US" b="1" dirty="0"/>
              <a:t>tubular</a:t>
            </a:r>
            <a:r>
              <a:rPr lang="en-US" dirty="0"/>
              <a:t> (long and straight or coiled), </a:t>
            </a:r>
            <a:r>
              <a:rPr lang="en-US" b="1" dirty="0"/>
              <a:t>acinar</a:t>
            </a:r>
            <a:r>
              <a:rPr lang="en-US" dirty="0"/>
              <a:t> (spherical), or </a:t>
            </a:r>
            <a:r>
              <a:rPr lang="en-US" b="1" dirty="0" err="1"/>
              <a:t>tubuloacinar</a:t>
            </a:r>
            <a:r>
              <a:rPr lang="en-US" dirty="0"/>
              <a:t> (with both tubular and acinar sections)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Tissues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b="1" dirty="0"/>
              <a:t>Types</a:t>
            </a:r>
            <a:r>
              <a:rPr lang="en-US" dirty="0"/>
              <a:t> </a:t>
            </a:r>
            <a:r>
              <a:rPr lang="en-US" b="1" dirty="0"/>
              <a:t>of</a:t>
            </a:r>
            <a:r>
              <a:rPr lang="en-US" dirty="0"/>
              <a:t> </a:t>
            </a:r>
            <a:r>
              <a:rPr lang="en-US" b="1" dirty="0"/>
              <a:t>Tissues</a:t>
            </a:r>
            <a:r>
              <a:rPr lang="en-US" dirty="0"/>
              <a:t> (continued):</a:t>
            </a:r>
          </a:p>
          <a:p>
            <a:pPr lvl="0"/>
            <a:r>
              <a:rPr lang="en-US" b="1" dirty="0"/>
              <a:t>Muscle</a:t>
            </a:r>
            <a:r>
              <a:rPr lang="en-US" dirty="0"/>
              <a:t> </a:t>
            </a:r>
            <a:r>
              <a:rPr lang="en-US" b="1" dirty="0"/>
              <a:t>tissues</a:t>
            </a:r>
            <a:r>
              <a:rPr lang="en-US" dirty="0"/>
              <a:t>, capable of </a:t>
            </a:r>
            <a:r>
              <a:rPr lang="en-US" i="1" dirty="0"/>
              <a:t>generating</a:t>
            </a:r>
            <a:r>
              <a:rPr lang="en-US" dirty="0"/>
              <a:t> </a:t>
            </a:r>
            <a:r>
              <a:rPr lang="en-US" i="1" dirty="0"/>
              <a:t>force</a:t>
            </a:r>
            <a:r>
              <a:rPr lang="en-US" dirty="0"/>
              <a:t> and contracting; </a:t>
            </a:r>
            <a:r>
              <a:rPr lang="en-US" u="sng" dirty="0"/>
              <a:t>little</a:t>
            </a:r>
            <a:r>
              <a:rPr lang="en-US" dirty="0"/>
              <a:t> ECM between cells</a:t>
            </a:r>
          </a:p>
          <a:p>
            <a:pPr lvl="0"/>
            <a:r>
              <a:rPr lang="en-US" b="1" dirty="0"/>
              <a:t>Nervous</a:t>
            </a:r>
            <a:r>
              <a:rPr lang="en-US" dirty="0"/>
              <a:t> </a:t>
            </a:r>
            <a:r>
              <a:rPr lang="en-US" b="1" dirty="0"/>
              <a:t>tissues</a:t>
            </a:r>
            <a:r>
              <a:rPr lang="en-US" dirty="0"/>
              <a:t> consist of cells capable of </a:t>
            </a:r>
            <a:r>
              <a:rPr lang="en-US" i="1" dirty="0"/>
              <a:t>generating</a:t>
            </a:r>
            <a:r>
              <a:rPr lang="en-US" dirty="0"/>
              <a:t>, </a:t>
            </a:r>
            <a:r>
              <a:rPr lang="en-US" i="1" dirty="0"/>
              <a:t>sending</a:t>
            </a:r>
            <a:r>
              <a:rPr lang="en-US" dirty="0"/>
              <a:t>, </a:t>
            </a:r>
            <a:r>
              <a:rPr lang="en-US" i="1" dirty="0"/>
              <a:t>receiving</a:t>
            </a:r>
            <a:r>
              <a:rPr lang="en-US" dirty="0"/>
              <a:t> </a:t>
            </a:r>
            <a:r>
              <a:rPr lang="en-US" i="1" dirty="0"/>
              <a:t>messages</a:t>
            </a:r>
            <a:r>
              <a:rPr lang="en-US" dirty="0"/>
              <a:t>, and cells that support this activity, has unique ECM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Glandular Epithelia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1371918"/>
            <a:ext cx="6502908" cy="480992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Glandular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Exocrine glands have two types of secretion: merocrine and holocrine</a:t>
            </a:r>
          </a:p>
          <a:p>
            <a:pPr lvl="1"/>
            <a:r>
              <a:rPr lang="en-US" b="1" dirty="0"/>
              <a:t>Merocrine</a:t>
            </a:r>
            <a:r>
              <a:rPr lang="en-US" dirty="0"/>
              <a:t> </a:t>
            </a:r>
            <a:r>
              <a:rPr lang="en-US" b="1" dirty="0"/>
              <a:t>secretion</a:t>
            </a:r>
            <a:r>
              <a:rPr lang="en-US" dirty="0"/>
              <a:t>, used by </a:t>
            </a:r>
            <a:br>
              <a:rPr lang="en-US" dirty="0"/>
            </a:br>
            <a:r>
              <a:rPr lang="en-US" dirty="0"/>
              <a:t>majority of exocrine glands in </a:t>
            </a:r>
            <a:br>
              <a:rPr lang="en-US" dirty="0"/>
            </a:br>
            <a:r>
              <a:rPr lang="en-US" dirty="0"/>
              <a:t>body including salivary and </a:t>
            </a:r>
            <a:br>
              <a:rPr lang="en-US" dirty="0"/>
            </a:br>
            <a:r>
              <a:rPr lang="en-US" dirty="0"/>
              <a:t>sweat glands; </a:t>
            </a:r>
            <a:br>
              <a:rPr lang="en-US" dirty="0"/>
            </a:br>
            <a:r>
              <a:rPr lang="en-US" dirty="0"/>
              <a:t>package products into secretory </a:t>
            </a:r>
            <a:br>
              <a:rPr lang="en-US" dirty="0"/>
            </a:br>
            <a:r>
              <a:rPr lang="en-US" dirty="0"/>
              <a:t>vesicles for release by </a:t>
            </a:r>
            <a:br>
              <a:rPr lang="en-US" dirty="0"/>
            </a:br>
            <a:r>
              <a:rPr lang="en-US" dirty="0"/>
              <a:t>exocytosis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63" y="2672842"/>
            <a:ext cx="3565094" cy="3683508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41" y="2400300"/>
            <a:ext cx="4218707" cy="3750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Glandular Epithelia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Exocrine gland methods for secreting products (continued):</a:t>
            </a:r>
          </a:p>
          <a:p>
            <a:pPr lvl="1"/>
            <a:r>
              <a:rPr lang="en-US" b="1" dirty="0" err="1"/>
              <a:t>Holocrine</a:t>
            </a:r>
            <a:r>
              <a:rPr lang="en-US" dirty="0"/>
              <a:t> </a:t>
            </a:r>
            <a:r>
              <a:rPr lang="en-US" b="1" dirty="0"/>
              <a:t>secretion</a:t>
            </a:r>
            <a:r>
              <a:rPr lang="en-US" dirty="0"/>
              <a:t> – used </a:t>
            </a:r>
            <a:br>
              <a:rPr lang="en-US" dirty="0"/>
            </a:br>
            <a:r>
              <a:rPr lang="en-US" dirty="0"/>
              <a:t>by sebaceous gland in skin </a:t>
            </a:r>
            <a:br>
              <a:rPr lang="en-US" dirty="0"/>
            </a:br>
            <a:r>
              <a:rPr lang="en-US" dirty="0"/>
              <a:t>to secrete sebum; secretory </a:t>
            </a:r>
            <a:br>
              <a:rPr lang="en-US" dirty="0"/>
            </a:br>
            <a:r>
              <a:rPr lang="en-US" dirty="0"/>
              <a:t>cells accumulate product </a:t>
            </a:r>
            <a:br>
              <a:rPr lang="en-US" dirty="0"/>
            </a:br>
            <a:r>
              <a:rPr lang="en-US" dirty="0"/>
              <a:t>in cytosol; only release </a:t>
            </a:r>
            <a:br>
              <a:rPr lang="en-US" dirty="0"/>
            </a:br>
            <a:r>
              <a:rPr lang="en-US" dirty="0"/>
              <a:t>product when </a:t>
            </a:r>
            <a:r>
              <a:rPr lang="en-US" i="1" dirty="0"/>
              <a:t>cell</a:t>
            </a:r>
            <a:r>
              <a:rPr lang="en-US" dirty="0"/>
              <a:t> </a:t>
            </a:r>
            <a:br>
              <a:rPr lang="en-US" dirty="0"/>
            </a:br>
            <a:r>
              <a:rPr lang="en-US" i="1" dirty="0"/>
              <a:t>ruptures</a:t>
            </a:r>
            <a:r>
              <a:rPr lang="en-US" dirty="0"/>
              <a:t> </a:t>
            </a:r>
            <a:r>
              <a:rPr lang="en-US" i="1" dirty="0"/>
              <a:t>and</a:t>
            </a:r>
            <a:r>
              <a:rPr lang="en-US" dirty="0"/>
              <a:t> </a:t>
            </a:r>
            <a:r>
              <a:rPr lang="en-US" i="1" dirty="0"/>
              <a:t>dies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Carcinogens and </a:t>
            </a:r>
            <a:br>
              <a:rPr lang="en-US" dirty="0"/>
            </a:br>
            <a:r>
              <a:rPr lang="en-US" dirty="0"/>
              <a:t>Epithelial Tissues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Epithelia </a:t>
            </a:r>
            <a:r>
              <a:rPr lang="en-US" i="1" dirty="0"/>
              <a:t>cover all body surfaces</a:t>
            </a:r>
            <a:r>
              <a:rPr lang="en-US" dirty="0"/>
              <a:t>; therefore more </a:t>
            </a:r>
            <a:r>
              <a:rPr lang="en-US" i="1" dirty="0"/>
              <a:t>subject to injury</a:t>
            </a:r>
            <a:r>
              <a:rPr lang="en-US" dirty="0"/>
              <a:t> than most other tissues</a:t>
            </a:r>
          </a:p>
          <a:p>
            <a:r>
              <a:rPr lang="en-US" b="1" dirty="0"/>
              <a:t>Carcinogens</a:t>
            </a:r>
            <a:r>
              <a:rPr lang="en-US" dirty="0"/>
              <a:t> – agents that </a:t>
            </a:r>
            <a:r>
              <a:rPr lang="en-US" i="1" dirty="0"/>
              <a:t>induce DNA changes</a:t>
            </a:r>
            <a:r>
              <a:rPr lang="en-US" dirty="0"/>
              <a:t>; can lead to </a:t>
            </a:r>
            <a:r>
              <a:rPr lang="en-US" b="1" dirty="0"/>
              <a:t>cancer</a:t>
            </a:r>
          </a:p>
          <a:p>
            <a:r>
              <a:rPr lang="en-US" b="1" dirty="0"/>
              <a:t>Carcinoma</a:t>
            </a:r>
            <a:r>
              <a:rPr lang="en-US" dirty="0"/>
              <a:t> – cancers of epithelial tissues; common examples include:</a:t>
            </a:r>
          </a:p>
          <a:p>
            <a:pPr lvl="1"/>
            <a:r>
              <a:rPr lang="en-US" dirty="0"/>
              <a:t>Lung Adenocarcinoma </a:t>
            </a:r>
          </a:p>
          <a:p>
            <a:pPr lvl="1"/>
            <a:r>
              <a:rPr lang="en-US" dirty="0"/>
              <a:t>Ductal and Papillary Carcinoma – cancers of breast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8" y="132250"/>
            <a:ext cx="1176942" cy="133816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Carcinogens and </a:t>
            </a:r>
            <a:br>
              <a:rPr lang="en-US" dirty="0"/>
            </a:br>
            <a:r>
              <a:rPr lang="en-US" dirty="0"/>
              <a:t>Epithelial Tissues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686800" cy="4998563"/>
          </a:xfrm>
        </p:spPr>
        <p:txBody>
          <a:bodyPr>
            <a:normAutofit/>
          </a:bodyPr>
          <a:lstStyle/>
          <a:p>
            <a:r>
              <a:rPr lang="en-US" dirty="0"/>
              <a:t>Basal cell carcinoma-a cancer of the skin</a:t>
            </a:r>
          </a:p>
          <a:p>
            <a:r>
              <a:rPr lang="en-US" sz="2000" dirty="0"/>
              <a:t>Basement membrane provides </a:t>
            </a:r>
            <a:br>
              <a:rPr lang="en-US" sz="2000" dirty="0"/>
            </a:br>
            <a:r>
              <a:rPr lang="en-US" sz="2000" dirty="0"/>
              <a:t>barrier that helps </a:t>
            </a:r>
            <a:r>
              <a:rPr lang="en-US" sz="2000" i="1" dirty="0"/>
              <a:t>prevent/slow</a:t>
            </a:r>
            <a:r>
              <a:rPr lang="en-US" sz="2000" dirty="0"/>
              <a:t> </a:t>
            </a:r>
            <a:r>
              <a:rPr lang="en-US" sz="2000" i="1" dirty="0"/>
              <a:t>spread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i="1" dirty="0"/>
              <a:t>of</a:t>
            </a:r>
            <a:r>
              <a:rPr lang="en-US" sz="2000" dirty="0"/>
              <a:t> </a:t>
            </a:r>
            <a:r>
              <a:rPr lang="en-US" sz="2000" i="1" dirty="0"/>
              <a:t>carcinomas</a:t>
            </a:r>
            <a:r>
              <a:rPr lang="en-US" sz="2000" dirty="0"/>
              <a:t>; cancers that </a:t>
            </a:r>
            <a:br>
              <a:rPr lang="en-US" sz="2000" dirty="0"/>
            </a:br>
            <a:r>
              <a:rPr lang="en-US" sz="2000" dirty="0"/>
              <a:t>have </a:t>
            </a:r>
            <a:r>
              <a:rPr lang="en-US" sz="2000" u="sng" dirty="0"/>
              <a:t>not</a:t>
            </a:r>
            <a:r>
              <a:rPr lang="en-US" sz="2000" dirty="0"/>
              <a:t> penetrated the basement membrane/have not invaded other tissues are termed </a:t>
            </a:r>
            <a:br>
              <a:rPr lang="en-US" sz="2000" dirty="0"/>
            </a:br>
            <a:r>
              <a:rPr lang="en-US" sz="2000" dirty="0"/>
              <a:t>“</a:t>
            </a:r>
            <a:r>
              <a:rPr lang="en-US" sz="2000" b="1" dirty="0"/>
              <a:t>pre-malignant</a:t>
            </a:r>
            <a:r>
              <a:rPr lang="en-US" sz="2000" dirty="0"/>
              <a:t>” or carcinoma in situ; cancer cells often produce enzymes that </a:t>
            </a:r>
            <a:r>
              <a:rPr lang="en-US" sz="2000" i="1" dirty="0"/>
              <a:t>degrade</a:t>
            </a:r>
            <a:r>
              <a:rPr lang="en-US" sz="2000" dirty="0"/>
              <a:t> </a:t>
            </a:r>
            <a:r>
              <a:rPr lang="en-US" sz="2000" i="1" dirty="0"/>
              <a:t>components of the basement</a:t>
            </a:r>
            <a:r>
              <a:rPr lang="en-US" sz="2000" dirty="0"/>
              <a:t> </a:t>
            </a:r>
            <a:r>
              <a:rPr lang="en-US" sz="2000" i="1" dirty="0"/>
              <a:t>membrane</a:t>
            </a:r>
            <a:r>
              <a:rPr lang="en-US" sz="2000" dirty="0"/>
              <a:t>, facilitating spread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22" y="4474669"/>
            <a:ext cx="3534156" cy="2541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8" y="132250"/>
            <a:ext cx="1176942" cy="133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95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Module 4.3 Connective Tissues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Connective Tissue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b="1" dirty="0"/>
              <a:t>Connective</a:t>
            </a:r>
            <a:r>
              <a:rPr lang="en-US" dirty="0"/>
              <a:t> </a:t>
            </a:r>
            <a:r>
              <a:rPr lang="en-US" b="1" dirty="0"/>
              <a:t>tissues</a:t>
            </a:r>
            <a:r>
              <a:rPr lang="en-US" dirty="0"/>
              <a:t> are divided into two basic groups that differ in their </a:t>
            </a:r>
            <a:r>
              <a:rPr lang="en-US" i="1" dirty="0"/>
              <a:t>cell</a:t>
            </a:r>
            <a:r>
              <a:rPr lang="en-US" dirty="0"/>
              <a:t> </a:t>
            </a:r>
            <a:r>
              <a:rPr lang="en-US" i="1" dirty="0"/>
              <a:t>types</a:t>
            </a:r>
            <a:r>
              <a:rPr lang="en-US" dirty="0"/>
              <a:t> and </a:t>
            </a:r>
            <a:r>
              <a:rPr lang="en-US" i="1" dirty="0"/>
              <a:t>ECM</a:t>
            </a:r>
            <a:r>
              <a:rPr lang="en-US" dirty="0"/>
              <a:t> </a:t>
            </a:r>
            <a:r>
              <a:rPr lang="en-US" i="1" dirty="0"/>
              <a:t>components</a:t>
            </a:r>
            <a:r>
              <a:rPr lang="en-US" dirty="0"/>
              <a:t>: </a:t>
            </a:r>
          </a:p>
          <a:p>
            <a:r>
              <a:rPr lang="en-US" dirty="0"/>
              <a:t> </a:t>
            </a:r>
            <a:r>
              <a:rPr lang="en-US" b="1" dirty="0"/>
              <a:t>Connective tissue proper </a:t>
            </a:r>
            <a:r>
              <a:rPr lang="en-US" dirty="0"/>
              <a:t>(loose connective tissue, dense connective tissue, reticular tissue, and adipose tissue)</a:t>
            </a:r>
          </a:p>
          <a:p>
            <a:r>
              <a:rPr lang="en-US" dirty="0"/>
              <a:t> </a:t>
            </a:r>
            <a:r>
              <a:rPr lang="en-US" b="1" dirty="0"/>
              <a:t>Specialized connective tissue </a:t>
            </a:r>
            <a:r>
              <a:rPr lang="en-US" dirty="0"/>
              <a:t>(bone, cartilage, and blood)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US" dirty="0"/>
              <a:t>Connective tissues are a diverse group of tissues with a variety of functions:</a:t>
            </a:r>
          </a:p>
          <a:p>
            <a:pPr lvl="0"/>
            <a:r>
              <a:rPr lang="en-US" sz="2600" b="1" dirty="0"/>
              <a:t>Connecting</a:t>
            </a:r>
            <a:r>
              <a:rPr lang="en-US" sz="2600" dirty="0"/>
              <a:t> </a:t>
            </a:r>
            <a:r>
              <a:rPr lang="en-US" sz="2600" b="1" dirty="0"/>
              <a:t>and</a:t>
            </a:r>
            <a:r>
              <a:rPr lang="en-US" sz="2600" dirty="0"/>
              <a:t> </a:t>
            </a:r>
            <a:r>
              <a:rPr lang="en-US" sz="2600" b="1" dirty="0"/>
              <a:t>binding</a:t>
            </a:r>
            <a:r>
              <a:rPr lang="en-US" sz="2600" dirty="0"/>
              <a:t> – connect structures in the body, in organs bind other tissues layers together</a:t>
            </a:r>
          </a:p>
          <a:p>
            <a:pPr lvl="0"/>
            <a:r>
              <a:rPr lang="en-US" sz="2600" b="1" dirty="0"/>
              <a:t>Support</a:t>
            </a:r>
            <a:r>
              <a:rPr lang="en-US" sz="2600" dirty="0"/>
              <a:t> – bone and cartilage support weight of the body</a:t>
            </a:r>
          </a:p>
          <a:p>
            <a:pPr lvl="0"/>
            <a:r>
              <a:rPr lang="en-US" sz="2600" b="1" dirty="0"/>
              <a:t>Protection</a:t>
            </a:r>
            <a:r>
              <a:rPr lang="en-US" sz="2600" dirty="0"/>
              <a:t> – bone tissue protects certain internal organs and cartilage and fat provide shock absorption; components of immune system are found within connective tissues</a:t>
            </a:r>
          </a:p>
          <a:p>
            <a:pPr lvl="0"/>
            <a:r>
              <a:rPr lang="en-US" sz="2600" b="1" dirty="0"/>
              <a:t>Transport- </a:t>
            </a:r>
            <a:r>
              <a:rPr lang="en-US" sz="2600" dirty="0"/>
              <a:t>Blood is a fluid connective tissue that is the main transport medium in the body.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600" dirty="0"/>
              <a:t>Connective tissue consists of cells and ECM, like all tissues</a:t>
            </a:r>
          </a:p>
          <a:p>
            <a:pPr lvl="1"/>
            <a:r>
              <a:rPr lang="en-US" sz="2400" dirty="0"/>
              <a:t>Arrangement consists of loosely packed cells surrounded by protein fibers, all of which are embedded in ground substance.</a:t>
            </a:r>
          </a:p>
          <a:p>
            <a:pPr lvl="1"/>
            <a:r>
              <a:rPr lang="en-US" sz="2400" dirty="0"/>
              <a:t>Although diverse in function, connective tissues do share a common feature-their ECM plays an extensive role in their functions.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2847262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b="1" dirty="0"/>
              <a:t>Connective tissue proper</a:t>
            </a:r>
          </a:p>
          <a:p>
            <a:r>
              <a:rPr lang="en-US" sz="2600" dirty="0"/>
              <a:t>Also known as </a:t>
            </a:r>
            <a:r>
              <a:rPr lang="en-US" sz="2600" b="1" dirty="0"/>
              <a:t>general connective tissue</a:t>
            </a:r>
          </a:p>
          <a:p>
            <a:r>
              <a:rPr lang="en-US" sz="2600" dirty="0"/>
              <a:t> Widely distributed in body</a:t>
            </a:r>
          </a:p>
          <a:p>
            <a:r>
              <a:rPr lang="en-US" sz="2600" dirty="0"/>
              <a:t>Connect tissues and organs to one another</a:t>
            </a:r>
          </a:p>
          <a:p>
            <a:r>
              <a:rPr lang="en-US" sz="2600" dirty="0"/>
              <a:t>Components of internal architecture of some organs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Extracellular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98563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US" b="1" dirty="0"/>
              <a:t>Extracellular</a:t>
            </a:r>
            <a:r>
              <a:rPr lang="en-US" dirty="0"/>
              <a:t> </a:t>
            </a:r>
            <a:r>
              <a:rPr lang="en-US" b="1" dirty="0"/>
              <a:t>matrix (ECM)</a:t>
            </a:r>
            <a:r>
              <a:rPr lang="en-US" dirty="0"/>
              <a:t> – composed of the substances surrounding the cells in a tissue; consists of two main components, </a:t>
            </a:r>
            <a:r>
              <a:rPr lang="en-US" b="1" dirty="0"/>
              <a:t>ground</a:t>
            </a:r>
            <a:r>
              <a:rPr lang="en-US" dirty="0"/>
              <a:t> </a:t>
            </a:r>
            <a:r>
              <a:rPr lang="en-US" b="1" dirty="0"/>
              <a:t>substance</a:t>
            </a:r>
            <a:r>
              <a:rPr lang="en-US" dirty="0"/>
              <a:t> and </a:t>
            </a:r>
            <a:r>
              <a:rPr lang="en-US" b="1" dirty="0"/>
              <a:t>protein</a:t>
            </a:r>
            <a:r>
              <a:rPr lang="en-US" dirty="0"/>
              <a:t> </a:t>
            </a:r>
            <a:r>
              <a:rPr lang="en-US" b="1" dirty="0" smtClean="0"/>
              <a:t>fibers</a:t>
            </a:r>
            <a:r>
              <a:rPr lang="en-US" dirty="0" smtClean="0"/>
              <a:t>: </a:t>
            </a:r>
            <a:r>
              <a:rPr lang="en-US" dirty="0"/>
              <a:t>The proportion of these components varies, the ECM in different tissues can be a fluid, thick gel, or a solid. ECM is made by the cells of the tissue.</a:t>
            </a:r>
          </a:p>
          <a:p>
            <a:pPr lvl="0"/>
            <a:r>
              <a:rPr lang="en-US" dirty="0"/>
              <a:t>ECM performs a variety of functions:</a:t>
            </a:r>
          </a:p>
          <a:p>
            <a:pPr lvl="1"/>
            <a:r>
              <a:rPr lang="en-US" dirty="0"/>
              <a:t>Provides tissue with strength to resist </a:t>
            </a:r>
            <a:r>
              <a:rPr lang="en-US" b="1" dirty="0"/>
              <a:t>tensile</a:t>
            </a:r>
            <a:r>
              <a:rPr lang="en-US" dirty="0"/>
              <a:t> (stretching) and </a:t>
            </a:r>
            <a:r>
              <a:rPr lang="en-US" b="1" dirty="0"/>
              <a:t>compressive</a:t>
            </a:r>
            <a:r>
              <a:rPr lang="en-US" dirty="0"/>
              <a:t> forces</a:t>
            </a:r>
          </a:p>
          <a:p>
            <a:pPr lvl="1"/>
            <a:r>
              <a:rPr lang="en-US" i="1" dirty="0"/>
              <a:t>Directs</a:t>
            </a:r>
            <a:r>
              <a:rPr lang="en-US" dirty="0"/>
              <a:t> cells to their </a:t>
            </a:r>
            <a:r>
              <a:rPr lang="en-US" i="1" dirty="0"/>
              <a:t>proper</a:t>
            </a:r>
            <a:r>
              <a:rPr lang="en-US" dirty="0"/>
              <a:t> </a:t>
            </a:r>
            <a:r>
              <a:rPr lang="en-US" i="1" dirty="0"/>
              <a:t>places</a:t>
            </a:r>
            <a:r>
              <a:rPr lang="en-US" dirty="0"/>
              <a:t> within a tissue and </a:t>
            </a:r>
            <a:r>
              <a:rPr lang="en-US" i="1" dirty="0"/>
              <a:t>holds</a:t>
            </a:r>
            <a:r>
              <a:rPr lang="en-US" dirty="0"/>
              <a:t> cells </a:t>
            </a:r>
            <a:r>
              <a:rPr lang="en-US" i="1" dirty="0"/>
              <a:t>in</a:t>
            </a:r>
            <a:r>
              <a:rPr lang="en-US" dirty="0"/>
              <a:t> </a:t>
            </a:r>
            <a:r>
              <a:rPr lang="en-US" i="1" dirty="0"/>
              <a:t>their proper positions</a:t>
            </a:r>
          </a:p>
          <a:p>
            <a:pPr lvl="1"/>
            <a:r>
              <a:rPr lang="en-US" dirty="0"/>
              <a:t>Regulates </a:t>
            </a:r>
            <a:r>
              <a:rPr lang="en-US" i="1" dirty="0"/>
              <a:t>development</a:t>
            </a:r>
            <a:r>
              <a:rPr lang="en-US" dirty="0"/>
              <a:t>, </a:t>
            </a:r>
            <a:r>
              <a:rPr lang="en-US" i="1" dirty="0"/>
              <a:t>mitotic</a:t>
            </a:r>
            <a:r>
              <a:rPr lang="en-US" dirty="0"/>
              <a:t> </a:t>
            </a:r>
            <a:r>
              <a:rPr lang="en-US" i="1" dirty="0"/>
              <a:t>activity</a:t>
            </a:r>
            <a:r>
              <a:rPr lang="en-US" dirty="0"/>
              <a:t>, and </a:t>
            </a:r>
            <a:r>
              <a:rPr lang="en-US" i="1" dirty="0"/>
              <a:t>survival</a:t>
            </a:r>
            <a:r>
              <a:rPr lang="en-US" dirty="0"/>
              <a:t> of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83930" cy="4991100"/>
          </a:xfrm>
        </p:spPr>
        <p:txBody>
          <a:bodyPr>
            <a:normAutofit/>
          </a:bodyPr>
          <a:lstStyle/>
          <a:p>
            <a:pPr lvl="0"/>
            <a:r>
              <a:rPr lang="en-US" sz="2600" b="1" dirty="0"/>
              <a:t>Cells of connective tissue proper – resident cells </a:t>
            </a:r>
            <a:r>
              <a:rPr lang="en-US" sz="2600" dirty="0"/>
              <a:t>permanently inhabit </a:t>
            </a:r>
            <a:r>
              <a:rPr lang="en-US" sz="2600" dirty="0" smtClean="0"/>
              <a:t>tissue; </a:t>
            </a:r>
            <a:r>
              <a:rPr lang="en-US" sz="2600" b="1" dirty="0"/>
              <a:t>migrant cells</a:t>
            </a:r>
            <a:r>
              <a:rPr lang="en-US" sz="2600" dirty="0"/>
              <a:t> migrate into different areas of body depending on situation; cells in connective tissue proper include:</a:t>
            </a:r>
          </a:p>
          <a:p>
            <a:pPr lvl="1"/>
            <a:r>
              <a:rPr lang="en-US" sz="2400" b="1" dirty="0"/>
              <a:t>Fibroblasts</a:t>
            </a:r>
          </a:p>
          <a:p>
            <a:pPr lvl="1"/>
            <a:r>
              <a:rPr lang="en-US" sz="2400" b="1" dirty="0"/>
              <a:t>Adipocytes</a:t>
            </a:r>
          </a:p>
          <a:p>
            <a:pPr lvl="1"/>
            <a:r>
              <a:rPr lang="en-US" sz="2400" b="1" dirty="0"/>
              <a:t>Mast cells</a:t>
            </a:r>
          </a:p>
          <a:p>
            <a:pPr lvl="1"/>
            <a:r>
              <a:rPr lang="en-US" sz="2400" b="1" dirty="0"/>
              <a:t>Phagocytes</a:t>
            </a:r>
          </a:p>
          <a:p>
            <a:pPr lvl="1"/>
            <a:r>
              <a:rPr lang="en-US" sz="2400" b="1" dirty="0"/>
              <a:t>Other immune system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Cells of connective tissue proper</a:t>
            </a:r>
            <a:r>
              <a:rPr lang="en-US" dirty="0"/>
              <a:t> (continued):</a:t>
            </a:r>
          </a:p>
          <a:p>
            <a:pPr lvl="1"/>
            <a:r>
              <a:rPr lang="en-US" b="1" dirty="0"/>
              <a:t>Fibroblasts</a:t>
            </a:r>
            <a:r>
              <a:rPr lang="en-US" dirty="0"/>
              <a:t> – most </a:t>
            </a:r>
            <a:r>
              <a:rPr lang="en-US" u="sng" dirty="0"/>
              <a:t>common</a:t>
            </a:r>
            <a:r>
              <a:rPr lang="en-US" dirty="0"/>
              <a:t> resident cell</a:t>
            </a:r>
          </a:p>
          <a:p>
            <a:pPr lvl="1"/>
            <a:r>
              <a:rPr lang="en-US" dirty="0"/>
              <a:t>Mature cells that have properties of an immature “blast” cell</a:t>
            </a:r>
          </a:p>
          <a:p>
            <a:pPr lvl="1"/>
            <a:r>
              <a:rPr lang="en-US" dirty="0"/>
              <a:t>Make protein fibers and </a:t>
            </a:r>
            <a:br>
              <a:rPr lang="en-US" dirty="0"/>
            </a:br>
            <a:r>
              <a:rPr lang="en-US" dirty="0"/>
              <a:t>ground substance </a:t>
            </a:r>
            <a:br>
              <a:rPr lang="en-US" dirty="0"/>
            </a:br>
            <a:r>
              <a:rPr lang="en-US" dirty="0"/>
              <a:t>(components of ECM); </a:t>
            </a:r>
            <a:br>
              <a:rPr lang="en-US" dirty="0"/>
            </a:br>
            <a:r>
              <a:rPr lang="en-US" dirty="0"/>
              <a:t>continually produce </a:t>
            </a:r>
            <a:br>
              <a:rPr lang="en-US" dirty="0"/>
            </a:br>
            <a:r>
              <a:rPr lang="en-US" dirty="0"/>
              <a:t>collagen proteins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4052737"/>
            <a:ext cx="4259580" cy="217399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Cells of connective tissue proper</a:t>
            </a:r>
            <a:r>
              <a:rPr lang="en-US" dirty="0"/>
              <a:t> (continued):</a:t>
            </a:r>
          </a:p>
          <a:p>
            <a:pPr lvl="1"/>
            <a:r>
              <a:rPr lang="en-US" b="1" dirty="0"/>
              <a:t>Adipocytes</a:t>
            </a:r>
            <a:r>
              <a:rPr lang="en-US" dirty="0"/>
              <a:t> (fat cells) – found in many different connective tissues; cytoplasm of each cell is filled with a single large </a:t>
            </a:r>
            <a:r>
              <a:rPr lang="en-US" i="1" dirty="0"/>
              <a:t>lipid inclusion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930" y="3615382"/>
            <a:ext cx="4968240" cy="257856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3920" cy="4756150"/>
          </a:xfrm>
        </p:spPr>
        <p:txBody>
          <a:bodyPr/>
          <a:lstStyle/>
          <a:p>
            <a:pPr lvl="0"/>
            <a:r>
              <a:rPr lang="en-US" b="1" dirty="0"/>
              <a:t>Cells of connective tissue proper</a:t>
            </a:r>
            <a:r>
              <a:rPr lang="en-US" dirty="0"/>
              <a:t> (continued):</a:t>
            </a:r>
          </a:p>
          <a:p>
            <a:pPr lvl="1"/>
            <a:r>
              <a:rPr lang="en-US" b="1" dirty="0"/>
              <a:t>Mast</a:t>
            </a:r>
            <a:r>
              <a:rPr lang="en-US" dirty="0"/>
              <a:t> </a:t>
            </a:r>
            <a:r>
              <a:rPr lang="en-US" b="1" dirty="0"/>
              <a:t>cells</a:t>
            </a:r>
            <a:r>
              <a:rPr lang="en-US" dirty="0"/>
              <a:t> – largest resident cell</a:t>
            </a:r>
          </a:p>
          <a:p>
            <a:pPr lvl="2"/>
            <a:r>
              <a:rPr lang="en-US" dirty="0"/>
              <a:t>Immune system cells filled with cytosolic inclusions (</a:t>
            </a:r>
            <a:r>
              <a:rPr lang="en-US" b="1" dirty="0"/>
              <a:t>granules</a:t>
            </a:r>
            <a:r>
              <a:rPr lang="en-US" dirty="0"/>
              <a:t>) of inflammatory mediators such as </a:t>
            </a:r>
            <a:r>
              <a:rPr lang="en-US" b="1" dirty="0"/>
              <a:t>histamine</a:t>
            </a:r>
          </a:p>
          <a:p>
            <a:pPr lvl="2"/>
            <a:r>
              <a:rPr lang="en-US" dirty="0"/>
              <a:t>Release mediators </a:t>
            </a:r>
            <a:r>
              <a:rPr lang="en-US" dirty="0" smtClean="0"/>
              <a:t>when </a:t>
            </a:r>
            <a:r>
              <a:rPr lang="en-US" dirty="0"/>
              <a:t>stimulated, causing </a:t>
            </a:r>
            <a:r>
              <a:rPr lang="en-US" b="1" dirty="0"/>
              <a:t>inflammation</a:t>
            </a:r>
            <a:r>
              <a:rPr lang="en-US" dirty="0"/>
              <a:t> (protective </a:t>
            </a:r>
            <a:br>
              <a:rPr lang="en-US" dirty="0"/>
            </a:br>
            <a:r>
              <a:rPr lang="en-US" dirty="0"/>
              <a:t>response that </a:t>
            </a:r>
            <a:r>
              <a:rPr lang="en-US" i="1" dirty="0"/>
              <a:t>activates</a:t>
            </a:r>
            <a:r>
              <a:rPr lang="en-US" dirty="0"/>
              <a:t> </a:t>
            </a:r>
            <a:br>
              <a:rPr lang="en-US" dirty="0"/>
            </a:br>
            <a:r>
              <a:rPr lang="en-US" i="1" dirty="0"/>
              <a:t>immune</a:t>
            </a:r>
            <a:r>
              <a:rPr lang="en-US" dirty="0"/>
              <a:t> </a:t>
            </a:r>
            <a:r>
              <a:rPr lang="en-US" i="1" dirty="0"/>
              <a:t>system</a:t>
            </a:r>
            <a:r>
              <a:rPr lang="en-US" dirty="0"/>
              <a:t>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4077973"/>
            <a:ext cx="4326461" cy="2153353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600" b="1" dirty="0"/>
              <a:t>Cells of connective tissue proper</a:t>
            </a:r>
            <a:r>
              <a:rPr lang="en-US" sz="2600" dirty="0"/>
              <a:t> (continued):</a:t>
            </a:r>
          </a:p>
          <a:p>
            <a:pPr lvl="1"/>
            <a:r>
              <a:rPr lang="en-US" sz="2400" b="1" dirty="0"/>
              <a:t>Phagocytes</a:t>
            </a:r>
            <a:r>
              <a:rPr lang="en-US" sz="2400" dirty="0"/>
              <a:t> – also immune system cells; can ingest foreign substances, microorganisms, and dead or damaged cells by </a:t>
            </a:r>
            <a:r>
              <a:rPr lang="en-US" sz="2400" b="1" dirty="0"/>
              <a:t>phagocytosis</a:t>
            </a:r>
            <a:r>
              <a:rPr lang="en-US" sz="2400" dirty="0"/>
              <a:t>; include </a:t>
            </a:r>
            <a:r>
              <a:rPr lang="en-US" sz="2400" b="1" dirty="0"/>
              <a:t>macrophages</a:t>
            </a:r>
            <a:r>
              <a:rPr lang="en-US" sz="2400" dirty="0"/>
              <a:t> (either resident or migrant) and </a:t>
            </a:r>
            <a:r>
              <a:rPr lang="en-US" sz="2400" b="1" dirty="0"/>
              <a:t>neutrophils</a:t>
            </a:r>
            <a:r>
              <a:rPr lang="en-US" sz="2400" dirty="0"/>
              <a:t> (migrant cells)</a:t>
            </a:r>
          </a:p>
          <a:p>
            <a:pPr lvl="1"/>
            <a:r>
              <a:rPr lang="en-US" sz="2400" b="1" dirty="0"/>
              <a:t>Other immune system </a:t>
            </a:r>
            <a:br>
              <a:rPr lang="en-US" sz="2400" b="1" dirty="0"/>
            </a:br>
            <a:r>
              <a:rPr lang="en-US" sz="2400" b="1" dirty="0"/>
              <a:t>cells</a:t>
            </a:r>
            <a:r>
              <a:rPr lang="en-US" sz="2400" dirty="0"/>
              <a:t> can migrate in and </a:t>
            </a:r>
            <a:br>
              <a:rPr lang="en-US" sz="2400" dirty="0"/>
            </a:br>
            <a:r>
              <a:rPr lang="en-US" sz="2400" dirty="0"/>
              <a:t>out of connective tissues </a:t>
            </a:r>
            <a:br>
              <a:rPr lang="en-US" sz="2400" dirty="0"/>
            </a:br>
            <a:r>
              <a:rPr lang="en-US" sz="2400" dirty="0"/>
              <a:t>depending on body’s </a:t>
            </a:r>
            <a:br>
              <a:rPr lang="en-US" sz="2400" dirty="0"/>
            </a:br>
            <a:r>
              <a:rPr lang="en-US" sz="2400" dirty="0"/>
              <a:t>needs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35" y="3863340"/>
            <a:ext cx="4317218" cy="2366091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Four basic </a:t>
            </a:r>
            <a:r>
              <a:rPr lang="en-US" b="1" dirty="0"/>
              <a:t>types of connective tissue proper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Loose connective tissue </a:t>
            </a:r>
          </a:p>
          <a:p>
            <a:pPr lvl="1"/>
            <a:r>
              <a:rPr lang="en-US" dirty="0"/>
              <a:t>Dense connective tissue </a:t>
            </a:r>
          </a:p>
          <a:p>
            <a:pPr lvl="1"/>
            <a:r>
              <a:rPr lang="en-US" dirty="0"/>
              <a:t>Reticular tissue </a:t>
            </a:r>
          </a:p>
          <a:p>
            <a:pPr lvl="1"/>
            <a:r>
              <a:rPr lang="en-US" dirty="0"/>
              <a:t>Adipose tissue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Four basic </a:t>
            </a:r>
            <a:r>
              <a:rPr lang="en-US" b="1" dirty="0"/>
              <a:t>types of connective tissue proper</a:t>
            </a:r>
            <a:r>
              <a:rPr lang="en-US" dirty="0"/>
              <a:t> (continued): </a:t>
            </a:r>
          </a:p>
          <a:p>
            <a:pPr lvl="1"/>
            <a:r>
              <a:rPr lang="en-US" b="1" dirty="0"/>
              <a:t>Loose connective tissue</a:t>
            </a:r>
            <a:r>
              <a:rPr lang="en-US" dirty="0"/>
              <a:t> (</a:t>
            </a:r>
            <a:r>
              <a:rPr lang="en-US" b="1" dirty="0"/>
              <a:t>areolar</a:t>
            </a:r>
            <a:r>
              <a:rPr lang="en-US" dirty="0"/>
              <a:t> tissue) – </a:t>
            </a:r>
            <a:r>
              <a:rPr lang="en-US" u="sng" dirty="0"/>
              <a:t>mostly</a:t>
            </a:r>
            <a:r>
              <a:rPr lang="en-US" dirty="0"/>
              <a:t> ground substance, with all three types of protein fibers, fibroblasts, and </a:t>
            </a:r>
            <a:r>
              <a:rPr lang="en-US" dirty="0" smtClean="0"/>
              <a:t>other cells such as </a:t>
            </a:r>
            <a:r>
              <a:rPr lang="en-US" dirty="0"/>
              <a:t>adipocytes, suspended in ground </a:t>
            </a:r>
            <a:r>
              <a:rPr lang="en-US" dirty="0" smtClean="0"/>
              <a:t>substance:</a:t>
            </a:r>
            <a:endParaRPr lang="en-US" dirty="0"/>
          </a:p>
          <a:p>
            <a:pPr lvl="2"/>
            <a:r>
              <a:rPr lang="en-US" dirty="0"/>
              <a:t>Found </a:t>
            </a:r>
            <a:r>
              <a:rPr lang="en-US" u="sng" dirty="0"/>
              <a:t>beneath</a:t>
            </a:r>
            <a:r>
              <a:rPr lang="en-US" dirty="0"/>
              <a:t> epithelium of skin, in membranes lining body cavities, and within walls of hollow organs</a:t>
            </a:r>
          </a:p>
          <a:p>
            <a:pPr lvl="2"/>
            <a:r>
              <a:rPr lang="en-US" dirty="0"/>
              <a:t>Contains and supports blood vessels vital to avascular epithelial tissues; houses immune system cells that protect body from microorganisms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762982"/>
            <a:ext cx="8546592" cy="3736848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Four basic </a:t>
            </a:r>
            <a:r>
              <a:rPr lang="en-US" b="1" dirty="0"/>
              <a:t>types of connective tissue proper</a:t>
            </a:r>
            <a:r>
              <a:rPr lang="en-US" dirty="0"/>
              <a:t> (continued): </a:t>
            </a:r>
          </a:p>
          <a:p>
            <a:pPr lvl="1"/>
            <a:r>
              <a:rPr lang="en-US" b="1" dirty="0"/>
              <a:t>Dense connective tissue</a:t>
            </a:r>
            <a:r>
              <a:rPr lang="en-US" dirty="0"/>
              <a:t> (</a:t>
            </a:r>
            <a:r>
              <a:rPr lang="en-US" b="1" dirty="0"/>
              <a:t>fibrous</a:t>
            </a:r>
            <a:r>
              <a:rPr lang="en-US" dirty="0"/>
              <a:t> </a:t>
            </a:r>
            <a:r>
              <a:rPr lang="en-US" b="1" dirty="0"/>
              <a:t>connective</a:t>
            </a:r>
            <a:r>
              <a:rPr lang="en-US" dirty="0"/>
              <a:t> </a:t>
            </a:r>
            <a:r>
              <a:rPr lang="en-US" b="1" dirty="0"/>
              <a:t>tissue</a:t>
            </a:r>
            <a:r>
              <a:rPr lang="en-US" dirty="0"/>
              <a:t>) –  mostly protein fibers; grouped into three classes:</a:t>
            </a:r>
          </a:p>
          <a:p>
            <a:pPr lvl="2"/>
            <a:r>
              <a:rPr lang="en-US" b="1" dirty="0"/>
              <a:t>Dense irregular connective tissue</a:t>
            </a:r>
            <a:r>
              <a:rPr lang="en-US" dirty="0"/>
              <a:t> – predominantly </a:t>
            </a:r>
            <a:r>
              <a:rPr lang="en-US" i="1" dirty="0"/>
              <a:t>disorganized collagen bundles</a:t>
            </a:r>
            <a:r>
              <a:rPr lang="en-US" dirty="0"/>
              <a:t> </a:t>
            </a:r>
          </a:p>
          <a:p>
            <a:pPr lvl="3"/>
            <a:r>
              <a:rPr lang="en-US" dirty="0"/>
              <a:t>Strong and resists tension in </a:t>
            </a:r>
            <a:r>
              <a:rPr lang="en-US" i="1" dirty="0"/>
              <a:t>all three planes of movement</a:t>
            </a:r>
          </a:p>
          <a:p>
            <a:pPr lvl="3"/>
            <a:r>
              <a:rPr lang="en-US" dirty="0"/>
              <a:t>Found in </a:t>
            </a:r>
            <a:r>
              <a:rPr lang="en-US" i="1" dirty="0"/>
              <a:t>high tension areas</a:t>
            </a:r>
            <a:r>
              <a:rPr lang="en-US" dirty="0"/>
              <a:t> like </a:t>
            </a:r>
            <a:r>
              <a:rPr lang="en-US" b="1" dirty="0"/>
              <a:t>dermis</a:t>
            </a:r>
            <a:r>
              <a:rPr lang="en-US" dirty="0"/>
              <a:t> (deep to skin) and surrounding organs and joints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663946"/>
            <a:ext cx="8546592" cy="394411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Extracellular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378190" cy="49985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shapeless, gel-like </a:t>
            </a:r>
            <a:r>
              <a:rPr lang="en-US" b="1" dirty="0"/>
              <a:t>ground</a:t>
            </a:r>
            <a:r>
              <a:rPr lang="en-US" dirty="0"/>
              <a:t> </a:t>
            </a:r>
            <a:r>
              <a:rPr lang="en-US" b="1" dirty="0"/>
              <a:t>substance</a:t>
            </a:r>
            <a:r>
              <a:rPr lang="en-US" dirty="0"/>
              <a:t> makes up </a:t>
            </a:r>
            <a:r>
              <a:rPr lang="en-US" u="sng" dirty="0"/>
              <a:t>most</a:t>
            </a:r>
            <a:r>
              <a:rPr lang="en-US" dirty="0"/>
              <a:t> of ECM and contains </a:t>
            </a:r>
            <a:r>
              <a:rPr lang="en-US" b="1" dirty="0"/>
              <a:t>extracellular</a:t>
            </a:r>
            <a:r>
              <a:rPr lang="en-US" dirty="0"/>
              <a:t> </a:t>
            </a:r>
            <a:r>
              <a:rPr lang="en-US" b="1" dirty="0"/>
              <a:t>fluid</a:t>
            </a:r>
            <a:r>
              <a:rPr lang="en-US" dirty="0"/>
              <a:t> (</a:t>
            </a:r>
            <a:r>
              <a:rPr lang="en-US" b="1" dirty="0"/>
              <a:t>ECF</a:t>
            </a:r>
            <a:r>
              <a:rPr lang="en-US" dirty="0"/>
              <a:t> or </a:t>
            </a:r>
            <a:r>
              <a:rPr lang="en-US" b="1" dirty="0"/>
              <a:t>interstitial</a:t>
            </a:r>
            <a:r>
              <a:rPr lang="en-US" dirty="0"/>
              <a:t> fluid); components include water, nutrients, ions, and three families of </a:t>
            </a:r>
            <a:r>
              <a:rPr lang="en-US" i="1" dirty="0"/>
              <a:t>macromolecules</a:t>
            </a:r>
            <a:r>
              <a:rPr lang="en-US" dirty="0"/>
              <a:t>: glycosaminoglycans (GAGs), proteoglycans, and glycoproteins. </a:t>
            </a:r>
          </a:p>
          <a:p>
            <a:pPr lvl="1"/>
            <a:r>
              <a:rPr lang="en-US" b="1" dirty="0"/>
              <a:t>Glycosaminoglycans</a:t>
            </a:r>
            <a:r>
              <a:rPr lang="en-US" dirty="0"/>
              <a:t> (</a:t>
            </a:r>
            <a:r>
              <a:rPr lang="en-US" b="1" dirty="0"/>
              <a:t>GAGs</a:t>
            </a:r>
            <a:r>
              <a:rPr lang="en-US" dirty="0"/>
              <a:t>) – long, straight polysaccharide chains. Examples include chondroitin sulfate and hyaluronic acid. </a:t>
            </a:r>
          </a:p>
          <a:p>
            <a:pPr lvl="2"/>
            <a:r>
              <a:rPr lang="en-US" dirty="0"/>
              <a:t>Negative charges of certain sugars in a GAG </a:t>
            </a:r>
            <a:r>
              <a:rPr lang="en-US" i="1" dirty="0"/>
              <a:t>attract</a:t>
            </a:r>
            <a:r>
              <a:rPr lang="en-US" dirty="0"/>
              <a:t> positively charged ions in ECF</a:t>
            </a:r>
          </a:p>
          <a:p>
            <a:pPr lvl="2"/>
            <a:r>
              <a:rPr lang="en-US" dirty="0"/>
              <a:t>Ions create </a:t>
            </a:r>
            <a:r>
              <a:rPr lang="en-US" i="1" dirty="0"/>
              <a:t>concentration</a:t>
            </a:r>
            <a:r>
              <a:rPr lang="en-US" dirty="0"/>
              <a:t> </a:t>
            </a:r>
            <a:r>
              <a:rPr lang="en-US" i="1" dirty="0"/>
              <a:t>gradient</a:t>
            </a:r>
            <a:r>
              <a:rPr lang="en-US" dirty="0"/>
              <a:t> within ECF; draws water out of cells and blood vessels by </a:t>
            </a:r>
            <a:r>
              <a:rPr lang="en-US" i="1" dirty="0"/>
              <a:t>osmosis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Effectively “traps” water in ECM; helps ECM to </a:t>
            </a:r>
            <a:r>
              <a:rPr lang="en-US" i="1" dirty="0"/>
              <a:t>resist</a:t>
            </a:r>
            <a:r>
              <a:rPr lang="en-US" dirty="0"/>
              <a:t> </a:t>
            </a:r>
            <a:r>
              <a:rPr lang="en-US" i="1" dirty="0"/>
              <a:t>compression</a:t>
            </a:r>
            <a:r>
              <a:rPr lang="en-US" dirty="0"/>
              <a:t>;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Four basic </a:t>
            </a:r>
            <a:r>
              <a:rPr lang="en-US" b="1" dirty="0"/>
              <a:t>types of connective tissue proper</a:t>
            </a:r>
            <a:r>
              <a:rPr lang="en-US" dirty="0"/>
              <a:t> (continued): </a:t>
            </a:r>
          </a:p>
          <a:p>
            <a:pPr lvl="1"/>
            <a:r>
              <a:rPr lang="en-US" b="1" dirty="0"/>
              <a:t>Dense connective tissue</a:t>
            </a:r>
            <a:r>
              <a:rPr lang="en-US" dirty="0"/>
              <a:t> (continued):</a:t>
            </a:r>
          </a:p>
          <a:p>
            <a:pPr lvl="2"/>
            <a:r>
              <a:rPr lang="en-US" b="1" dirty="0"/>
              <a:t>Dense regular connective tissue</a:t>
            </a:r>
            <a:r>
              <a:rPr lang="en-US" dirty="0"/>
              <a:t> </a:t>
            </a:r>
          </a:p>
          <a:p>
            <a:pPr lvl="3"/>
            <a:r>
              <a:rPr lang="en-US" dirty="0"/>
              <a:t>Predominantly organized into </a:t>
            </a:r>
            <a:r>
              <a:rPr lang="en-US" i="1" dirty="0"/>
              <a:t>parallel collagen bundles</a:t>
            </a:r>
            <a:r>
              <a:rPr lang="en-US" dirty="0"/>
              <a:t>; resistant to tension in </a:t>
            </a:r>
            <a:r>
              <a:rPr lang="en-US" u="sng" dirty="0"/>
              <a:t>one</a:t>
            </a:r>
            <a:r>
              <a:rPr lang="en-US" dirty="0"/>
              <a:t> </a:t>
            </a:r>
            <a:r>
              <a:rPr lang="en-US" i="1" dirty="0"/>
              <a:t>plane</a:t>
            </a:r>
          </a:p>
          <a:p>
            <a:pPr lvl="3"/>
            <a:r>
              <a:rPr lang="en-US" dirty="0"/>
              <a:t>Found in tendons and ligaments that are subject to tension in one plane of movement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939766"/>
            <a:ext cx="8546592" cy="338328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Four basic </a:t>
            </a:r>
            <a:r>
              <a:rPr lang="en-US" b="1" dirty="0"/>
              <a:t>types of connective tissue proper</a:t>
            </a:r>
            <a:r>
              <a:rPr lang="en-US" dirty="0"/>
              <a:t> (continued): </a:t>
            </a:r>
          </a:p>
          <a:p>
            <a:pPr lvl="1"/>
            <a:r>
              <a:rPr lang="en-US" b="1" dirty="0"/>
              <a:t>Dense connective tissue</a:t>
            </a:r>
            <a:r>
              <a:rPr lang="en-US" dirty="0"/>
              <a:t> (continued):</a:t>
            </a:r>
          </a:p>
          <a:p>
            <a:pPr lvl="2"/>
            <a:r>
              <a:rPr lang="en-US" b="1" dirty="0"/>
              <a:t>Dense regular elastic connective tissue</a:t>
            </a:r>
            <a:r>
              <a:rPr lang="en-US" dirty="0"/>
              <a:t> (</a:t>
            </a:r>
            <a:r>
              <a:rPr lang="en-US" b="1" dirty="0"/>
              <a:t>elastic</a:t>
            </a:r>
            <a:r>
              <a:rPr lang="en-US" dirty="0"/>
              <a:t> </a:t>
            </a:r>
            <a:r>
              <a:rPr lang="en-US" b="1" dirty="0"/>
              <a:t>tissue</a:t>
            </a:r>
            <a:r>
              <a:rPr lang="en-US" dirty="0"/>
              <a:t>) </a:t>
            </a:r>
          </a:p>
          <a:p>
            <a:pPr lvl="3"/>
            <a:r>
              <a:rPr lang="en-US" dirty="0"/>
              <a:t>Mostly </a:t>
            </a:r>
            <a:r>
              <a:rPr lang="en-US" i="1" dirty="0"/>
              <a:t>parallel-oriented elastic fibers</a:t>
            </a:r>
            <a:r>
              <a:rPr lang="en-US" dirty="0"/>
              <a:t> with </a:t>
            </a:r>
            <a:r>
              <a:rPr lang="en-US" i="1" dirty="0"/>
              <a:t>randomly oriented collagen fibers</a:t>
            </a:r>
          </a:p>
          <a:p>
            <a:pPr lvl="3"/>
            <a:r>
              <a:rPr lang="en-US" dirty="0"/>
              <a:t>Found in walls of organs that </a:t>
            </a:r>
            <a:r>
              <a:rPr lang="en-US" i="1" dirty="0" smtClean="0"/>
              <a:t>stretch</a:t>
            </a:r>
            <a:r>
              <a:rPr lang="en-US" dirty="0" smtClean="0"/>
              <a:t> </a:t>
            </a:r>
            <a:r>
              <a:rPr lang="en-US" dirty="0"/>
              <a:t>to perform their function, such as large blood vessels and certain ligaments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974661"/>
            <a:ext cx="8546592" cy="3328416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3851910" cy="475615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dirty="0"/>
              <a:t>Note: </a:t>
            </a:r>
            <a:r>
              <a:rPr lang="en-US" sz="2000" i="1" dirty="0"/>
              <a:t>arrangement of fibers </a:t>
            </a:r>
            <a:r>
              <a:rPr lang="en-US" sz="2000" dirty="0"/>
              <a:t>in dense regular and irregular connective tissues is another example of the </a:t>
            </a:r>
            <a:r>
              <a:rPr lang="en-US" sz="2000" b="1" dirty="0"/>
              <a:t>Structure-Function Core Principle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99" y="1127575"/>
            <a:ext cx="4164571" cy="19218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00" y="3050031"/>
            <a:ext cx="4164570" cy="1648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99" y="4700695"/>
            <a:ext cx="4164571" cy="1621866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Four basic </a:t>
            </a:r>
            <a:r>
              <a:rPr lang="en-US" b="1" dirty="0"/>
              <a:t>types of connective tissue proper</a:t>
            </a:r>
            <a:r>
              <a:rPr lang="en-US" dirty="0"/>
              <a:t> (continued): </a:t>
            </a:r>
          </a:p>
          <a:p>
            <a:pPr lvl="1"/>
            <a:r>
              <a:rPr lang="en-US" b="1" dirty="0"/>
              <a:t>Reticular</a:t>
            </a:r>
            <a:r>
              <a:rPr lang="en-US" dirty="0"/>
              <a:t> </a:t>
            </a:r>
            <a:r>
              <a:rPr lang="en-US" b="1" dirty="0"/>
              <a:t>tissue</a:t>
            </a:r>
            <a:r>
              <a:rPr lang="en-US" dirty="0"/>
              <a:t> – composed mostly of </a:t>
            </a:r>
            <a:r>
              <a:rPr lang="en-US" b="1" dirty="0"/>
              <a:t>reticular</a:t>
            </a:r>
            <a:r>
              <a:rPr lang="en-US" dirty="0"/>
              <a:t> </a:t>
            </a:r>
            <a:r>
              <a:rPr lang="en-US" b="1" dirty="0"/>
              <a:t>fibers</a:t>
            </a:r>
            <a:r>
              <a:rPr lang="en-US" dirty="0"/>
              <a:t> produced by fibroblasts (</a:t>
            </a:r>
            <a:r>
              <a:rPr lang="en-US" b="1" dirty="0"/>
              <a:t>reticular</a:t>
            </a:r>
            <a:r>
              <a:rPr lang="en-US" dirty="0"/>
              <a:t> </a:t>
            </a:r>
            <a:r>
              <a:rPr lang="en-US" b="1" dirty="0"/>
              <a:t>cells</a:t>
            </a:r>
            <a:r>
              <a:rPr lang="en-US" dirty="0"/>
              <a:t>); form fine networks that can </a:t>
            </a:r>
            <a:r>
              <a:rPr lang="en-US" i="1" dirty="0"/>
              <a:t>support small structures</a:t>
            </a:r>
            <a:r>
              <a:rPr lang="en-US" dirty="0"/>
              <a:t> like blood and lymphatic vessels </a:t>
            </a:r>
          </a:p>
          <a:p>
            <a:pPr lvl="2"/>
            <a:r>
              <a:rPr lang="en-US" dirty="0"/>
              <a:t>Also found in lymph nodes and spleen; form </a:t>
            </a:r>
            <a:r>
              <a:rPr lang="en-US" dirty="0" err="1"/>
              <a:t>weblike</a:t>
            </a:r>
            <a:r>
              <a:rPr lang="en-US" dirty="0"/>
              <a:t> nets that trap old and foreign cells</a:t>
            </a:r>
          </a:p>
          <a:p>
            <a:pPr lvl="2"/>
            <a:r>
              <a:rPr lang="en-US" dirty="0"/>
              <a:t>Forms part of basement membrane that supports all epithelia and internal structure of liver and bone marrow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966408"/>
            <a:ext cx="8546592" cy="3340608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Four basic </a:t>
            </a:r>
            <a:r>
              <a:rPr lang="en-US" b="1" dirty="0"/>
              <a:t>types of connective tissue proper</a:t>
            </a:r>
            <a:r>
              <a:rPr lang="en-US" dirty="0"/>
              <a:t> (continued): </a:t>
            </a:r>
          </a:p>
          <a:p>
            <a:pPr lvl="1"/>
            <a:r>
              <a:rPr lang="en-US" b="1" dirty="0"/>
              <a:t>Adipose</a:t>
            </a:r>
            <a:r>
              <a:rPr lang="en-US" dirty="0"/>
              <a:t> </a:t>
            </a:r>
            <a:r>
              <a:rPr lang="en-US" b="1" dirty="0"/>
              <a:t>tissue</a:t>
            </a:r>
            <a:r>
              <a:rPr lang="en-US" dirty="0"/>
              <a:t> (fat tissue) – consists of fat-storing </a:t>
            </a:r>
            <a:r>
              <a:rPr lang="en-US" b="1" dirty="0"/>
              <a:t>adipocytes</a:t>
            </a:r>
            <a:r>
              <a:rPr lang="en-US" dirty="0"/>
              <a:t> and surrounding fibroblasts and ECM; adipocytes can increase in size to point where fibroblasts and ECM are scarcely </a:t>
            </a:r>
            <a:r>
              <a:rPr lang="en-US" dirty="0" smtClean="0"/>
              <a:t>visible; </a:t>
            </a:r>
            <a:r>
              <a:rPr lang="en-US" dirty="0"/>
              <a:t>functions include:</a:t>
            </a:r>
          </a:p>
          <a:p>
            <a:pPr lvl="2"/>
            <a:r>
              <a:rPr lang="en-US" dirty="0"/>
              <a:t>Fat storage (major energy reserve of body)</a:t>
            </a:r>
          </a:p>
          <a:p>
            <a:pPr lvl="2"/>
            <a:r>
              <a:rPr lang="en-US" dirty="0"/>
              <a:t>Insulation (retains warmth)</a:t>
            </a:r>
          </a:p>
          <a:p>
            <a:pPr lvl="2"/>
            <a:r>
              <a:rPr lang="en-US" dirty="0"/>
              <a:t>Shock absorption and protection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961102"/>
            <a:ext cx="8546592" cy="3340608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 Proper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81060" cy="4991100"/>
          </a:xfrm>
        </p:spPr>
        <p:txBody>
          <a:bodyPr>
            <a:normAutofit/>
          </a:bodyPr>
          <a:lstStyle/>
          <a:p>
            <a:pPr lvl="0"/>
            <a:r>
              <a:rPr lang="en-US" sz="2600" dirty="0"/>
              <a:t>Four basic </a:t>
            </a:r>
            <a:r>
              <a:rPr lang="en-US" sz="2600" b="1" dirty="0"/>
              <a:t>types of connective tissue proper</a:t>
            </a:r>
            <a:r>
              <a:rPr lang="en-US" sz="2600" dirty="0"/>
              <a:t> (continued): </a:t>
            </a:r>
          </a:p>
          <a:p>
            <a:pPr lvl="1"/>
            <a:r>
              <a:rPr lang="en-US" sz="2400" b="1" dirty="0"/>
              <a:t>Adipose</a:t>
            </a:r>
            <a:r>
              <a:rPr lang="en-US" sz="2400" dirty="0"/>
              <a:t> </a:t>
            </a:r>
            <a:r>
              <a:rPr lang="en-US" sz="2400" b="1" dirty="0"/>
              <a:t>tissue</a:t>
            </a:r>
            <a:r>
              <a:rPr lang="en-US" sz="2400" dirty="0"/>
              <a:t> (continued):</a:t>
            </a:r>
          </a:p>
          <a:p>
            <a:pPr lvl="2"/>
            <a:r>
              <a:rPr lang="en-US" b="1" dirty="0"/>
              <a:t>White adipose tissue</a:t>
            </a:r>
            <a:r>
              <a:rPr lang="en-US" dirty="0"/>
              <a:t> – predominant fat tissue; appears white; consists of adipocytes with </a:t>
            </a:r>
            <a:r>
              <a:rPr lang="en-US" u="sng" dirty="0"/>
              <a:t>one</a:t>
            </a:r>
            <a:r>
              <a:rPr lang="en-US" dirty="0"/>
              <a:t> </a:t>
            </a:r>
            <a:r>
              <a:rPr lang="en-US" i="1" dirty="0"/>
              <a:t>large</a:t>
            </a:r>
            <a:r>
              <a:rPr lang="en-US" dirty="0"/>
              <a:t> </a:t>
            </a:r>
            <a:r>
              <a:rPr lang="en-US" i="1" dirty="0"/>
              <a:t>lipid</a:t>
            </a:r>
            <a:r>
              <a:rPr lang="en-US" dirty="0"/>
              <a:t> </a:t>
            </a:r>
            <a:r>
              <a:rPr lang="en-US" i="1" dirty="0"/>
              <a:t>inclusion</a:t>
            </a:r>
            <a:r>
              <a:rPr lang="en-US" dirty="0"/>
              <a:t> in cytosol; found deep to skin as subcutaneous fat, and in abdomen, breasts, hips, buttocks, and thighs; white adipose </a:t>
            </a:r>
            <a:r>
              <a:rPr lang="en-US" dirty="0" smtClean="0"/>
              <a:t>surrounds </a:t>
            </a:r>
            <a:r>
              <a:rPr lang="en-US" dirty="0"/>
              <a:t>heart and abdominal organs is known as </a:t>
            </a:r>
            <a:r>
              <a:rPr lang="en-US" b="1" dirty="0"/>
              <a:t>visceral</a:t>
            </a:r>
            <a:r>
              <a:rPr lang="en-US" dirty="0"/>
              <a:t> </a:t>
            </a:r>
            <a:r>
              <a:rPr lang="en-US" b="1" dirty="0"/>
              <a:t>fat</a:t>
            </a:r>
          </a:p>
          <a:p>
            <a:pPr lvl="2"/>
            <a:r>
              <a:rPr lang="en-US" b="1" dirty="0"/>
              <a:t>Brown</a:t>
            </a:r>
            <a:r>
              <a:rPr lang="en-US" dirty="0"/>
              <a:t> </a:t>
            </a:r>
            <a:r>
              <a:rPr lang="en-US" b="1" dirty="0"/>
              <a:t>adipose</a:t>
            </a:r>
            <a:r>
              <a:rPr lang="en-US" dirty="0"/>
              <a:t> </a:t>
            </a:r>
            <a:r>
              <a:rPr lang="en-US" b="1" dirty="0"/>
              <a:t>tissue</a:t>
            </a:r>
            <a:r>
              <a:rPr lang="en-US" dirty="0"/>
              <a:t> – less common; has a brown appearance due to </a:t>
            </a:r>
            <a:r>
              <a:rPr lang="en-US" i="1" dirty="0"/>
              <a:t>numerous</a:t>
            </a:r>
            <a:r>
              <a:rPr lang="en-US" dirty="0"/>
              <a:t> </a:t>
            </a:r>
            <a:r>
              <a:rPr lang="en-US" i="1" dirty="0"/>
              <a:t>mitochondria</a:t>
            </a:r>
            <a:r>
              <a:rPr lang="en-US" dirty="0"/>
              <a:t> in cytoplasm and a </a:t>
            </a:r>
            <a:r>
              <a:rPr lang="en-US" i="1" dirty="0"/>
              <a:t>vast</a:t>
            </a:r>
            <a:r>
              <a:rPr lang="en-US" dirty="0"/>
              <a:t> </a:t>
            </a:r>
            <a:r>
              <a:rPr lang="en-US" i="1" dirty="0"/>
              <a:t>blood</a:t>
            </a:r>
            <a:r>
              <a:rPr lang="en-US" dirty="0"/>
              <a:t> </a:t>
            </a:r>
            <a:r>
              <a:rPr lang="en-US" i="1" dirty="0"/>
              <a:t>supply</a:t>
            </a:r>
            <a:r>
              <a:rPr lang="en-US" dirty="0"/>
              <a:t>; contain </a:t>
            </a:r>
            <a:r>
              <a:rPr lang="en-US" u="sng" dirty="0"/>
              <a:t>multiple</a:t>
            </a:r>
            <a:r>
              <a:rPr lang="en-US" dirty="0"/>
              <a:t> </a:t>
            </a:r>
            <a:r>
              <a:rPr lang="en-US" i="1" dirty="0"/>
              <a:t>lipid</a:t>
            </a:r>
            <a:r>
              <a:rPr lang="en-US" dirty="0"/>
              <a:t> </a:t>
            </a:r>
            <a:r>
              <a:rPr lang="en-US" i="1" dirty="0" smtClean="0"/>
              <a:t>inclusions,</a:t>
            </a:r>
            <a:r>
              <a:rPr lang="en-US" dirty="0" smtClean="0"/>
              <a:t> cells of brown adipose tissue can oxidize fatty acids about 20 times as fast as white adipose tissue, additional energy used to generate heat.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Extracellular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Ground</a:t>
            </a:r>
            <a:r>
              <a:rPr lang="en-US" dirty="0"/>
              <a:t> </a:t>
            </a:r>
            <a:r>
              <a:rPr lang="en-US" b="1" dirty="0"/>
              <a:t>substance</a:t>
            </a:r>
            <a:r>
              <a:rPr lang="en-US" dirty="0"/>
              <a:t> (continued):</a:t>
            </a:r>
          </a:p>
          <a:p>
            <a:pPr lvl="1"/>
            <a:r>
              <a:rPr lang="en-US" b="1" dirty="0"/>
              <a:t>Proteoglycans</a:t>
            </a:r>
            <a:r>
              <a:rPr lang="en-US" dirty="0"/>
              <a:t> consist of GAGs bound to a </a:t>
            </a:r>
            <a:r>
              <a:rPr lang="en-US" i="1" dirty="0"/>
              <a:t>protein</a:t>
            </a:r>
            <a:r>
              <a:rPr lang="en-US" dirty="0"/>
              <a:t> </a:t>
            </a:r>
            <a:r>
              <a:rPr lang="en-US" i="1" dirty="0"/>
              <a:t>core</a:t>
            </a:r>
            <a:r>
              <a:rPr lang="en-US" dirty="0"/>
              <a:t> (structure resembles bottle brush)</a:t>
            </a:r>
          </a:p>
          <a:p>
            <a:pPr lvl="2"/>
            <a:r>
              <a:rPr lang="en-US" dirty="0"/>
              <a:t>Thousands of proteoglycans can bind to a very long GAG such as </a:t>
            </a:r>
            <a:r>
              <a:rPr lang="en-US" b="1" dirty="0"/>
              <a:t>hyaluronic</a:t>
            </a:r>
            <a:r>
              <a:rPr lang="en-US" dirty="0"/>
              <a:t> </a:t>
            </a:r>
            <a:r>
              <a:rPr lang="en-US" b="1" dirty="0"/>
              <a:t>acid</a:t>
            </a:r>
            <a:r>
              <a:rPr lang="en-US" dirty="0"/>
              <a:t>, forming huge </a:t>
            </a:r>
            <a:r>
              <a:rPr lang="en-US" b="1" dirty="0"/>
              <a:t>proteoglycan</a:t>
            </a:r>
            <a:r>
              <a:rPr lang="en-US" dirty="0"/>
              <a:t> “</a:t>
            </a:r>
            <a:r>
              <a:rPr lang="en-US" b="1" dirty="0"/>
              <a:t>aggregates</a:t>
            </a:r>
            <a:r>
              <a:rPr lang="en-US" dirty="0"/>
              <a:t>” </a:t>
            </a:r>
          </a:p>
          <a:p>
            <a:pPr lvl="2"/>
            <a:r>
              <a:rPr lang="en-US" dirty="0"/>
              <a:t>Helps make ECM firmer, more solid, and </a:t>
            </a:r>
            <a:r>
              <a:rPr lang="en-US" i="1" dirty="0"/>
              <a:t>resistant</a:t>
            </a:r>
            <a:r>
              <a:rPr lang="en-US" dirty="0"/>
              <a:t> </a:t>
            </a:r>
            <a:r>
              <a:rPr lang="en-US" i="1" dirty="0"/>
              <a:t>to</a:t>
            </a:r>
            <a:r>
              <a:rPr lang="en-US" dirty="0"/>
              <a:t> </a:t>
            </a:r>
            <a:r>
              <a:rPr lang="en-US" i="1" dirty="0"/>
              <a:t>compression</a:t>
            </a:r>
          </a:p>
          <a:p>
            <a:pPr lvl="2"/>
            <a:r>
              <a:rPr lang="en-US" dirty="0"/>
              <a:t>Aggregates also act as </a:t>
            </a:r>
            <a:r>
              <a:rPr lang="en-US" i="1" dirty="0"/>
              <a:t>barrier</a:t>
            </a:r>
            <a:r>
              <a:rPr lang="en-US" dirty="0"/>
              <a:t> </a:t>
            </a:r>
            <a:r>
              <a:rPr lang="en-US" i="1" dirty="0"/>
              <a:t>to</a:t>
            </a:r>
            <a:r>
              <a:rPr lang="en-US" dirty="0"/>
              <a:t> </a:t>
            </a:r>
            <a:r>
              <a:rPr lang="en-US" i="1" dirty="0"/>
              <a:t>diffusion</a:t>
            </a:r>
            <a:r>
              <a:rPr lang="en-US" dirty="0"/>
              <a:t> of substances through ECM; protects underlying tissue from invading microorganisms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Adipose Tissue </a:t>
            </a:r>
            <a:br>
              <a:rPr lang="en-US" dirty="0"/>
            </a:br>
            <a:r>
              <a:rPr lang="en-US" dirty="0"/>
              <a:t>and Obesity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199"/>
            <a:ext cx="8458200" cy="5109211"/>
          </a:xfrm>
        </p:spPr>
        <p:txBody>
          <a:bodyPr>
            <a:normAutofit/>
          </a:bodyPr>
          <a:lstStyle/>
          <a:p>
            <a:r>
              <a:rPr lang="en-US" sz="2600" b="1" dirty="0"/>
              <a:t>Obesity</a:t>
            </a:r>
            <a:r>
              <a:rPr lang="en-US" sz="2600" dirty="0"/>
              <a:t> – condition of having </a:t>
            </a:r>
            <a:r>
              <a:rPr lang="en-US" sz="2600" i="1" dirty="0"/>
              <a:t>excess</a:t>
            </a:r>
            <a:r>
              <a:rPr lang="en-US" sz="2600" dirty="0"/>
              <a:t> </a:t>
            </a:r>
            <a:r>
              <a:rPr lang="en-US" sz="2600" i="1" dirty="0"/>
              <a:t>adipose</a:t>
            </a:r>
            <a:r>
              <a:rPr lang="en-US" sz="2600" dirty="0"/>
              <a:t> </a:t>
            </a:r>
            <a:r>
              <a:rPr lang="en-US" sz="2600" i="1" dirty="0"/>
              <a:t>tissue</a:t>
            </a:r>
            <a:r>
              <a:rPr lang="en-US" sz="2600" dirty="0"/>
              <a:t> in proportion to lean body mass; two forms:</a:t>
            </a:r>
          </a:p>
          <a:p>
            <a:pPr lvl="1"/>
            <a:r>
              <a:rPr lang="en-US" sz="2200" b="1" dirty="0"/>
              <a:t>Hypertrophic</a:t>
            </a:r>
            <a:r>
              <a:rPr lang="en-US" sz="2200" dirty="0"/>
              <a:t> – lipid inclusions accumulate excess fatty acids and increase in size up to 4</a:t>
            </a:r>
            <a:r>
              <a:rPr lang="en-US" sz="2200" dirty="0">
                <a:sym typeface="Symbol" panose="05050102010706020507" pitchFamily="18" charset="2"/>
              </a:rPr>
              <a:t></a:t>
            </a:r>
            <a:r>
              <a:rPr lang="en-US" sz="2200" dirty="0"/>
              <a:t> normal; </a:t>
            </a:r>
            <a:r>
              <a:rPr lang="en-US" sz="2200" i="1" dirty="0"/>
              <a:t>number</a:t>
            </a:r>
            <a:r>
              <a:rPr lang="en-US" sz="2200" dirty="0"/>
              <a:t> </a:t>
            </a:r>
            <a:r>
              <a:rPr lang="en-US" sz="2200" i="1" dirty="0"/>
              <a:t>of</a:t>
            </a:r>
            <a:r>
              <a:rPr lang="en-US" sz="2200" dirty="0"/>
              <a:t> </a:t>
            </a:r>
            <a:r>
              <a:rPr lang="en-US" sz="2200" i="1" dirty="0"/>
              <a:t>adipocytes</a:t>
            </a:r>
            <a:r>
              <a:rPr lang="en-US" sz="2200" dirty="0"/>
              <a:t> remains </a:t>
            </a:r>
            <a:r>
              <a:rPr lang="en-US" sz="2200" u="sng" dirty="0"/>
              <a:t>unchanged</a:t>
            </a:r>
          </a:p>
          <a:p>
            <a:pPr lvl="1"/>
            <a:r>
              <a:rPr lang="en-US" sz="2200" b="1" dirty="0" err="1"/>
              <a:t>Hypercellular</a:t>
            </a:r>
            <a:r>
              <a:rPr lang="en-US" sz="2200" dirty="0"/>
              <a:t> – generally severe; </a:t>
            </a:r>
            <a:r>
              <a:rPr lang="en-US" sz="2200" i="1" dirty="0"/>
              <a:t>number of adipocytes</a:t>
            </a:r>
            <a:r>
              <a:rPr lang="en-US" sz="2200" dirty="0"/>
              <a:t> </a:t>
            </a:r>
            <a:r>
              <a:rPr lang="en-US" sz="2200" u="sng" dirty="0"/>
              <a:t>increases</a:t>
            </a:r>
            <a:r>
              <a:rPr lang="en-US" sz="2200" dirty="0"/>
              <a:t>; correlates with development of obesity in infancy or early </a:t>
            </a:r>
            <a:r>
              <a:rPr lang="en-US" sz="2200" dirty="0" smtClean="0"/>
              <a:t>childhood; </a:t>
            </a:r>
            <a:r>
              <a:rPr lang="en-US" sz="2200" dirty="0"/>
              <a:t>adult adipocytes </a:t>
            </a:r>
            <a:r>
              <a:rPr lang="en-US" sz="2200" i="1" dirty="0"/>
              <a:t>lack ability to divide</a:t>
            </a:r>
            <a:r>
              <a:rPr lang="en-US" sz="2200" dirty="0"/>
              <a:t> to form new cells</a:t>
            </a:r>
          </a:p>
          <a:p>
            <a:r>
              <a:rPr lang="en-US" sz="2600" dirty="0"/>
              <a:t>Both forms increase risk for certain health problems; development of related disorders is </a:t>
            </a:r>
            <a:r>
              <a:rPr lang="en-US" sz="2600" i="1" dirty="0"/>
              <a:t>complex</a:t>
            </a:r>
            <a:r>
              <a:rPr lang="en-US" sz="2600" dirty="0"/>
              <a:t>; depends on </a:t>
            </a:r>
            <a:r>
              <a:rPr lang="en-US" sz="2600" i="1" dirty="0"/>
              <a:t>distribution of adipose tissue</a:t>
            </a:r>
            <a:r>
              <a:rPr lang="en-US" sz="2600" dirty="0"/>
              <a:t> and </a:t>
            </a:r>
            <a:r>
              <a:rPr lang="en-US" sz="2600" i="1" dirty="0"/>
              <a:t>genetic factors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8" y="132250"/>
            <a:ext cx="1176942" cy="1338167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Connective Tissues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985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Specialized connective tissues</a:t>
            </a:r>
            <a:r>
              <a:rPr lang="en-US" dirty="0"/>
              <a:t> have more specific functions and include the following three types of </a:t>
            </a:r>
            <a:r>
              <a:rPr lang="en-US" dirty="0" smtClean="0"/>
              <a:t>tissue: </a:t>
            </a:r>
            <a:endParaRPr lang="en-US" dirty="0"/>
          </a:p>
          <a:p>
            <a:r>
              <a:rPr lang="en-US" sz="2600" b="1" dirty="0"/>
              <a:t>Cartilage</a:t>
            </a:r>
            <a:r>
              <a:rPr lang="en-US" sz="2600" dirty="0"/>
              <a:t> – found in joints between bones, in ear, nose, and segments of respiratory tract</a:t>
            </a:r>
          </a:p>
          <a:p>
            <a:r>
              <a:rPr lang="en-US" sz="2600" b="1" dirty="0"/>
              <a:t>Bone</a:t>
            </a:r>
            <a:r>
              <a:rPr lang="en-US" sz="2600" dirty="0"/>
              <a:t> </a:t>
            </a:r>
            <a:r>
              <a:rPr lang="en-US" sz="2600" b="1" dirty="0"/>
              <a:t>tissue</a:t>
            </a:r>
            <a:r>
              <a:rPr lang="en-US" sz="2600" dirty="0"/>
              <a:t> (</a:t>
            </a:r>
            <a:r>
              <a:rPr lang="en-US" sz="2600" b="1" dirty="0"/>
              <a:t>osseous</a:t>
            </a:r>
            <a:r>
              <a:rPr lang="en-US" sz="2600" dirty="0"/>
              <a:t> </a:t>
            </a:r>
            <a:r>
              <a:rPr lang="en-US" sz="2600" b="1" dirty="0"/>
              <a:t>tissue</a:t>
            </a:r>
            <a:r>
              <a:rPr lang="en-US" sz="2600" dirty="0"/>
              <a:t>) – supports body; protects vital organs; provides attachments for muscles that allow for movement; stores calcium, and houses bone marrow (produces blood cells and stores fat)</a:t>
            </a:r>
          </a:p>
          <a:p>
            <a:r>
              <a:rPr lang="en-US" sz="2600" b="1" dirty="0"/>
              <a:t>Blood</a:t>
            </a:r>
            <a:r>
              <a:rPr lang="en-US" sz="2600" dirty="0"/>
              <a:t> – unique connective tissue with a liquid ECM called </a:t>
            </a:r>
            <a:r>
              <a:rPr lang="en-US" sz="2600" b="1" dirty="0"/>
              <a:t>plasma</a:t>
            </a:r>
            <a:r>
              <a:rPr lang="en-US" sz="2600" dirty="0"/>
              <a:t>; consists of mostly water, dissolved solutes, and proteins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Connective Tissues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Specialized connective tissues</a:t>
            </a:r>
            <a:r>
              <a:rPr lang="en-US" dirty="0"/>
              <a:t> (continued): </a:t>
            </a:r>
          </a:p>
          <a:p>
            <a:pPr lvl="0"/>
            <a:r>
              <a:rPr lang="en-US" sz="2600" b="1" dirty="0"/>
              <a:t>Cartilage</a:t>
            </a:r>
            <a:r>
              <a:rPr lang="en-US" sz="2600" dirty="0"/>
              <a:t> – tough, flexible tissue; absorbs shock and resists tension, compression, and shearing forces; ECM consists of collagen and elastic fibers, </a:t>
            </a:r>
            <a:r>
              <a:rPr lang="en-US" sz="2600" dirty="0" err="1"/>
              <a:t>glycosaminoglycans</a:t>
            </a:r>
            <a:r>
              <a:rPr lang="en-US" sz="2600" dirty="0"/>
              <a:t>, and proteoglycans</a:t>
            </a:r>
          </a:p>
          <a:p>
            <a:pPr lvl="1"/>
            <a:r>
              <a:rPr lang="en-US" sz="2400" dirty="0"/>
              <a:t>Populated with two cell types: </a:t>
            </a:r>
          </a:p>
          <a:p>
            <a:pPr lvl="2"/>
            <a:r>
              <a:rPr lang="en-US" b="1" dirty="0" err="1"/>
              <a:t>Chondroblasts</a:t>
            </a:r>
            <a:r>
              <a:rPr lang="en-US" dirty="0"/>
              <a:t> – immature cells that </a:t>
            </a:r>
            <a:r>
              <a:rPr lang="en-US" i="1" dirty="0"/>
              <a:t>divide by mitosis</a:t>
            </a:r>
            <a:r>
              <a:rPr lang="en-US" dirty="0"/>
              <a:t> and </a:t>
            </a:r>
            <a:r>
              <a:rPr lang="en-US" i="1" dirty="0"/>
              <a:t>make most of ECM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urround </a:t>
            </a:r>
            <a:r>
              <a:rPr lang="en-US" dirty="0"/>
              <a:t>themselves </a:t>
            </a:r>
            <a:r>
              <a:rPr lang="en-US" dirty="0" smtClean="0"/>
              <a:t>in </a:t>
            </a:r>
            <a:r>
              <a:rPr lang="en-US" dirty="0"/>
              <a:t>ECM </a:t>
            </a:r>
            <a:r>
              <a:rPr lang="en-US" dirty="0" smtClean="0"/>
              <a:t>gradually mature and </a:t>
            </a:r>
            <a:r>
              <a:rPr lang="en-US" dirty="0"/>
              <a:t>become </a:t>
            </a:r>
            <a:r>
              <a:rPr lang="en-US" dirty="0" smtClean="0"/>
              <a:t>relatively </a:t>
            </a:r>
            <a:r>
              <a:rPr lang="en-US" i="1" dirty="0"/>
              <a:t>inactive</a:t>
            </a:r>
            <a:r>
              <a:rPr lang="en-US" dirty="0"/>
              <a:t> </a:t>
            </a:r>
            <a:r>
              <a:rPr lang="en-US" b="1" dirty="0" smtClean="0"/>
              <a:t>chondrocytes, </a:t>
            </a:r>
            <a:r>
              <a:rPr lang="en-US" dirty="0" smtClean="0"/>
              <a:t>which eventually inhabit small cavities in ECM called </a:t>
            </a:r>
            <a:r>
              <a:rPr lang="en-US" b="1" dirty="0" smtClean="0"/>
              <a:t>lacunae.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Connective Tissues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Specialized connective tissues</a:t>
            </a:r>
            <a:r>
              <a:rPr lang="en-US" dirty="0"/>
              <a:t> (continued): </a:t>
            </a:r>
          </a:p>
          <a:p>
            <a:pPr lvl="0"/>
            <a:r>
              <a:rPr lang="en-US" sz="2600" b="1" dirty="0"/>
              <a:t>Cartilage</a:t>
            </a:r>
            <a:r>
              <a:rPr lang="en-US" sz="2600" dirty="0"/>
              <a:t> (continued):</a:t>
            </a:r>
          </a:p>
          <a:p>
            <a:pPr lvl="1"/>
            <a:r>
              <a:rPr lang="en-US" sz="2400" dirty="0" smtClean="0"/>
              <a:t>One of few connective tissues that is </a:t>
            </a:r>
            <a:r>
              <a:rPr lang="en-US" sz="2400" dirty="0"/>
              <a:t>e</a:t>
            </a:r>
            <a:r>
              <a:rPr lang="en-US" sz="2400" dirty="0" smtClean="0"/>
              <a:t>ssentially </a:t>
            </a:r>
            <a:r>
              <a:rPr lang="en-US" sz="2400" i="1" dirty="0"/>
              <a:t>avascular</a:t>
            </a:r>
            <a:r>
              <a:rPr lang="en-US" sz="2400" dirty="0"/>
              <a:t>, </a:t>
            </a:r>
            <a:r>
              <a:rPr lang="en-US" sz="2400" dirty="0" smtClean="0"/>
              <a:t>few if any blood vessels course through cartilage itself, blood supply to tissue is mostly limited to outer </a:t>
            </a:r>
            <a:r>
              <a:rPr lang="en-US" sz="2400" dirty="0"/>
              <a:t>sheath (</a:t>
            </a:r>
            <a:r>
              <a:rPr lang="en-US" sz="2400" b="1" dirty="0"/>
              <a:t>perichondrium</a:t>
            </a:r>
            <a:r>
              <a:rPr lang="en-US" sz="2400" dirty="0"/>
              <a:t>) </a:t>
            </a:r>
            <a:endParaRPr lang="en-US" sz="2400" dirty="0" smtClean="0"/>
          </a:p>
          <a:p>
            <a:pPr lvl="1"/>
            <a:r>
              <a:rPr lang="en-US" sz="2400" dirty="0" smtClean="0"/>
              <a:t>Oxygen </a:t>
            </a:r>
            <a:r>
              <a:rPr lang="en-US" sz="2400" dirty="0"/>
              <a:t>and nutrients must diffuse from blood vessels in perichondrium through ECM to supply </a:t>
            </a:r>
            <a:r>
              <a:rPr lang="en-US" sz="2400" dirty="0" err="1"/>
              <a:t>chondroblasts</a:t>
            </a:r>
            <a:r>
              <a:rPr lang="en-US" sz="2400" dirty="0"/>
              <a:t> and chondrocytes; </a:t>
            </a:r>
            <a:r>
              <a:rPr lang="en-US" sz="2400" u="sng" dirty="0"/>
              <a:t>limits</a:t>
            </a:r>
            <a:r>
              <a:rPr lang="en-US" sz="2400" dirty="0"/>
              <a:t> </a:t>
            </a:r>
            <a:r>
              <a:rPr lang="en-US" sz="2400" i="1" dirty="0"/>
              <a:t>thickness</a:t>
            </a:r>
            <a:r>
              <a:rPr lang="en-US" sz="2400" dirty="0"/>
              <a:t> of living cartilage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592783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Connective Tissues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7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Specialized connective tissues</a:t>
            </a:r>
            <a:r>
              <a:rPr lang="en-US" dirty="0"/>
              <a:t> (continued): </a:t>
            </a:r>
          </a:p>
          <a:p>
            <a:pPr lvl="1"/>
            <a:r>
              <a:rPr lang="en-US" dirty="0"/>
              <a:t>Cartilage can be further divided into three classes based on </a:t>
            </a:r>
            <a:r>
              <a:rPr lang="en-US" i="1" dirty="0"/>
              <a:t>ECM </a:t>
            </a:r>
            <a:r>
              <a:rPr lang="en-US" i="1" dirty="0" smtClean="0"/>
              <a:t>composition</a:t>
            </a:r>
            <a:r>
              <a:rPr lang="en-US" dirty="0" smtClean="0"/>
              <a:t>:</a:t>
            </a:r>
            <a:endParaRPr lang="en-US" dirty="0"/>
          </a:p>
          <a:p>
            <a:pPr lvl="2"/>
            <a:r>
              <a:rPr lang="en-US" b="1" dirty="0"/>
              <a:t>Hyaline</a:t>
            </a:r>
            <a:r>
              <a:rPr lang="en-US" dirty="0"/>
              <a:t> </a:t>
            </a:r>
            <a:r>
              <a:rPr lang="en-US" b="1" dirty="0"/>
              <a:t>cartilage</a:t>
            </a:r>
            <a:r>
              <a:rPr lang="en-US" dirty="0"/>
              <a:t> – most abundant cartilage</a:t>
            </a:r>
          </a:p>
          <a:p>
            <a:pPr lvl="3"/>
            <a:r>
              <a:rPr lang="en-US" dirty="0"/>
              <a:t>ECM mostly ground substance made of small bundles of fine collagen; give tissue a </a:t>
            </a:r>
            <a:r>
              <a:rPr lang="en-US" dirty="0" smtClean="0"/>
              <a:t>glassy appearance</a:t>
            </a:r>
            <a:endParaRPr lang="en-US" dirty="0"/>
          </a:p>
          <a:p>
            <a:pPr lvl="3"/>
            <a:r>
              <a:rPr lang="en-US" dirty="0"/>
              <a:t>Found on ends of bones in joints (</a:t>
            </a:r>
            <a:r>
              <a:rPr lang="en-US" b="1" dirty="0"/>
              <a:t>articular</a:t>
            </a:r>
            <a:r>
              <a:rPr lang="en-US" dirty="0"/>
              <a:t> </a:t>
            </a:r>
            <a:r>
              <a:rPr lang="en-US" b="1" dirty="0"/>
              <a:t>cartilage</a:t>
            </a:r>
            <a:r>
              <a:rPr lang="en-US" dirty="0"/>
              <a:t>), linking sternum to ribs, framing sections of respiratory tract, and in nose</a:t>
            </a:r>
          </a:p>
          <a:p>
            <a:pPr lvl="3"/>
            <a:r>
              <a:rPr lang="en-US" dirty="0"/>
              <a:t> Most of fetal skeleton </a:t>
            </a:r>
            <a:r>
              <a:rPr lang="en-US" dirty="0" smtClean="0"/>
              <a:t>begins as </a:t>
            </a:r>
            <a:r>
              <a:rPr lang="en-US" dirty="0"/>
              <a:t>hyaline cartilage; replaced with bone during development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Connective Tissues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968827"/>
            <a:ext cx="8546592" cy="3334512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Connective Tissues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Specialized connective tissues</a:t>
            </a:r>
            <a:r>
              <a:rPr lang="en-US" dirty="0"/>
              <a:t> (continued): </a:t>
            </a:r>
          </a:p>
          <a:p>
            <a:pPr lvl="1"/>
            <a:r>
              <a:rPr lang="en-US" dirty="0"/>
              <a:t>Cartilage can be further divided into three classes based on ECM composition (continued):</a:t>
            </a:r>
          </a:p>
          <a:p>
            <a:pPr lvl="2"/>
            <a:r>
              <a:rPr lang="en-US" b="1" dirty="0"/>
              <a:t>Fibrocartilage</a:t>
            </a:r>
            <a:r>
              <a:rPr lang="en-US" dirty="0"/>
              <a:t> – filled with bundles of collagen fibers with little room for ground substance in </a:t>
            </a:r>
            <a:r>
              <a:rPr lang="en-US" dirty="0" smtClean="0"/>
              <a:t>ECM</a:t>
            </a:r>
            <a:endParaRPr lang="en-US" dirty="0"/>
          </a:p>
          <a:p>
            <a:pPr lvl="3"/>
            <a:r>
              <a:rPr lang="en-US" dirty="0"/>
              <a:t>Fibroblasts reside in tissue in addition to </a:t>
            </a:r>
            <a:r>
              <a:rPr lang="en-US" dirty="0" err="1"/>
              <a:t>chondroblasts</a:t>
            </a:r>
            <a:r>
              <a:rPr lang="en-US" dirty="0"/>
              <a:t> and chondrocytes; fill ECM with collagen and some elastic fibers</a:t>
            </a:r>
          </a:p>
          <a:p>
            <a:pPr lvl="3"/>
            <a:r>
              <a:rPr lang="en-US" dirty="0"/>
              <a:t> Tissue has great </a:t>
            </a:r>
            <a:r>
              <a:rPr lang="en-US" i="1" dirty="0"/>
              <a:t>tensile strength</a:t>
            </a:r>
            <a:r>
              <a:rPr lang="en-US" dirty="0"/>
              <a:t> with some degree of elasticity</a:t>
            </a:r>
          </a:p>
          <a:p>
            <a:pPr lvl="3"/>
            <a:r>
              <a:rPr lang="en-US" dirty="0"/>
              <a:t> Found in </a:t>
            </a:r>
            <a:r>
              <a:rPr lang="en-US" dirty="0" smtClean="0"/>
              <a:t>fibrous </a:t>
            </a:r>
            <a:r>
              <a:rPr lang="en-US" dirty="0"/>
              <a:t>joints; </a:t>
            </a:r>
            <a:r>
              <a:rPr lang="en-US" dirty="0" smtClean="0"/>
              <a:t>intervertebral discs and forms </a:t>
            </a:r>
            <a:r>
              <a:rPr lang="en-US" b="1" dirty="0"/>
              <a:t>articular</a:t>
            </a:r>
            <a:r>
              <a:rPr lang="en-US" dirty="0"/>
              <a:t> </a:t>
            </a:r>
            <a:r>
              <a:rPr lang="en-US" b="1" dirty="0"/>
              <a:t>discs</a:t>
            </a:r>
            <a:r>
              <a:rPr lang="en-US" dirty="0"/>
              <a:t> that improve fit of bones in joints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Connective Tissues</a:t>
            </a:r>
            <a:endParaRPr lang="en-US" b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045970"/>
            <a:ext cx="8546592" cy="338328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Connective Tissues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Specialized connective tissues</a:t>
            </a:r>
            <a:r>
              <a:rPr lang="en-US" dirty="0"/>
              <a:t> (continued): </a:t>
            </a:r>
          </a:p>
          <a:p>
            <a:pPr lvl="1"/>
            <a:r>
              <a:rPr lang="en-US" dirty="0"/>
              <a:t>Cartilage can be further divided into three classes based on ECM composition (continued):</a:t>
            </a:r>
          </a:p>
          <a:p>
            <a:pPr lvl="2"/>
            <a:r>
              <a:rPr lang="en-US" b="1" dirty="0"/>
              <a:t>Elastic</a:t>
            </a:r>
            <a:r>
              <a:rPr lang="en-US" dirty="0"/>
              <a:t> </a:t>
            </a:r>
            <a:r>
              <a:rPr lang="en-US" b="1" dirty="0"/>
              <a:t>cartilage</a:t>
            </a:r>
            <a:r>
              <a:rPr lang="en-US" dirty="0"/>
              <a:t> </a:t>
            </a:r>
            <a:r>
              <a:rPr lang="en-US" dirty="0" smtClean="0"/>
              <a:t>–ECM is filled with elastic fibers</a:t>
            </a:r>
            <a:endParaRPr lang="en-US" dirty="0"/>
          </a:p>
          <a:p>
            <a:pPr lvl="3"/>
            <a:r>
              <a:rPr lang="en-US" dirty="0"/>
              <a:t>Allows this tissue to </a:t>
            </a:r>
            <a:r>
              <a:rPr lang="en-US" i="1" dirty="0"/>
              <a:t>vibrate</a:t>
            </a:r>
          </a:p>
          <a:p>
            <a:pPr lvl="3"/>
            <a:r>
              <a:rPr lang="en-US" dirty="0"/>
              <a:t>Found in a limited number of structures; </a:t>
            </a:r>
            <a:r>
              <a:rPr lang="en-US" b="1" dirty="0"/>
              <a:t>external</a:t>
            </a:r>
            <a:r>
              <a:rPr lang="en-US" dirty="0"/>
              <a:t> </a:t>
            </a:r>
            <a:r>
              <a:rPr lang="en-US" b="1" dirty="0" smtClean="0"/>
              <a:t>ear and</a:t>
            </a:r>
            <a:r>
              <a:rPr lang="en-US" dirty="0" smtClean="0"/>
              <a:t> parts of </a:t>
            </a:r>
            <a:r>
              <a:rPr lang="en-US" b="1" dirty="0" smtClean="0"/>
              <a:t>larynx</a:t>
            </a:r>
            <a:r>
              <a:rPr lang="en-US" dirty="0" smtClean="0"/>
              <a:t> (“voice box”)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Connective Tissues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952011"/>
            <a:ext cx="8546592" cy="334060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Extracellular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Ground</a:t>
            </a:r>
            <a:r>
              <a:rPr lang="en-US" dirty="0"/>
              <a:t> </a:t>
            </a:r>
            <a:r>
              <a:rPr lang="en-US" b="1" dirty="0"/>
              <a:t>substance</a:t>
            </a:r>
            <a:r>
              <a:rPr lang="en-US" dirty="0"/>
              <a:t> (continued):</a:t>
            </a:r>
          </a:p>
          <a:p>
            <a:pPr lvl="1"/>
            <a:r>
              <a:rPr lang="en-US" b="1" dirty="0"/>
              <a:t>Glycoproteins- </a:t>
            </a:r>
            <a:r>
              <a:rPr lang="en-US" dirty="0"/>
              <a:t>different types known collectively as </a:t>
            </a:r>
            <a:r>
              <a:rPr lang="en-US" b="1" dirty="0"/>
              <a:t>cell-adhesion</a:t>
            </a:r>
            <a:r>
              <a:rPr lang="en-US" dirty="0"/>
              <a:t> </a:t>
            </a:r>
            <a:r>
              <a:rPr lang="en-US" b="1" dirty="0"/>
              <a:t>molecules</a:t>
            </a:r>
            <a:r>
              <a:rPr lang="en-US" dirty="0"/>
              <a:t> (</a:t>
            </a:r>
            <a:r>
              <a:rPr lang="en-US" b="1" dirty="0"/>
              <a:t>CAMs</a:t>
            </a:r>
            <a:r>
              <a:rPr lang="en-US" dirty="0"/>
              <a:t>) </a:t>
            </a:r>
            <a:endParaRPr lang="en-US" b="1" dirty="0"/>
          </a:p>
          <a:p>
            <a:pPr lvl="2"/>
            <a:r>
              <a:rPr lang="en-US" dirty="0"/>
              <a:t>Adhere cell to cell and into their places within ECM</a:t>
            </a:r>
          </a:p>
          <a:p>
            <a:pPr lvl="2"/>
            <a:r>
              <a:rPr lang="en-US" dirty="0"/>
              <a:t>CAMS bind to cell surface proteins as well as protein fibers and proteoglycans; help maintain</a:t>
            </a:r>
            <a:r>
              <a:rPr lang="en-US" i="1" dirty="0"/>
              <a:t> normal tissue architecture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Connective Tissues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11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Specialized connective tissues</a:t>
            </a:r>
            <a:r>
              <a:rPr lang="en-US" dirty="0"/>
              <a:t> (continued): </a:t>
            </a:r>
          </a:p>
          <a:p>
            <a:pPr lvl="0"/>
            <a:r>
              <a:rPr lang="en-US" sz="2600" b="1" dirty="0"/>
              <a:t>Bone</a:t>
            </a:r>
          </a:p>
          <a:p>
            <a:pPr lvl="1"/>
            <a:r>
              <a:rPr lang="en-US" sz="2400" dirty="0"/>
              <a:t>Bone ECM is composed of about 35% organic components consisting of collagen fibers and ground substance called </a:t>
            </a:r>
            <a:r>
              <a:rPr lang="en-US" sz="2400" b="1" dirty="0"/>
              <a:t>osteoid</a:t>
            </a:r>
            <a:r>
              <a:rPr lang="en-US" sz="2400" dirty="0"/>
              <a:t>; remaining 65% of ECM is </a:t>
            </a:r>
            <a:r>
              <a:rPr lang="en-US" sz="2400" i="1" dirty="0" smtClean="0"/>
              <a:t>inorganic portion composed of </a:t>
            </a:r>
            <a:r>
              <a:rPr lang="en-US" sz="2400" i="1" dirty="0"/>
              <a:t>calcium phosphate crystals</a:t>
            </a:r>
            <a:r>
              <a:rPr lang="en-US" sz="2400" dirty="0"/>
              <a:t> making bone one of hardest substances in body </a:t>
            </a:r>
          </a:p>
          <a:p>
            <a:pPr lvl="1"/>
            <a:r>
              <a:rPr lang="en-US" sz="2400" dirty="0"/>
              <a:t>Bone is a </a:t>
            </a:r>
            <a:r>
              <a:rPr lang="en-US" sz="2400" i="1" dirty="0"/>
              <a:t>dynamic tissue</a:t>
            </a:r>
            <a:r>
              <a:rPr lang="en-US" sz="2400" dirty="0"/>
              <a:t> capable of </a:t>
            </a:r>
            <a:r>
              <a:rPr lang="en-US" sz="2400" i="1" dirty="0"/>
              <a:t>remodeling</a:t>
            </a:r>
            <a:r>
              <a:rPr lang="en-US" sz="2400" dirty="0"/>
              <a:t>; </a:t>
            </a:r>
            <a:r>
              <a:rPr lang="en-US" sz="2400" dirty="0" smtClean="0"/>
              <a:t>bone deposition and resorption is constantly occurring in healthy bone; </a:t>
            </a:r>
            <a:r>
              <a:rPr lang="en-US" sz="2400" dirty="0"/>
              <a:t>tension </a:t>
            </a:r>
            <a:r>
              <a:rPr lang="en-US" sz="2400" u="sng" dirty="0"/>
              <a:t>increases</a:t>
            </a:r>
            <a:r>
              <a:rPr lang="en-US" sz="2400" dirty="0"/>
              <a:t> </a:t>
            </a:r>
            <a:r>
              <a:rPr lang="en-US" sz="2400" i="1" dirty="0"/>
              <a:t>osteoblast</a:t>
            </a:r>
            <a:r>
              <a:rPr lang="en-US" sz="2400" dirty="0"/>
              <a:t> </a:t>
            </a:r>
            <a:r>
              <a:rPr lang="en-US" sz="2400" i="1" dirty="0"/>
              <a:t>activity</a:t>
            </a:r>
            <a:r>
              <a:rPr lang="en-US" sz="2400" dirty="0"/>
              <a:t> and bone </a:t>
            </a:r>
            <a:r>
              <a:rPr lang="en-US" sz="2400" i="1" dirty="0"/>
              <a:t>deposition</a:t>
            </a:r>
            <a:r>
              <a:rPr lang="en-US" sz="2400" dirty="0"/>
              <a:t>; </a:t>
            </a:r>
            <a:r>
              <a:rPr lang="en-US" sz="2400" dirty="0" smtClean="0"/>
              <a:t>pressure can </a:t>
            </a:r>
            <a:r>
              <a:rPr lang="en-US" sz="2400" u="sng" dirty="0" smtClean="0"/>
              <a:t>increase</a:t>
            </a:r>
            <a:r>
              <a:rPr lang="en-US" sz="2400" dirty="0" smtClean="0"/>
              <a:t> </a:t>
            </a:r>
            <a:r>
              <a:rPr lang="en-US" sz="2400" i="1" dirty="0"/>
              <a:t>osteoclast</a:t>
            </a:r>
            <a:r>
              <a:rPr lang="en-US" sz="2400" dirty="0"/>
              <a:t> </a:t>
            </a:r>
            <a:r>
              <a:rPr lang="en-US" sz="2400" i="1" dirty="0"/>
              <a:t>activity</a:t>
            </a:r>
            <a:r>
              <a:rPr lang="en-US" sz="2400" dirty="0"/>
              <a:t> and bone </a:t>
            </a:r>
            <a:r>
              <a:rPr lang="en-US" sz="2400" i="1" dirty="0"/>
              <a:t>resorption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Connective Tissues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Specialized connective tissues</a:t>
            </a:r>
            <a:r>
              <a:rPr lang="en-US" dirty="0"/>
              <a:t> (continued): </a:t>
            </a:r>
          </a:p>
          <a:p>
            <a:pPr lvl="0"/>
            <a:r>
              <a:rPr lang="en-US" sz="2600" b="1" dirty="0"/>
              <a:t>Bone</a:t>
            </a:r>
            <a:r>
              <a:rPr lang="en-US" sz="2600" dirty="0"/>
              <a:t> (continued):</a:t>
            </a:r>
          </a:p>
          <a:p>
            <a:pPr lvl="1"/>
            <a:r>
              <a:rPr lang="en-US" sz="2400" b="1" dirty="0" smtClean="0"/>
              <a:t>Osteoblasts</a:t>
            </a:r>
            <a:endParaRPr lang="en-US" sz="2400" dirty="0"/>
          </a:p>
          <a:p>
            <a:pPr lvl="2"/>
            <a:r>
              <a:rPr lang="en-US" dirty="0"/>
              <a:t>“Bone-builders” found on outer surface of bones; closely associated with dense irregular collagenous connective tissue covering called </a:t>
            </a:r>
            <a:r>
              <a:rPr lang="en-US" b="1" dirty="0"/>
              <a:t>periosteum</a:t>
            </a:r>
          </a:p>
          <a:p>
            <a:pPr lvl="2"/>
            <a:r>
              <a:rPr lang="en-US" dirty="0"/>
              <a:t>Carry out process of bone </a:t>
            </a:r>
            <a:r>
              <a:rPr lang="en-US" i="1" dirty="0"/>
              <a:t>deposition</a:t>
            </a:r>
            <a:r>
              <a:rPr lang="en-US" dirty="0"/>
              <a:t>; synthesize and secrete </a:t>
            </a:r>
            <a:r>
              <a:rPr lang="en-US" i="1" dirty="0"/>
              <a:t>organic </a:t>
            </a:r>
            <a:r>
              <a:rPr lang="en-US" i="1" dirty="0" smtClean="0"/>
              <a:t>portion of ECM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required chemicals for calcium to deposit within ECM.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Connective Tissues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Specialized connective tissues</a:t>
            </a:r>
            <a:r>
              <a:rPr lang="en-US" dirty="0"/>
              <a:t> (continued): </a:t>
            </a:r>
          </a:p>
          <a:p>
            <a:pPr lvl="0"/>
            <a:r>
              <a:rPr lang="en-US" sz="2600" b="1" dirty="0"/>
              <a:t>Bone</a:t>
            </a:r>
            <a:r>
              <a:rPr lang="en-US" sz="2600" dirty="0"/>
              <a:t> (continued):</a:t>
            </a:r>
          </a:p>
          <a:p>
            <a:pPr lvl="1"/>
            <a:r>
              <a:rPr lang="en-US" sz="2400" b="1" dirty="0"/>
              <a:t>Osteocytes</a:t>
            </a:r>
            <a:r>
              <a:rPr lang="en-US" sz="2400" dirty="0"/>
              <a:t> – osteoblasts that have </a:t>
            </a:r>
            <a:r>
              <a:rPr lang="en-US" sz="2400" i="1" dirty="0"/>
              <a:t>surrounded themselves with ECM</a:t>
            </a:r>
            <a:r>
              <a:rPr lang="en-US" sz="2400" dirty="0"/>
              <a:t> in lacunae; mature </a:t>
            </a:r>
            <a:r>
              <a:rPr lang="en-US" sz="2400" dirty="0" smtClean="0"/>
              <a:t>bone cells</a:t>
            </a:r>
            <a:r>
              <a:rPr lang="en-US" sz="2400" dirty="0"/>
              <a:t>, </a:t>
            </a:r>
            <a:r>
              <a:rPr lang="en-US" sz="2400" i="1" dirty="0" smtClean="0"/>
              <a:t>relatively </a:t>
            </a:r>
            <a:r>
              <a:rPr lang="en-US" sz="2400" i="1" dirty="0"/>
              <a:t>inactive</a:t>
            </a:r>
            <a:r>
              <a:rPr lang="en-US" sz="2400" dirty="0"/>
              <a:t> but continue to make and secrete substances </a:t>
            </a:r>
            <a:r>
              <a:rPr lang="en-US" sz="2400" dirty="0" smtClean="0"/>
              <a:t>required </a:t>
            </a:r>
            <a:r>
              <a:rPr lang="en-US" sz="2400" dirty="0"/>
              <a:t>for bone </a:t>
            </a:r>
            <a:r>
              <a:rPr lang="en-US" sz="2400" i="1" dirty="0"/>
              <a:t>maintenance</a:t>
            </a:r>
          </a:p>
          <a:p>
            <a:pPr lvl="1"/>
            <a:r>
              <a:rPr lang="en-US" sz="2400" b="1" dirty="0"/>
              <a:t>Osteoclasts</a:t>
            </a:r>
            <a:r>
              <a:rPr lang="en-US" sz="2400" dirty="0"/>
              <a:t> </a:t>
            </a:r>
            <a:r>
              <a:rPr lang="en-US" sz="2400" dirty="0" smtClean="0"/>
              <a:t>– large</a:t>
            </a:r>
            <a:r>
              <a:rPr lang="en-US" sz="2400" dirty="0"/>
              <a:t>, </a:t>
            </a:r>
            <a:r>
              <a:rPr lang="en-US" sz="2400" i="1" dirty="0"/>
              <a:t>multinucleated</a:t>
            </a:r>
            <a:r>
              <a:rPr lang="en-US" sz="2400" dirty="0"/>
              <a:t> </a:t>
            </a:r>
            <a:r>
              <a:rPr lang="en-US" sz="2400" dirty="0" smtClean="0"/>
              <a:t>bone </a:t>
            </a:r>
            <a:r>
              <a:rPr lang="en-US" sz="2400" dirty="0"/>
              <a:t>destroyers; carry out process of bone </a:t>
            </a:r>
            <a:r>
              <a:rPr lang="en-US" sz="2400" i="1" dirty="0"/>
              <a:t>resorption</a:t>
            </a:r>
            <a:r>
              <a:rPr lang="en-US" sz="2400" dirty="0"/>
              <a:t>; secrete hydrogen ions and enzymes that </a:t>
            </a:r>
            <a:r>
              <a:rPr lang="en-US" sz="2400" i="1" dirty="0"/>
              <a:t>break down </a:t>
            </a:r>
            <a:r>
              <a:rPr lang="en-US" sz="2400" i="1" dirty="0" smtClean="0"/>
              <a:t>components of ECM</a:t>
            </a:r>
            <a:endParaRPr lang="en-US" sz="24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350691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Connective Tissues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281195"/>
            <a:ext cx="8546592" cy="3121152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Connective Tissues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Specialized connective tissues</a:t>
            </a:r>
            <a:r>
              <a:rPr lang="en-US" dirty="0"/>
              <a:t> (continued): </a:t>
            </a:r>
          </a:p>
          <a:p>
            <a:pPr lvl="0"/>
            <a:r>
              <a:rPr lang="en-US" sz="2600" b="1" dirty="0"/>
              <a:t>Blood</a:t>
            </a:r>
            <a:r>
              <a:rPr lang="en-US" sz="2600" dirty="0"/>
              <a:t> – unique in that ECM is </a:t>
            </a:r>
            <a:r>
              <a:rPr lang="en-US" sz="2600" i="1" dirty="0"/>
              <a:t>fluid</a:t>
            </a:r>
            <a:r>
              <a:rPr lang="en-US" sz="2600" dirty="0"/>
              <a:t> </a:t>
            </a:r>
          </a:p>
          <a:p>
            <a:pPr lvl="1"/>
            <a:endParaRPr lang="en-US" sz="2400" b="1" dirty="0" smtClean="0"/>
          </a:p>
          <a:p>
            <a:pPr lvl="1"/>
            <a:r>
              <a:rPr lang="en-US" sz="2400" dirty="0" smtClean="0"/>
              <a:t>ECM of blood is called </a:t>
            </a:r>
            <a:r>
              <a:rPr lang="en-US" sz="2400" b="1" dirty="0" smtClean="0"/>
              <a:t>plasma. </a:t>
            </a:r>
          </a:p>
          <a:p>
            <a:pPr lvl="1"/>
            <a:r>
              <a:rPr lang="en-US" sz="2400" b="1" dirty="0" smtClean="0"/>
              <a:t>Plasma</a:t>
            </a:r>
            <a:r>
              <a:rPr lang="en-US" sz="2400" dirty="0" smtClean="0"/>
              <a:t> </a:t>
            </a:r>
            <a:r>
              <a:rPr lang="en-US" sz="2400" b="1" dirty="0"/>
              <a:t>proteins</a:t>
            </a:r>
            <a:r>
              <a:rPr lang="en-US" sz="2400" dirty="0"/>
              <a:t> – </a:t>
            </a:r>
            <a:r>
              <a:rPr lang="en-US" sz="2400" u="sng" dirty="0"/>
              <a:t>not</a:t>
            </a:r>
            <a:r>
              <a:rPr lang="en-US" sz="2400" dirty="0"/>
              <a:t> </a:t>
            </a:r>
            <a:r>
              <a:rPr lang="en-US" sz="2400" dirty="0" smtClean="0"/>
              <a:t>fibers, </a:t>
            </a:r>
            <a:r>
              <a:rPr lang="en-US" sz="2400" dirty="0"/>
              <a:t>smaller </a:t>
            </a:r>
            <a:r>
              <a:rPr lang="en-US" sz="2400" dirty="0" smtClean="0"/>
              <a:t>proteins with </a:t>
            </a:r>
            <a:r>
              <a:rPr lang="en-US" sz="2400" dirty="0"/>
              <a:t>a variety of functions including </a:t>
            </a:r>
            <a:r>
              <a:rPr lang="en-US" sz="2400" i="1" dirty="0"/>
              <a:t>transport</a:t>
            </a:r>
            <a:r>
              <a:rPr lang="en-US" sz="2400" dirty="0"/>
              <a:t> of substances and </a:t>
            </a:r>
            <a:r>
              <a:rPr lang="en-US" sz="2400" i="1" dirty="0"/>
              <a:t>blood</a:t>
            </a:r>
            <a:r>
              <a:rPr lang="en-US" sz="2400" dirty="0"/>
              <a:t> </a:t>
            </a:r>
            <a:r>
              <a:rPr lang="en-US" sz="2400" i="1" dirty="0"/>
              <a:t>clotting</a:t>
            </a:r>
          </a:p>
          <a:p>
            <a:pPr lvl="1"/>
            <a:r>
              <a:rPr lang="en-US" sz="2400" b="1" dirty="0"/>
              <a:t>Erythrocytes</a:t>
            </a:r>
            <a:r>
              <a:rPr lang="en-US" sz="2400" dirty="0"/>
              <a:t> (</a:t>
            </a:r>
            <a:r>
              <a:rPr lang="en-US" sz="2400" b="1" dirty="0"/>
              <a:t>red</a:t>
            </a:r>
            <a:r>
              <a:rPr lang="en-US" sz="2400" dirty="0"/>
              <a:t> </a:t>
            </a:r>
            <a:r>
              <a:rPr lang="en-US" sz="2400" b="1" dirty="0"/>
              <a:t>blood</a:t>
            </a:r>
            <a:r>
              <a:rPr lang="en-US" sz="2400" dirty="0"/>
              <a:t> </a:t>
            </a:r>
            <a:r>
              <a:rPr lang="en-US" sz="2400" b="1" dirty="0"/>
              <a:t>cells</a:t>
            </a:r>
            <a:r>
              <a:rPr lang="en-US" sz="2400" dirty="0"/>
              <a:t>) bind to and </a:t>
            </a:r>
            <a:r>
              <a:rPr lang="en-US" sz="2400" i="1" dirty="0"/>
              <a:t>transport</a:t>
            </a:r>
            <a:r>
              <a:rPr lang="en-US" sz="2400" dirty="0"/>
              <a:t> </a:t>
            </a:r>
            <a:r>
              <a:rPr lang="en-US" sz="2400" i="1" dirty="0"/>
              <a:t>oxygen</a:t>
            </a:r>
            <a:r>
              <a:rPr lang="en-US" sz="2400" dirty="0"/>
              <a:t> through body</a:t>
            </a:r>
          </a:p>
          <a:p>
            <a:pPr lvl="1"/>
            <a:r>
              <a:rPr lang="en-US" sz="2400" b="1" dirty="0"/>
              <a:t>Leukocytes</a:t>
            </a:r>
            <a:r>
              <a:rPr lang="en-US" sz="2400" dirty="0"/>
              <a:t> (</a:t>
            </a:r>
            <a:r>
              <a:rPr lang="en-US" sz="2400" b="1" dirty="0"/>
              <a:t>white</a:t>
            </a:r>
            <a:r>
              <a:rPr lang="en-US" sz="2400" dirty="0"/>
              <a:t> </a:t>
            </a:r>
            <a:r>
              <a:rPr lang="en-US" sz="2400" b="1" dirty="0"/>
              <a:t>blood</a:t>
            </a:r>
            <a:r>
              <a:rPr lang="en-US" sz="2400" dirty="0"/>
              <a:t> </a:t>
            </a:r>
            <a:r>
              <a:rPr lang="en-US" sz="2400" b="1" dirty="0"/>
              <a:t>cells</a:t>
            </a:r>
            <a:r>
              <a:rPr lang="en-US" sz="2400" dirty="0"/>
              <a:t>) function in </a:t>
            </a:r>
            <a:r>
              <a:rPr lang="en-US" sz="2400" i="1" dirty="0"/>
              <a:t>immunity</a:t>
            </a:r>
          </a:p>
          <a:p>
            <a:pPr lvl="1"/>
            <a:r>
              <a:rPr lang="en-US" sz="2400" b="1" dirty="0"/>
              <a:t>Platelets</a:t>
            </a:r>
            <a:r>
              <a:rPr lang="en-US" sz="2400" dirty="0"/>
              <a:t> – cell fragments; major role in </a:t>
            </a:r>
            <a:r>
              <a:rPr lang="en-US" sz="2400" i="1" dirty="0"/>
              <a:t>blood</a:t>
            </a:r>
            <a:r>
              <a:rPr lang="en-US" sz="2400" dirty="0"/>
              <a:t> </a:t>
            </a:r>
            <a:r>
              <a:rPr lang="en-US" sz="2400" i="1" dirty="0"/>
              <a:t>clotting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Connective Tissues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100652"/>
            <a:ext cx="8546592" cy="3285744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1620" y="274638"/>
            <a:ext cx="7612380" cy="1143000"/>
          </a:xfrm>
        </p:spPr>
        <p:txBody>
          <a:bodyPr/>
          <a:lstStyle/>
          <a:p>
            <a:r>
              <a:rPr lang="en-US" dirty="0"/>
              <a:t>Osteoarthritis and Glucosamine Supplements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98563"/>
          </a:xfrm>
        </p:spPr>
        <p:txBody>
          <a:bodyPr>
            <a:normAutofit/>
          </a:bodyPr>
          <a:lstStyle/>
          <a:p>
            <a:r>
              <a:rPr lang="en-US" sz="2600" b="1" dirty="0"/>
              <a:t>Osteoarthritis</a:t>
            </a:r>
            <a:r>
              <a:rPr lang="en-US" sz="2600" dirty="0"/>
              <a:t> – caused </a:t>
            </a:r>
            <a:r>
              <a:rPr lang="en-US" sz="2600" dirty="0" smtClean="0"/>
              <a:t>by a variety of factors including: </a:t>
            </a:r>
            <a:r>
              <a:rPr lang="en-US" sz="2600" dirty="0"/>
              <a:t>age, joint trauma, genetic disorders, and infection</a:t>
            </a:r>
          </a:p>
          <a:p>
            <a:pPr lvl="1"/>
            <a:r>
              <a:rPr lang="en-US" sz="2400" dirty="0"/>
              <a:t>Develops as hyaline cartilage lining joints degenerates</a:t>
            </a:r>
          </a:p>
          <a:p>
            <a:pPr lvl="1"/>
            <a:r>
              <a:rPr lang="en-US" sz="2400" dirty="0"/>
              <a:t>Leads to destruction of proteoglycan and collagen fibers; may continue until bone is exposed</a:t>
            </a:r>
          </a:p>
          <a:p>
            <a:pPr lvl="1"/>
            <a:r>
              <a:rPr lang="en-US" sz="2400" dirty="0"/>
              <a:t>Bones grind painfully together as motion occurs</a:t>
            </a:r>
          </a:p>
          <a:p>
            <a:r>
              <a:rPr lang="en-US" sz="2600" dirty="0" err="1"/>
              <a:t>Chondroblasts</a:t>
            </a:r>
            <a:r>
              <a:rPr lang="en-US" sz="2600" dirty="0"/>
              <a:t> use </a:t>
            </a:r>
            <a:r>
              <a:rPr lang="en-US" sz="2600" b="1" dirty="0"/>
              <a:t>glucosamine</a:t>
            </a:r>
            <a:r>
              <a:rPr lang="en-US" sz="2600" dirty="0"/>
              <a:t> in synthesis of proteoglycans; further studies needed to determine if glucosamine supplementation </a:t>
            </a:r>
            <a:r>
              <a:rPr lang="en-US" sz="2600" dirty="0" smtClean="0"/>
              <a:t>can truly </a:t>
            </a:r>
            <a:r>
              <a:rPr lang="en-US" sz="2600" i="1" dirty="0"/>
              <a:t>slow osteoarthritic degeneration</a:t>
            </a:r>
            <a:r>
              <a:rPr lang="en-US" sz="2600" dirty="0"/>
              <a:t> of joints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78" y="132250"/>
            <a:ext cx="1176942" cy="1338167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930" y="1306495"/>
            <a:ext cx="6572140" cy="490801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Connective Tissues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0" y="1333661"/>
            <a:ext cx="7527740" cy="478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454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Module 4.4 Muscle Tissues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2016 Pearson Education, Inc.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merman_le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merman_lecture" id="{2F6383AE-3389-40A8-BEA2-BBA46B40CEAC}" vid="{4B4EE159-77F1-40DB-9DF9-3248F6410D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Amerman_lecture</Template>
  <TotalTime>22049</TotalTime>
  <Words>7627</Words>
  <Application>Microsoft Office PowerPoint</Application>
  <PresentationFormat>On-screen Show (4:3)</PresentationFormat>
  <Paragraphs>681</Paragraphs>
  <Slides>143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53" baseType="lpstr">
      <vt:lpstr>ＭＳ Ｐゴシック</vt:lpstr>
      <vt:lpstr>Arial</vt:lpstr>
      <vt:lpstr>Calibri</vt:lpstr>
      <vt:lpstr>Courier New</vt:lpstr>
      <vt:lpstr>Symbol</vt:lpstr>
      <vt:lpstr>Tahoma</vt:lpstr>
      <vt:lpstr>Times New Roman</vt:lpstr>
      <vt:lpstr>Verdana</vt:lpstr>
      <vt:lpstr>Wingdings</vt:lpstr>
      <vt:lpstr>Amerman_lecture</vt:lpstr>
      <vt:lpstr>Human Anatomy &amp; Physiology</vt:lpstr>
      <vt:lpstr>Module 4.1 Introduction to Tissues </vt:lpstr>
      <vt:lpstr>Histology</vt:lpstr>
      <vt:lpstr>Types of Tissues</vt:lpstr>
      <vt:lpstr>Types of Tissues</vt:lpstr>
      <vt:lpstr>The Extracellular Matrix</vt:lpstr>
      <vt:lpstr>The Extracellular Matrix</vt:lpstr>
      <vt:lpstr>The Extracellular Matrix</vt:lpstr>
      <vt:lpstr>The Extracellular Matrix</vt:lpstr>
      <vt:lpstr>The Extracellular Matrix</vt:lpstr>
      <vt:lpstr>The Extracellular Matrix</vt:lpstr>
      <vt:lpstr>The Extracellular Matrix</vt:lpstr>
      <vt:lpstr>The Extracellular Matrix</vt:lpstr>
      <vt:lpstr>Diseases of Collagen  and Elastic Fibers</vt:lpstr>
      <vt:lpstr>Cell Junctions</vt:lpstr>
      <vt:lpstr>Cell Junctions</vt:lpstr>
      <vt:lpstr>Cell Junctions</vt:lpstr>
      <vt:lpstr>Cell Junctions</vt:lpstr>
      <vt:lpstr>Cell Junctions</vt:lpstr>
      <vt:lpstr>Module 4.2 Epithelial Tissues </vt:lpstr>
      <vt:lpstr>Epithelial Tissues</vt:lpstr>
      <vt:lpstr>Epithelial Tissues</vt:lpstr>
      <vt:lpstr>Concept Boost: But It All Looks Pink!</vt:lpstr>
      <vt:lpstr>Concept Boost: But It All Looks Pink!</vt:lpstr>
      <vt:lpstr>Concept Boost: But It All Looks Pink!</vt:lpstr>
      <vt:lpstr>Components and Classification of Epithelia</vt:lpstr>
      <vt:lpstr>Components and Classification of Epithelia</vt:lpstr>
      <vt:lpstr>Components and Classification of Epithelia</vt:lpstr>
      <vt:lpstr>Components and Classification of Epithelia</vt:lpstr>
      <vt:lpstr>Components and Classification of Epithelia</vt:lpstr>
      <vt:lpstr>Covering and Lining Epithelia</vt:lpstr>
      <vt:lpstr>Covering and Lining Epithelia</vt:lpstr>
      <vt:lpstr>Covering and Lining Epithelia</vt:lpstr>
      <vt:lpstr>Covering and Lining Epithelia</vt:lpstr>
      <vt:lpstr>Covering and Lining Epithelia</vt:lpstr>
      <vt:lpstr>Covering and Lining Epithelia</vt:lpstr>
      <vt:lpstr>Covering and Lining Epithelia</vt:lpstr>
      <vt:lpstr>Covering and Lining Epithelia</vt:lpstr>
      <vt:lpstr>Covering and Lining Epithelia</vt:lpstr>
      <vt:lpstr>Covering and Lining Epithelia</vt:lpstr>
      <vt:lpstr>Covering and Lining Epithelia</vt:lpstr>
      <vt:lpstr>Covering and Lining Epithelia</vt:lpstr>
      <vt:lpstr>Covering and Lining Epithelia</vt:lpstr>
      <vt:lpstr>Covering and Lining Epithelia</vt:lpstr>
      <vt:lpstr>Glandular Epithelia</vt:lpstr>
      <vt:lpstr>Glandular Epithelia</vt:lpstr>
      <vt:lpstr>Glandular Epithelia</vt:lpstr>
      <vt:lpstr>Glandular Epithelia</vt:lpstr>
      <vt:lpstr>Glandular Epithelia</vt:lpstr>
      <vt:lpstr>Glandular Epithelia</vt:lpstr>
      <vt:lpstr>Glandular Epithelia</vt:lpstr>
      <vt:lpstr>Glandular Epithelia</vt:lpstr>
      <vt:lpstr>Carcinogens and  Epithelial Tissues</vt:lpstr>
      <vt:lpstr>Carcinogens and  Epithelial Tissues</vt:lpstr>
      <vt:lpstr>Module 4.3 Connective Tissues </vt:lpstr>
      <vt:lpstr>Connective Tissue</vt:lpstr>
      <vt:lpstr>Connective Tissue</vt:lpstr>
      <vt:lpstr>Connective Tissue</vt:lpstr>
      <vt:lpstr>Connective Tissue Proper</vt:lpstr>
      <vt:lpstr>Connective Tissue Proper</vt:lpstr>
      <vt:lpstr>Connective Tissue Proper</vt:lpstr>
      <vt:lpstr>Connective Tissue Proper</vt:lpstr>
      <vt:lpstr>Connective Tissue Proper</vt:lpstr>
      <vt:lpstr>Connective Tissue Proper</vt:lpstr>
      <vt:lpstr>Connective Tissue Proper</vt:lpstr>
      <vt:lpstr>Connective Tissue Proper</vt:lpstr>
      <vt:lpstr>Connective Tissue Proper</vt:lpstr>
      <vt:lpstr>Connective Tissue Proper</vt:lpstr>
      <vt:lpstr>Connective Tissue Proper</vt:lpstr>
      <vt:lpstr>Connective Tissue Proper</vt:lpstr>
      <vt:lpstr>Connective Tissue Proper</vt:lpstr>
      <vt:lpstr>Connective Tissue Proper</vt:lpstr>
      <vt:lpstr>Connective Tissue Proper</vt:lpstr>
      <vt:lpstr>Connective Tissue Proper</vt:lpstr>
      <vt:lpstr>Connective Tissue Proper</vt:lpstr>
      <vt:lpstr>Connective Tissue Proper</vt:lpstr>
      <vt:lpstr>Connective Tissue Proper</vt:lpstr>
      <vt:lpstr>Connective Tissue Proper</vt:lpstr>
      <vt:lpstr>Connective Tissue Proper</vt:lpstr>
      <vt:lpstr>Adipose Tissue  and Obesity</vt:lpstr>
      <vt:lpstr>Specialized Connective Tissues</vt:lpstr>
      <vt:lpstr>Specialized Connective Tissues</vt:lpstr>
      <vt:lpstr>Specialized Connective Tissues</vt:lpstr>
      <vt:lpstr>Specialized Connective Tissues</vt:lpstr>
      <vt:lpstr>Specialized Connective Tissues</vt:lpstr>
      <vt:lpstr>Specialized Connective Tissues</vt:lpstr>
      <vt:lpstr>Specialized Connective Tissues</vt:lpstr>
      <vt:lpstr>Specialized Connective Tissues</vt:lpstr>
      <vt:lpstr>Specialized Connective Tissues</vt:lpstr>
      <vt:lpstr>Specialized Connective Tissues</vt:lpstr>
      <vt:lpstr>Specialized Connective Tissues</vt:lpstr>
      <vt:lpstr>Specialized Connective Tissues</vt:lpstr>
      <vt:lpstr>Specialized Connective Tissues</vt:lpstr>
      <vt:lpstr>Specialized Connective Tissues</vt:lpstr>
      <vt:lpstr>Specialized Connective Tissues</vt:lpstr>
      <vt:lpstr>Osteoarthritis and Glucosamine Supplements</vt:lpstr>
      <vt:lpstr>Connective Tissues</vt:lpstr>
      <vt:lpstr>Connective Tissues</vt:lpstr>
      <vt:lpstr>Module 4.4 Muscle Tissues </vt:lpstr>
      <vt:lpstr>Muscle Tissues</vt:lpstr>
      <vt:lpstr>Components of Muscle Tissue</vt:lpstr>
      <vt:lpstr>Types of Muscle Tissue</vt:lpstr>
      <vt:lpstr>Types of Muscle Tissue</vt:lpstr>
      <vt:lpstr>Components of Muscle Tissue</vt:lpstr>
      <vt:lpstr>Types of Muscle Tissue</vt:lpstr>
      <vt:lpstr>Types of Muscle Tissue</vt:lpstr>
      <vt:lpstr>Types of Muscle Tissue</vt:lpstr>
      <vt:lpstr>Types of Muscle Tissue</vt:lpstr>
      <vt:lpstr>Module 4.5 Nervous Tissues </vt:lpstr>
      <vt:lpstr>Nervous Tissues</vt:lpstr>
      <vt:lpstr>Neurons</vt:lpstr>
      <vt:lpstr>Neurons</vt:lpstr>
      <vt:lpstr>Neuroglial Cells</vt:lpstr>
      <vt:lpstr>Concept Boost: But It All Looks Pink! Part 2 </vt:lpstr>
      <vt:lpstr>Concept Boost: But It All Looks Pink! Part 2 </vt:lpstr>
      <vt:lpstr>Concept Boost: But It All Looks Pink! Part 2 </vt:lpstr>
      <vt:lpstr>Module 4.6 Putting It All Together: The Big Picture of Tissues in Organs </vt:lpstr>
      <vt:lpstr>The Big Picture of  Tissues in Organs </vt:lpstr>
      <vt:lpstr>The Big Picture of  Tissues in Organs </vt:lpstr>
      <vt:lpstr>The Big Picture of  Tissues in Organs </vt:lpstr>
      <vt:lpstr>Module 4.7 Membranes </vt:lpstr>
      <vt:lpstr>Membranes</vt:lpstr>
      <vt:lpstr>True Membranes</vt:lpstr>
      <vt:lpstr>True Membranes</vt:lpstr>
      <vt:lpstr>True Membranes</vt:lpstr>
      <vt:lpstr>True Membranes</vt:lpstr>
      <vt:lpstr>True Membranes</vt:lpstr>
      <vt:lpstr>Membrane-like Structures</vt:lpstr>
      <vt:lpstr>Membrane-like Structures</vt:lpstr>
      <vt:lpstr>Membrane-like Structures</vt:lpstr>
      <vt:lpstr>Membrane-like Structures</vt:lpstr>
      <vt:lpstr>Friction Rubs</vt:lpstr>
      <vt:lpstr>Module 4.7 Tissue Repair </vt:lpstr>
      <vt:lpstr>Tissue Repair</vt:lpstr>
      <vt:lpstr>Tissue Repair</vt:lpstr>
      <vt:lpstr>Tissue Repair</vt:lpstr>
      <vt:lpstr>Tissue Repair</vt:lpstr>
      <vt:lpstr>Capacity for Tissue Repair</vt:lpstr>
      <vt:lpstr>Capacity for Tissue Repair</vt:lpstr>
      <vt:lpstr>Capacity for Tissue Repair</vt:lpstr>
      <vt:lpstr>Capacity for Tissue Repair</vt:lpstr>
      <vt:lpstr>Other Factors Affecting Tissue Repair</vt:lpstr>
      <vt:lpstr>Tissue Repair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Suzanne Pundt</dc:creator>
  <cp:lastModifiedBy>K107</cp:lastModifiedBy>
  <cp:revision>295</cp:revision>
  <dcterms:created xsi:type="dcterms:W3CDTF">2014-03-12T18:50:41Z</dcterms:created>
  <dcterms:modified xsi:type="dcterms:W3CDTF">2019-02-11T19:18:31Z</dcterms:modified>
</cp:coreProperties>
</file>