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74" r:id="rId1"/>
  </p:sldMasterIdLst>
  <p:notesMasterIdLst>
    <p:notesMasterId r:id="rId115"/>
  </p:notesMasterIdLst>
  <p:sldIdLst>
    <p:sldId id="376" r:id="rId2"/>
    <p:sldId id="377" r:id="rId3"/>
    <p:sldId id="378" r:id="rId4"/>
    <p:sldId id="379" r:id="rId5"/>
    <p:sldId id="380" r:id="rId6"/>
    <p:sldId id="381" r:id="rId7"/>
    <p:sldId id="382" r:id="rId8"/>
    <p:sldId id="383"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396" r:id="rId22"/>
    <p:sldId id="397" r:id="rId23"/>
    <p:sldId id="398" r:id="rId24"/>
    <p:sldId id="399" r:id="rId25"/>
    <p:sldId id="400" r:id="rId26"/>
    <p:sldId id="401" r:id="rId27"/>
    <p:sldId id="402" r:id="rId28"/>
    <p:sldId id="403" r:id="rId29"/>
    <p:sldId id="404" r:id="rId30"/>
    <p:sldId id="405" r:id="rId31"/>
    <p:sldId id="406" r:id="rId32"/>
    <p:sldId id="407" r:id="rId33"/>
    <p:sldId id="408" r:id="rId34"/>
    <p:sldId id="485" r:id="rId35"/>
    <p:sldId id="486" r:id="rId36"/>
    <p:sldId id="487" r:id="rId37"/>
    <p:sldId id="488" r:id="rId38"/>
    <p:sldId id="489" r:id="rId39"/>
    <p:sldId id="490" r:id="rId40"/>
    <p:sldId id="491" r:id="rId41"/>
    <p:sldId id="492" r:id="rId42"/>
    <p:sldId id="493" r:id="rId43"/>
    <p:sldId id="494" r:id="rId44"/>
    <p:sldId id="495" r:id="rId45"/>
    <p:sldId id="496" r:id="rId46"/>
    <p:sldId id="497" r:id="rId47"/>
    <p:sldId id="498" r:id="rId48"/>
    <p:sldId id="499" r:id="rId49"/>
    <p:sldId id="500" r:id="rId50"/>
    <p:sldId id="501" r:id="rId51"/>
    <p:sldId id="502" r:id="rId52"/>
    <p:sldId id="503" r:id="rId53"/>
    <p:sldId id="504" r:id="rId54"/>
    <p:sldId id="505" r:id="rId55"/>
    <p:sldId id="506" r:id="rId56"/>
    <p:sldId id="507" r:id="rId57"/>
    <p:sldId id="508" r:id="rId58"/>
    <p:sldId id="509" r:id="rId59"/>
    <p:sldId id="510" r:id="rId60"/>
    <p:sldId id="511" r:id="rId61"/>
    <p:sldId id="512" r:id="rId62"/>
    <p:sldId id="513" r:id="rId63"/>
    <p:sldId id="514" r:id="rId64"/>
    <p:sldId id="515" r:id="rId65"/>
    <p:sldId id="516" r:id="rId66"/>
    <p:sldId id="517" r:id="rId67"/>
    <p:sldId id="518" r:id="rId68"/>
    <p:sldId id="519" r:id="rId69"/>
    <p:sldId id="520" r:id="rId70"/>
    <p:sldId id="521" r:id="rId71"/>
    <p:sldId id="522" r:id="rId72"/>
    <p:sldId id="523" r:id="rId73"/>
    <p:sldId id="524" r:id="rId74"/>
    <p:sldId id="525" r:id="rId75"/>
    <p:sldId id="526" r:id="rId76"/>
    <p:sldId id="527" r:id="rId77"/>
    <p:sldId id="528" r:id="rId78"/>
    <p:sldId id="529" r:id="rId79"/>
    <p:sldId id="530" r:id="rId80"/>
    <p:sldId id="563" r:id="rId81"/>
    <p:sldId id="531" r:id="rId82"/>
    <p:sldId id="564" r:id="rId83"/>
    <p:sldId id="532" r:id="rId84"/>
    <p:sldId id="533" r:id="rId85"/>
    <p:sldId id="534" r:id="rId86"/>
    <p:sldId id="535" r:id="rId87"/>
    <p:sldId id="536" r:id="rId88"/>
    <p:sldId id="537" r:id="rId89"/>
    <p:sldId id="538" r:id="rId90"/>
    <p:sldId id="539" r:id="rId91"/>
    <p:sldId id="540" r:id="rId92"/>
    <p:sldId id="541" r:id="rId93"/>
    <p:sldId id="542" r:id="rId94"/>
    <p:sldId id="543" r:id="rId95"/>
    <p:sldId id="544" r:id="rId96"/>
    <p:sldId id="545" r:id="rId97"/>
    <p:sldId id="546" r:id="rId98"/>
    <p:sldId id="547" r:id="rId99"/>
    <p:sldId id="548" r:id="rId100"/>
    <p:sldId id="549" r:id="rId101"/>
    <p:sldId id="550" r:id="rId102"/>
    <p:sldId id="551" r:id="rId103"/>
    <p:sldId id="552" r:id="rId104"/>
    <p:sldId id="553" r:id="rId105"/>
    <p:sldId id="554" r:id="rId106"/>
    <p:sldId id="555" r:id="rId107"/>
    <p:sldId id="556" r:id="rId108"/>
    <p:sldId id="557" r:id="rId109"/>
    <p:sldId id="558" r:id="rId110"/>
    <p:sldId id="559" r:id="rId111"/>
    <p:sldId id="560" r:id="rId112"/>
    <p:sldId id="561" r:id="rId113"/>
    <p:sldId id="562" r:id="rId1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28" userDrawn="1">
          <p15:clr>
            <a:srgbClr val="A4A3A4"/>
          </p15:clr>
        </p15:guide>
        <p15:guide id="3" orient="horz" pos="1248" userDrawn="1">
          <p15:clr>
            <a:srgbClr val="A4A3A4"/>
          </p15:clr>
        </p15:guide>
        <p15:guide id="4" pos="288" userDrawn="1">
          <p15:clr>
            <a:srgbClr val="A4A3A4"/>
          </p15:clr>
        </p15:guide>
        <p15:guide id="5" orient="horz" pos="4248" userDrawn="1">
          <p15:clr>
            <a:srgbClr val="A4A3A4"/>
          </p15:clr>
        </p15:guide>
        <p15:guide id="6" orient="horz" pos="8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898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02" autoAdjust="0"/>
    <p:restoredTop sz="94660"/>
  </p:normalViewPr>
  <p:slideViewPr>
    <p:cSldViewPr snapToGrid="0" snapToObjects="1">
      <p:cViewPr varScale="1">
        <p:scale>
          <a:sx n="69" d="100"/>
          <a:sy n="69" d="100"/>
        </p:scale>
        <p:origin x="996" y="72"/>
      </p:cViewPr>
      <p:guideLst>
        <p:guide orient="horz" pos="2160"/>
        <p:guide pos="2928"/>
        <p:guide orient="horz" pos="1248"/>
        <p:guide pos="288"/>
        <p:guide orient="horz" pos="4248"/>
        <p:guide orient="horz" pos="888"/>
      </p:guideLst>
    </p:cSldViewPr>
  </p:slideViewPr>
  <p:notesTextViewPr>
    <p:cViewPr>
      <p:scale>
        <a:sx n="100" d="100"/>
        <a:sy n="100" d="100"/>
      </p:scale>
      <p:origin x="0" y="0"/>
    </p:cViewPr>
  </p:notesTextViewPr>
  <p:sorterViewPr>
    <p:cViewPr>
      <p:scale>
        <a:sx n="66" d="100"/>
        <a:sy n="66" d="100"/>
      </p:scale>
      <p:origin x="0" y="23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215" Type="http://schemas.microsoft.com/office/2015/10/relationships/revisionInfo" Target="revisionInfo.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8CBACF-F266-9D47-B556-F75A6970FF70}" type="datetimeFigureOut">
              <a:rPr lang="en-US" smtClean="0"/>
              <a:pPr/>
              <a:t>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4A3B10-60B0-C24A-B03D-5CFD9077E21D}" type="slidenum">
              <a:rPr lang="en-US" smtClean="0"/>
              <a:pPr/>
              <a:t>‹#›</a:t>
            </a:fld>
            <a:endParaRPr lang="en-US"/>
          </a:p>
        </p:txBody>
      </p:sp>
    </p:spTree>
    <p:extLst>
      <p:ext uri="{BB962C8B-B14F-4D97-AF65-F5344CB8AC3E}">
        <p14:creationId xmlns:p14="http://schemas.microsoft.com/office/powerpoint/2010/main" val="17833036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1267" name="Notes Placeholder 2"/>
          <p:cNvSpPr>
            <a:spLocks noGrp="1"/>
          </p:cNvSpPr>
          <p:nvPr>
            <p:ph type="body" idx="1"/>
          </p:nvPr>
        </p:nvSpPr>
        <p:spPr>
          <a:noFill/>
        </p:spPr>
        <p:txBody>
          <a:bodyPr/>
          <a:lstStyle/>
          <a:p>
            <a:endParaRPr lang="en-US" altLang="en-US" sz="12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11268"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A9C7459-49B2-42E3-86E5-AFCBCFCB4C30}" type="slidenum">
              <a:rPr lang="en-CA" altLang="en-US" smtClean="0">
                <a:latin typeface="Tahoma" panose="020B0604030504040204" pitchFamily="34" charset="0"/>
              </a:rPr>
              <a:pPr>
                <a:spcBef>
                  <a:spcPct val="0"/>
                </a:spcBef>
              </a:pPr>
              <a:t>1</a:t>
            </a:fld>
            <a:endParaRPr lang="en-CA" altLang="en-US" dirty="0">
              <a:latin typeface="Tahoma" panose="020B0604030504040204" pitchFamily="34" charset="0"/>
            </a:endParaRPr>
          </a:p>
        </p:txBody>
      </p:sp>
    </p:spTree>
    <p:extLst>
      <p:ext uri="{BB962C8B-B14F-4D97-AF65-F5344CB8AC3E}">
        <p14:creationId xmlns:p14="http://schemas.microsoft.com/office/powerpoint/2010/main" val="1338350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4A3B10-60B0-C24A-B03D-5CFD9077E21D}" type="slidenum">
              <a:rPr lang="en-US" smtClean="0"/>
              <a:pPr/>
              <a:t>55</a:t>
            </a:fld>
            <a:endParaRPr lang="en-US"/>
          </a:p>
        </p:txBody>
      </p:sp>
    </p:spTree>
    <p:extLst>
      <p:ext uri="{BB962C8B-B14F-4D97-AF65-F5344CB8AC3E}">
        <p14:creationId xmlns:p14="http://schemas.microsoft.com/office/powerpoint/2010/main" val="2201583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80</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1942865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82</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1562563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noAutofit/>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65F03A-46D4-497F-84BC-24DB6E68D82C}" type="datetime1">
              <a:rPr lang="en-US" smtClean="0"/>
              <a:t>2/3/2019</a:t>
            </a:fld>
            <a:endParaRPr lang="en-US"/>
          </a:p>
        </p:txBody>
      </p:sp>
      <p:sp>
        <p:nvSpPr>
          <p:cNvPr id="5" name="Footer Placeholder 4"/>
          <p:cNvSpPr>
            <a:spLocks noGrp="1"/>
          </p:cNvSpPr>
          <p:nvPr>
            <p:ph type="ftr" sz="quarter" idx="11"/>
          </p:nvPr>
        </p:nvSpPr>
        <p:spPr/>
        <p:txBody>
          <a:bodyPr/>
          <a:lstStyle/>
          <a:p>
            <a:r>
              <a:rPr lang="en-US"/>
              <a:t>© 2016 Pearson Education, Inc.</a:t>
            </a:r>
          </a:p>
        </p:txBody>
      </p:sp>
      <p:sp>
        <p:nvSpPr>
          <p:cNvPr id="6" name="Slide Number Placeholder 5"/>
          <p:cNvSpPr>
            <a:spLocks noGrp="1"/>
          </p:cNvSpPr>
          <p:nvPr>
            <p:ph type="sldNum" sz="quarter" idx="12"/>
          </p:nvPr>
        </p:nvSpPr>
        <p:spPr/>
        <p:txBody>
          <a:bodyPr/>
          <a:lstStyle/>
          <a:p>
            <a:fld id="{7BC41667-7291-42E8-B00B-345BA5840895}" type="slidenum">
              <a:rPr lang="en-US" smtClean="0"/>
              <a:pPr/>
              <a:t>‹#›</a:t>
            </a:fld>
            <a:endParaRPr lang="en-US"/>
          </a:p>
        </p:txBody>
      </p:sp>
    </p:spTree>
    <p:extLst>
      <p:ext uri="{BB962C8B-B14F-4D97-AF65-F5344CB8AC3E}">
        <p14:creationId xmlns:p14="http://schemas.microsoft.com/office/powerpoint/2010/main" val="1798744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9748F8-B449-4CFF-82AA-A3984071B019}" type="datetime1">
              <a:rPr lang="en-US" smtClean="0"/>
              <a:t>2/3/2019</a:t>
            </a:fld>
            <a:endParaRPr lang="en-US"/>
          </a:p>
        </p:txBody>
      </p:sp>
      <p:sp>
        <p:nvSpPr>
          <p:cNvPr id="5" name="Footer Placeholder 4"/>
          <p:cNvSpPr>
            <a:spLocks noGrp="1"/>
          </p:cNvSpPr>
          <p:nvPr>
            <p:ph type="ftr" sz="quarter" idx="11"/>
          </p:nvPr>
        </p:nvSpPr>
        <p:spPr/>
        <p:txBody>
          <a:bodyPr/>
          <a:lstStyle/>
          <a:p>
            <a:r>
              <a:rPr lang="en-US"/>
              <a:t>© 2016 Pearson Education, Inc.</a:t>
            </a:r>
          </a:p>
        </p:txBody>
      </p:sp>
      <p:sp>
        <p:nvSpPr>
          <p:cNvPr id="6" name="Slide Number Placeholder 5"/>
          <p:cNvSpPr>
            <a:spLocks noGrp="1"/>
          </p:cNvSpPr>
          <p:nvPr>
            <p:ph type="sldNum" sz="quarter" idx="12"/>
          </p:nvPr>
        </p:nvSpPr>
        <p:spPr/>
        <p:txBody>
          <a:bodyPr/>
          <a:lstStyle/>
          <a:p>
            <a:fld id="{B9FA58DC-46E0-CB49-9FAA-FAF087F2ECAF}" type="slidenum">
              <a:rPr lang="en-US" smtClean="0"/>
              <a:pPr/>
              <a:t>‹#›</a:t>
            </a:fld>
            <a:endParaRPr lang="en-US"/>
          </a:p>
        </p:txBody>
      </p:sp>
    </p:spTree>
    <p:extLst>
      <p:ext uri="{BB962C8B-B14F-4D97-AF65-F5344CB8AC3E}">
        <p14:creationId xmlns:p14="http://schemas.microsoft.com/office/powerpoint/2010/main" val="211513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71BFC8-7699-4D7A-B3C4-0CAA1F04E97A}" type="datetime1">
              <a:rPr lang="en-US" smtClean="0"/>
              <a:t>2/3/2019</a:t>
            </a:fld>
            <a:endParaRPr lang="en-US"/>
          </a:p>
        </p:txBody>
      </p:sp>
      <p:sp>
        <p:nvSpPr>
          <p:cNvPr id="5" name="Footer Placeholder 4"/>
          <p:cNvSpPr>
            <a:spLocks noGrp="1"/>
          </p:cNvSpPr>
          <p:nvPr>
            <p:ph type="ftr" sz="quarter" idx="11"/>
          </p:nvPr>
        </p:nvSpPr>
        <p:spPr/>
        <p:txBody>
          <a:bodyPr/>
          <a:lstStyle/>
          <a:p>
            <a:r>
              <a:rPr lang="en-US"/>
              <a:t>© 2016 Pearson Education, Inc.</a:t>
            </a:r>
          </a:p>
        </p:txBody>
      </p:sp>
      <p:sp>
        <p:nvSpPr>
          <p:cNvPr id="6" name="Slide Number Placeholder 5"/>
          <p:cNvSpPr>
            <a:spLocks noGrp="1"/>
          </p:cNvSpPr>
          <p:nvPr>
            <p:ph type="sldNum" sz="quarter" idx="12"/>
          </p:nvPr>
        </p:nvSpPr>
        <p:spPr/>
        <p:txBody>
          <a:bodyPr/>
          <a:lstStyle/>
          <a:p>
            <a:fld id="{B9FA58DC-46E0-CB49-9FAA-FAF087F2ECAF}" type="slidenum">
              <a:rPr lang="en-US" smtClean="0"/>
              <a:pPr/>
              <a:t>‹#›</a:t>
            </a:fld>
            <a:endParaRPr lang="en-US"/>
          </a:p>
        </p:txBody>
      </p:sp>
    </p:spTree>
    <p:extLst>
      <p:ext uri="{BB962C8B-B14F-4D97-AF65-F5344CB8AC3E}">
        <p14:creationId xmlns:p14="http://schemas.microsoft.com/office/powerpoint/2010/main" val="276297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4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1"/>
            <a:ext cx="3657600" cy="1297220"/>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7" name="Picture Placeholder 16"/>
          <p:cNvSpPr>
            <a:spLocks noGrp="1"/>
          </p:cNvSpPr>
          <p:nvPr>
            <p:ph type="pic" sz="quarter" idx="19"/>
          </p:nvPr>
        </p:nvSpPr>
        <p:spPr>
          <a:xfrm>
            <a:off x="533400" y="1847850"/>
            <a:ext cx="3429000" cy="2744788"/>
          </a:xfrm>
        </p:spPr>
        <p:txBody>
          <a:bodyPr/>
          <a:lstStyle/>
          <a:p>
            <a:endParaRPr lang="en-IN" dirty="0"/>
          </a:p>
        </p:txBody>
      </p:sp>
      <p:sp>
        <p:nvSpPr>
          <p:cNvPr id="7" name="Text Placeholder 6"/>
          <p:cNvSpPr>
            <a:spLocks noGrp="1"/>
          </p:cNvSpPr>
          <p:nvPr>
            <p:ph type="body" sz="quarter" idx="13" hasCustomPrompt="1"/>
          </p:nvPr>
        </p:nvSpPr>
        <p:spPr>
          <a:xfrm>
            <a:off x="2288529" y="5199290"/>
            <a:ext cx="6400800" cy="620486"/>
          </a:xfrm>
        </p:spPr>
        <p:txBody>
          <a:bodyPr>
            <a:noAutofit/>
          </a:bodyPr>
          <a:lstStyle>
            <a:lvl1pPr marL="0" indent="0">
              <a:spcBef>
                <a:spcPts val="0"/>
              </a:spcBef>
              <a:buNone/>
              <a:defRPr sz="1350">
                <a:solidFill>
                  <a:schemeClr val="tx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IN" dirty="0" smtClean="0"/>
              <a:t>PowerPoint® Lectures created by Edward J. </a:t>
            </a:r>
            <a:r>
              <a:rPr lang="en-IN" dirty="0" err="1" smtClean="0"/>
              <a:t>Zalisko</a:t>
            </a:r>
            <a:r>
              <a:rPr lang="en-IN" dirty="0" smtClean="0"/>
              <a:t> for Campbell Essential Biology, Seventh Edition, and Campbell Essential Biology with Physiology, Sixth Edition – Eric J. Simon, Jean L. Dickey, and Jane B. Reece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3" name="Content Placeholder 2"/>
          <p:cNvSpPr>
            <a:spLocks noGrp="1"/>
          </p:cNvSpPr>
          <p:nvPr>
            <p:ph sz="quarter" idx="16" hasCustomPrompt="1"/>
          </p:nvPr>
        </p:nvSpPr>
        <p:spPr>
          <a:xfrm>
            <a:off x="2740081" y="5952277"/>
            <a:ext cx="5946720" cy="184666"/>
          </a:xfrm>
        </p:spPr>
        <p:txBody>
          <a:bodyPr wrap="square" lIns="0" tIns="0" rIns="0" bIns="0">
            <a:spAutoFit/>
          </a:bodyPr>
          <a:lstStyle>
            <a:lvl1pPr marL="0" indent="0">
              <a:buNone/>
              <a:defRPr lang="en-US" sz="1200" b="0" i="0" dirty="0">
                <a:solidFill>
                  <a:srgbClr val="000000"/>
                </a:solidFill>
                <a:latin typeface="+mj-lt"/>
                <a:ea typeface="Verdana" panose="020B0604030504040204" pitchFamily="34" charset="0"/>
                <a:cs typeface="Verdana" panose="020B0604030504040204" pitchFamily="34" charset="0"/>
              </a:defRPr>
            </a:lvl1pPr>
          </a:lstStyle>
          <a:p>
            <a:pPr lvl="0" fontAlgn="base">
              <a:spcBef>
                <a:spcPct val="50000"/>
              </a:spcBef>
              <a:spcAft>
                <a:spcPct val="0"/>
              </a:spcAft>
            </a:pPr>
            <a:r>
              <a:rPr lang="en-AU" alt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 Placeholder 6"/>
          <p:cNvSpPr>
            <a:spLocks noGrp="1"/>
          </p:cNvSpPr>
          <p:nvPr>
            <p:ph type="body" sz="quarter" idx="20" hasCustomPrompt="1"/>
          </p:nvPr>
        </p:nvSpPr>
        <p:spPr>
          <a:xfrm>
            <a:off x="457200" y="883542"/>
            <a:ext cx="8229600" cy="478970"/>
          </a:xfrm>
        </p:spPr>
        <p:txBody>
          <a:bodyPr>
            <a:noAutofit/>
          </a:bodyPr>
          <a:lstStyle>
            <a:lvl1pPr marL="0" indent="0">
              <a:spcBef>
                <a:spcPts val="0"/>
              </a:spcBef>
              <a:buNone/>
              <a:defRPr sz="3000">
                <a:solidFill>
                  <a:srgbClr val="007FA3"/>
                </a:solidFill>
                <a:latin typeface="Calibri" panose="020F0502020204030204"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Tree>
    <p:extLst>
      <p:ext uri="{BB962C8B-B14F-4D97-AF65-F5344CB8AC3E}">
        <p14:creationId xmlns:p14="http://schemas.microsoft.com/office/powerpoint/2010/main" val="166389622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60980"/>
            <a:ext cx="7772400" cy="1362075"/>
          </a:xfrm>
        </p:spPr>
        <p:txBody>
          <a:bodyPr anchor="t"/>
          <a:lstStyle>
            <a:lvl1pPr algn="ctr">
              <a:defRPr sz="4000" b="1" cap="small" baseline="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A434ECE1-1429-49CD-8D44-021E96CBD73D}" type="datetime1">
              <a:rPr lang="en-US" smtClean="0"/>
              <a:t>2/3/2019</a:t>
            </a:fld>
            <a:endParaRPr lang="en-US" dirty="0"/>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dirty="0"/>
          </a:p>
        </p:txBody>
      </p:sp>
    </p:spTree>
    <p:extLst>
      <p:ext uri="{BB962C8B-B14F-4D97-AF65-F5344CB8AC3E}">
        <p14:creationId xmlns:p14="http://schemas.microsoft.com/office/powerpoint/2010/main" val="591605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713232"/>
            <a:ext cx="8229600" cy="523220"/>
          </a:xfrm>
        </p:spPr>
        <p:txBody>
          <a:bodyPr>
            <a:spAutoFit/>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642763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720852"/>
            <a:ext cx="8229600" cy="523220"/>
          </a:xfrm>
        </p:spPr>
        <p:txBody>
          <a:bodyPr>
            <a:spAutoFit/>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3" name="Content Placeholder 2"/>
          <p:cNvSpPr>
            <a:spLocks noGrp="1"/>
          </p:cNvSpPr>
          <p:nvPr>
            <p:ph sz="quarter" idx="13"/>
          </p:nvPr>
        </p:nvSpPr>
        <p:spPr>
          <a:xfrm>
            <a:off x="457200" y="1600200"/>
            <a:ext cx="4114800" cy="406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14"/>
          </p:nvPr>
        </p:nvSpPr>
        <p:spPr>
          <a:xfrm>
            <a:off x="4773613" y="1600200"/>
            <a:ext cx="3649662" cy="406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val="411147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713232"/>
            <a:ext cx="8229600" cy="523220"/>
          </a:xfrm>
        </p:spPr>
        <p:txBody>
          <a:bodyPr>
            <a:spAutoFit/>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4753437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713232"/>
            <a:ext cx="8229600" cy="523220"/>
          </a:xfrm>
        </p:spPr>
        <p:txBody>
          <a:bodyPr>
            <a:spAutoFit/>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1035381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4" name="Content Placeholder 3"/>
          <p:cNvSpPr>
            <a:spLocks noGrp="1"/>
          </p:cNvSpPr>
          <p:nvPr>
            <p:ph sz="quarter" idx="14"/>
          </p:nvPr>
        </p:nvSpPr>
        <p:spPr>
          <a:xfrm>
            <a:off x="457200" y="1600200"/>
            <a:ext cx="8229600" cy="1787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396423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713232"/>
            <a:ext cx="8229600" cy="523220"/>
          </a:xfrm>
        </p:spPr>
        <p:txBody>
          <a:bodyPr>
            <a:spAutoFit/>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951652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DD0585-945F-49FE-A6D0-D8C1328D4F84}" type="datetime1">
              <a:rPr lang="en-US" smtClean="0"/>
              <a:t>2/3/2019</a:t>
            </a:fld>
            <a:endParaRPr lang="en-US"/>
          </a:p>
        </p:txBody>
      </p:sp>
      <p:sp>
        <p:nvSpPr>
          <p:cNvPr id="5" name="Footer Placeholder 4"/>
          <p:cNvSpPr>
            <a:spLocks noGrp="1"/>
          </p:cNvSpPr>
          <p:nvPr>
            <p:ph type="ftr" sz="quarter" idx="11"/>
          </p:nvPr>
        </p:nvSpPr>
        <p:spPr/>
        <p:txBody>
          <a:bodyPr/>
          <a:lstStyle/>
          <a:p>
            <a:r>
              <a:rPr lang="en-US"/>
              <a:t>© 2016 Pearson Education, Inc.</a:t>
            </a:r>
          </a:p>
        </p:txBody>
      </p:sp>
      <p:sp>
        <p:nvSpPr>
          <p:cNvPr id="6" name="Slide Number Placeholder 5"/>
          <p:cNvSpPr>
            <a:spLocks noGrp="1"/>
          </p:cNvSpPr>
          <p:nvPr>
            <p:ph type="sldNum" sz="quarter" idx="12"/>
          </p:nvPr>
        </p:nvSpPr>
        <p:spPr/>
        <p:txBody>
          <a:bodyPr/>
          <a:lstStyle/>
          <a:p>
            <a:fld id="{B9FA58DC-46E0-CB49-9FAA-FAF087F2ECAF}" type="slidenum">
              <a:rPr lang="en-US" smtClean="0"/>
              <a:pPr/>
              <a:t>‹#›</a:t>
            </a:fld>
            <a:endParaRPr lang="en-US"/>
          </a:p>
        </p:txBody>
      </p:sp>
    </p:spTree>
    <p:extLst>
      <p:ext uri="{BB962C8B-B14F-4D97-AF65-F5344CB8AC3E}">
        <p14:creationId xmlns:p14="http://schemas.microsoft.com/office/powerpoint/2010/main" val="42218475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3_ImgC_Text">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prstClr val="black"/>
                </a:solidFill>
              </a:rPr>
              <a:pPr/>
              <a:t>2/3/2019</a:t>
            </a:fld>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prstClr val="black"/>
                </a:solidFill>
              </a:rPr>
              <a:pPr/>
              <a:t>‹#›</a:t>
            </a:fld>
            <a:endParaRPr lang="en-US" dirty="0">
              <a:solidFill>
                <a:prstClr val="black"/>
              </a:solidFill>
            </a:endParaRPr>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7" name="Title 7"/>
          <p:cNvSpPr>
            <a:spLocks noGrp="1"/>
          </p:cNvSpPr>
          <p:nvPr>
            <p:ph type="title"/>
          </p:nvPr>
        </p:nvSpPr>
        <p:spPr>
          <a:xfrm>
            <a:off x="457200" y="215372"/>
            <a:ext cx="8229600" cy="1097280"/>
          </a:xfrm>
        </p:spPr>
        <p:txBody>
          <a:bodyPr/>
          <a:lstStyle/>
          <a:p>
            <a:r>
              <a:rPr lang="en-US" dirty="0"/>
              <a:t>Click to edit Master title style</a:t>
            </a:r>
          </a:p>
        </p:txBody>
      </p:sp>
      <p:sp>
        <p:nvSpPr>
          <p:cNvPr id="5" name="Content Placeholder 4"/>
          <p:cNvSpPr>
            <a:spLocks noGrp="1"/>
          </p:cNvSpPr>
          <p:nvPr>
            <p:ph sz="quarter" idx="13"/>
          </p:nvPr>
        </p:nvSpPr>
        <p:spPr>
          <a:xfrm>
            <a:off x="457200" y="1600200"/>
            <a:ext cx="4114800" cy="4154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3804" y="133587"/>
            <a:ext cx="1176942" cy="1335493"/>
          </a:xfrm>
          <a:prstGeom prst="rect">
            <a:avLst/>
          </a:prstGeom>
        </p:spPr>
      </p:pic>
      <p:sp>
        <p:nvSpPr>
          <p:cNvPr id="12" name="Rectangle 11"/>
          <p:cNvSpPr/>
          <p:nvPr userDrawn="1"/>
        </p:nvSpPr>
        <p:spPr>
          <a:xfrm>
            <a:off x="5788404" y="6425279"/>
            <a:ext cx="2883421" cy="107722"/>
          </a:xfrm>
          <a:prstGeom prst="rect">
            <a:avLst/>
          </a:prstGeom>
        </p:spPr>
        <p:txBody>
          <a:bodyPr wrap="square" lIns="0" tIns="0" rIns="0" bIns="0">
            <a:spAutoFit/>
          </a:bodyPr>
          <a:lstStyle>
            <a:defPPr>
              <a:defRPr lang="en-CA"/>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spcBef>
                <a:spcPct val="50000"/>
              </a:spcBef>
              <a:defRPr/>
            </a:pPr>
            <a:r>
              <a:rPr lang="en-AU" altLang="en-US" sz="700" b="1" i="0" dirty="0" smtClean="0">
                <a:solidFill>
                  <a:srgbClr val="000000"/>
                </a:solidFill>
                <a:latin typeface="+mj-lt"/>
                <a:ea typeface="Verdana" panose="020B0604030504040204" pitchFamily="34" charset="0"/>
                <a:cs typeface="Verdana" panose="020B0604030504040204" pitchFamily="34" charset="0"/>
              </a:rPr>
              <a:t>Copyright © 2019, 2016 Pearson Education,</a:t>
            </a:r>
            <a:r>
              <a:rPr lang="en-AU" altLang="en-US" sz="700" b="1" i="0" baseline="0" dirty="0" smtClean="0">
                <a:solidFill>
                  <a:srgbClr val="000000"/>
                </a:solidFill>
                <a:latin typeface="+mj-lt"/>
                <a:ea typeface="Verdana" panose="020B0604030504040204" pitchFamily="34" charset="0"/>
                <a:cs typeface="Verdana" panose="020B0604030504040204" pitchFamily="34" charset="0"/>
              </a:rPr>
              <a:t> </a:t>
            </a:r>
            <a:r>
              <a:rPr lang="en-AU" altLang="en-US" sz="700" b="1" i="0" dirty="0" smtClean="0">
                <a:solidFill>
                  <a:srgbClr val="000000"/>
                </a:solidFill>
                <a:latin typeface="+mj-lt"/>
                <a:ea typeface="Verdana" panose="020B0604030504040204" pitchFamily="34" charset="0"/>
                <a:cs typeface="Verdana" panose="020B0604030504040204" pitchFamily="34" charset="0"/>
              </a:rPr>
              <a:t>Inc. All Rights Reserved</a:t>
            </a:r>
            <a:endParaRPr lang="en-US" altLang="en-US" sz="700" b="1" i="0" dirty="0">
              <a:solidFill>
                <a:srgbClr val="000000"/>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30436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60980"/>
            <a:ext cx="7772400" cy="1362075"/>
          </a:xfrm>
        </p:spPr>
        <p:txBody>
          <a:bodyPr anchor="t"/>
          <a:lstStyle>
            <a:lvl1pPr algn="ctr">
              <a:defRPr sz="4000" b="1" cap="small" baseline="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A434ECE1-1429-49CD-8D44-021E96CBD73D}" type="datetime1">
              <a:rPr lang="en-US" smtClean="0"/>
              <a:t>2/3/2019</a:t>
            </a:fld>
            <a:endParaRPr lang="en-US" dirty="0"/>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dirty="0"/>
          </a:p>
        </p:txBody>
      </p:sp>
    </p:spTree>
    <p:extLst>
      <p:ext uri="{BB962C8B-B14F-4D97-AF65-F5344CB8AC3E}">
        <p14:creationId xmlns:p14="http://schemas.microsoft.com/office/powerpoint/2010/main" val="991049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713232"/>
            <a:ext cx="8229600" cy="523220"/>
          </a:xfrm>
        </p:spPr>
        <p:txBody>
          <a:bodyPr>
            <a:spAutoFit/>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2126916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Learning Objectives">
    <p:spTree>
      <p:nvGrpSpPr>
        <p:cNvPr id="1" name=""/>
        <p:cNvGrpSpPr/>
        <p:nvPr/>
      </p:nvGrpSpPr>
      <p:grpSpPr>
        <a:xfrm>
          <a:off x="0" y="0"/>
          <a:ext cx="0" cy="0"/>
          <a:chOff x="0" y="0"/>
          <a:chExt cx="0" cy="0"/>
        </a:xfrm>
      </p:grpSpPr>
      <p:sp>
        <p:nvSpPr>
          <p:cNvPr id="8" name="Title 7"/>
          <p:cNvSpPr>
            <a:spLocks noGrp="1"/>
          </p:cNvSpPr>
          <p:nvPr>
            <p:ph type="title"/>
          </p:nvPr>
        </p:nvSpPr>
        <p:spPr>
          <a:xfrm>
            <a:off x="457200" y="713232"/>
            <a:ext cx="8229600" cy="523220"/>
          </a:xfrm>
        </p:spPr>
        <p:txBody>
          <a:bodyPr>
            <a:spAutoFit/>
          </a:bodyPr>
          <a:lstStyle/>
          <a:p>
            <a:r>
              <a:rPr lang="en-US"/>
              <a:t>Click to edit Master title style</a:t>
            </a:r>
          </a:p>
        </p:txBody>
      </p:sp>
      <p:sp>
        <p:nvSpPr>
          <p:cNvPr id="3" name="Content Placeholder 2"/>
          <p:cNvSpPr>
            <a:spLocks noGrp="1"/>
          </p:cNvSpPr>
          <p:nvPr>
            <p:ph idx="1"/>
          </p:nvPr>
        </p:nvSpPr>
        <p:spPr>
          <a:xfrm>
            <a:off x="457200" y="1600201"/>
            <a:ext cx="4343400" cy="2895600"/>
          </a:xfrm>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Content Placeholder 3"/>
          <p:cNvSpPr>
            <a:spLocks noGrp="1"/>
          </p:cNvSpPr>
          <p:nvPr>
            <p:ph sz="quarter" idx="11"/>
          </p:nvPr>
        </p:nvSpPr>
        <p:spPr>
          <a:xfrm>
            <a:off x="457200" y="5697538"/>
            <a:ext cx="6753225" cy="474662"/>
          </a:xfrm>
        </p:spPr>
        <p:txBody>
          <a:bodyPr/>
          <a:lstStyle>
            <a:lvl1pPr>
              <a:defRPr/>
            </a:lvl1pPr>
          </a:lstStyle>
          <a:p>
            <a:pPr lvl="0"/>
            <a:r>
              <a:rPr lang="en-US" dirty="0" smtClean="0"/>
              <a:t>Click to edit Master text styles</a:t>
            </a:r>
          </a:p>
        </p:txBody>
      </p:sp>
    </p:spTree>
    <p:extLst>
      <p:ext uri="{BB962C8B-B14F-4D97-AF65-F5344CB8AC3E}">
        <p14:creationId xmlns:p14="http://schemas.microsoft.com/office/powerpoint/2010/main" val="6536103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131552"/>
            <a:ext cx="8229600" cy="1097280"/>
          </a:xfrm>
        </p:spPr>
        <p:txBody>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4" name="Content Placeholder 3"/>
          <p:cNvSpPr>
            <a:spLocks noGrp="1"/>
          </p:cNvSpPr>
          <p:nvPr>
            <p:ph sz="quarter" idx="14"/>
          </p:nvPr>
        </p:nvSpPr>
        <p:spPr>
          <a:xfrm>
            <a:off x="457200" y="1600200"/>
            <a:ext cx="8229600" cy="1787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3"/>
          <p:cNvSpPr>
            <a:spLocks noGrp="1"/>
          </p:cNvSpPr>
          <p:nvPr>
            <p:ph sz="quarter" idx="15"/>
          </p:nvPr>
        </p:nvSpPr>
        <p:spPr>
          <a:xfrm>
            <a:off x="457200" y="5958840"/>
            <a:ext cx="8229600" cy="56688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972572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720852"/>
            <a:ext cx="8229600" cy="523220"/>
          </a:xfrm>
        </p:spPr>
        <p:txBody>
          <a:bodyPr>
            <a:spAutoFit/>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3" name="Content Placeholder 2"/>
          <p:cNvSpPr>
            <a:spLocks noGrp="1"/>
          </p:cNvSpPr>
          <p:nvPr>
            <p:ph sz="quarter" idx="13"/>
          </p:nvPr>
        </p:nvSpPr>
        <p:spPr>
          <a:xfrm>
            <a:off x="457200" y="1600200"/>
            <a:ext cx="4114800" cy="406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2" name="Content Placeholder 2"/>
          <p:cNvSpPr>
            <a:spLocks noGrp="1"/>
          </p:cNvSpPr>
          <p:nvPr>
            <p:ph sz="quarter" idx="16"/>
          </p:nvPr>
        </p:nvSpPr>
        <p:spPr>
          <a:xfrm>
            <a:off x="457200" y="5721667"/>
            <a:ext cx="8229600" cy="4505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val="3319138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713232"/>
            <a:ext cx="8229600" cy="523220"/>
          </a:xfrm>
        </p:spPr>
        <p:txBody>
          <a:bodyPr>
            <a:spAutoFit/>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7377275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2895600"/>
          </a:xfrm>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Content Placeholder 3"/>
          <p:cNvSpPr>
            <a:spLocks noGrp="1"/>
          </p:cNvSpPr>
          <p:nvPr>
            <p:ph sz="quarter" idx="11"/>
          </p:nvPr>
        </p:nvSpPr>
        <p:spPr>
          <a:xfrm>
            <a:off x="457200" y="5697538"/>
            <a:ext cx="8229600" cy="474662"/>
          </a:xfrm>
        </p:spPr>
        <p:txBody>
          <a:bodyPr/>
          <a:lstStyle>
            <a:lvl1pPr>
              <a:defRPr/>
            </a:lvl1pPr>
          </a:lstStyle>
          <a:p>
            <a:pPr lvl="0"/>
            <a:r>
              <a:rPr lang="en-US" dirty="0" smtClean="0"/>
              <a:t>Click to edit Master text styles</a:t>
            </a:r>
          </a:p>
        </p:txBody>
      </p:sp>
    </p:spTree>
    <p:extLst>
      <p:ext uri="{BB962C8B-B14F-4D97-AF65-F5344CB8AC3E}">
        <p14:creationId xmlns:p14="http://schemas.microsoft.com/office/powerpoint/2010/main" val="39168370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713232"/>
            <a:ext cx="8229600" cy="523220"/>
          </a:xfrm>
        </p:spPr>
        <p:txBody>
          <a:bodyPr>
            <a:spAutoFit/>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6753535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720852"/>
            <a:ext cx="8229600" cy="523220"/>
          </a:xfrm>
        </p:spPr>
        <p:txBody>
          <a:bodyPr>
            <a:spAutoFit/>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3" name="Content Placeholder 2"/>
          <p:cNvSpPr>
            <a:spLocks noGrp="1"/>
          </p:cNvSpPr>
          <p:nvPr>
            <p:ph sz="quarter" idx="13"/>
          </p:nvPr>
        </p:nvSpPr>
        <p:spPr>
          <a:xfrm>
            <a:off x="457200" y="1600200"/>
            <a:ext cx="4114800" cy="406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2" name="Content Placeholder 2"/>
          <p:cNvSpPr>
            <a:spLocks noGrp="1"/>
          </p:cNvSpPr>
          <p:nvPr>
            <p:ph sz="quarter" idx="16"/>
          </p:nvPr>
        </p:nvSpPr>
        <p:spPr>
          <a:xfrm>
            <a:off x="457200" y="5721667"/>
            <a:ext cx="8229600" cy="4505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val="743877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45669A-F1E9-4D80-85A5-4B423E9EF3B5}" type="datetime1">
              <a:rPr lang="en-US" smtClean="0"/>
              <a:t>2/3/2019</a:t>
            </a:fld>
            <a:endParaRPr lang="en-US"/>
          </a:p>
        </p:txBody>
      </p:sp>
      <p:sp>
        <p:nvSpPr>
          <p:cNvPr id="5" name="Footer Placeholder 4"/>
          <p:cNvSpPr>
            <a:spLocks noGrp="1"/>
          </p:cNvSpPr>
          <p:nvPr>
            <p:ph type="ftr" sz="quarter" idx="11"/>
          </p:nvPr>
        </p:nvSpPr>
        <p:spPr/>
        <p:txBody>
          <a:bodyPr/>
          <a:lstStyle/>
          <a:p>
            <a:r>
              <a:rPr lang="en-US"/>
              <a:t>© 2016 Pearson Education, Inc.</a:t>
            </a:r>
          </a:p>
        </p:txBody>
      </p:sp>
      <p:sp>
        <p:nvSpPr>
          <p:cNvPr id="6" name="Slide Number Placeholder 5"/>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Tree>
    <p:extLst>
      <p:ext uri="{BB962C8B-B14F-4D97-AF65-F5344CB8AC3E}">
        <p14:creationId xmlns:p14="http://schemas.microsoft.com/office/powerpoint/2010/main" val="16876625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713232"/>
            <a:ext cx="8229600" cy="523220"/>
          </a:xfrm>
        </p:spPr>
        <p:txBody>
          <a:bodyPr>
            <a:spAutoFit/>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0845119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720852"/>
            <a:ext cx="8229600" cy="523220"/>
          </a:xfrm>
        </p:spPr>
        <p:txBody>
          <a:bodyPr>
            <a:spAutoFit/>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3" name="Content Placeholder 2"/>
          <p:cNvSpPr>
            <a:spLocks noGrp="1"/>
          </p:cNvSpPr>
          <p:nvPr>
            <p:ph sz="quarter" idx="13"/>
          </p:nvPr>
        </p:nvSpPr>
        <p:spPr>
          <a:xfrm>
            <a:off x="457200" y="1600200"/>
            <a:ext cx="4114800" cy="406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val="25554805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ImgC_Text">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prstClr val="black"/>
                </a:solidFill>
              </a:rPr>
              <a:pPr/>
              <a:t>2/3/2019</a:t>
            </a:fld>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prstClr val="black"/>
                </a:solidFill>
              </a:rPr>
              <a:pPr/>
              <a:t>‹#›</a:t>
            </a:fld>
            <a:endParaRPr lang="en-US" dirty="0">
              <a:solidFill>
                <a:prstClr val="black"/>
              </a:solidFill>
            </a:endParaRPr>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7" name="Title 7"/>
          <p:cNvSpPr>
            <a:spLocks noGrp="1"/>
          </p:cNvSpPr>
          <p:nvPr>
            <p:ph type="title"/>
          </p:nvPr>
        </p:nvSpPr>
        <p:spPr>
          <a:xfrm>
            <a:off x="457200" y="215372"/>
            <a:ext cx="8229600" cy="1097280"/>
          </a:xfrm>
        </p:spPr>
        <p:txBody>
          <a:bodyPr/>
          <a:lstStyle/>
          <a:p>
            <a:r>
              <a:rPr lang="en-US" dirty="0"/>
              <a:t>Click to edit Master title style</a:t>
            </a:r>
          </a:p>
        </p:txBody>
      </p:sp>
      <p:sp>
        <p:nvSpPr>
          <p:cNvPr id="5" name="Content Placeholder 4"/>
          <p:cNvSpPr>
            <a:spLocks noGrp="1"/>
          </p:cNvSpPr>
          <p:nvPr>
            <p:ph sz="quarter" idx="13"/>
          </p:nvPr>
        </p:nvSpPr>
        <p:spPr>
          <a:xfrm>
            <a:off x="457200" y="1600200"/>
            <a:ext cx="8229600" cy="4154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3804" y="133587"/>
            <a:ext cx="1176942" cy="1335493"/>
          </a:xfrm>
          <a:prstGeom prst="rect">
            <a:avLst/>
          </a:prstGeom>
        </p:spPr>
      </p:pic>
      <p:sp>
        <p:nvSpPr>
          <p:cNvPr id="13" name="Rectangle 12"/>
          <p:cNvSpPr/>
          <p:nvPr userDrawn="1"/>
        </p:nvSpPr>
        <p:spPr>
          <a:xfrm>
            <a:off x="5788404" y="6425279"/>
            <a:ext cx="2883421" cy="107722"/>
          </a:xfrm>
          <a:prstGeom prst="rect">
            <a:avLst/>
          </a:prstGeom>
        </p:spPr>
        <p:txBody>
          <a:bodyPr wrap="square" lIns="0" tIns="0" rIns="0" bIns="0">
            <a:spAutoFit/>
          </a:bodyPr>
          <a:lstStyle>
            <a:defPPr>
              <a:defRPr lang="en-CA"/>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spcBef>
                <a:spcPct val="50000"/>
              </a:spcBef>
              <a:defRPr/>
            </a:pPr>
            <a:r>
              <a:rPr lang="en-AU" altLang="en-US" sz="700" b="1" i="0" dirty="0" smtClean="0">
                <a:solidFill>
                  <a:srgbClr val="000000"/>
                </a:solidFill>
                <a:latin typeface="+mj-lt"/>
                <a:ea typeface="Verdana" panose="020B0604030504040204" pitchFamily="34" charset="0"/>
                <a:cs typeface="Verdana" panose="020B0604030504040204" pitchFamily="34" charset="0"/>
              </a:rPr>
              <a:t>Copyright © 2019, 2016 Pearson Education,</a:t>
            </a:r>
            <a:r>
              <a:rPr lang="en-AU" altLang="en-US" sz="700" b="1" i="0" baseline="0" dirty="0" smtClean="0">
                <a:solidFill>
                  <a:srgbClr val="000000"/>
                </a:solidFill>
                <a:latin typeface="+mj-lt"/>
                <a:ea typeface="Verdana" panose="020B0604030504040204" pitchFamily="34" charset="0"/>
                <a:cs typeface="Verdana" panose="020B0604030504040204" pitchFamily="34" charset="0"/>
              </a:rPr>
              <a:t> </a:t>
            </a:r>
            <a:r>
              <a:rPr lang="en-AU" altLang="en-US" sz="700" b="1" i="0" dirty="0" smtClean="0">
                <a:solidFill>
                  <a:srgbClr val="000000"/>
                </a:solidFill>
                <a:latin typeface="+mj-lt"/>
                <a:ea typeface="Verdana" panose="020B0604030504040204" pitchFamily="34" charset="0"/>
                <a:cs typeface="Verdana" panose="020B0604030504040204" pitchFamily="34" charset="0"/>
              </a:rPr>
              <a:t>Inc. All Rights Reserved</a:t>
            </a:r>
            <a:endParaRPr lang="en-US" altLang="en-US" sz="700" b="1" i="0" dirty="0">
              <a:solidFill>
                <a:srgbClr val="000000"/>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72642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3290746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1200124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7949920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6816183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1081355"/>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4849402"/>
            <a:ext cx="8229600" cy="1276761"/>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729345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1068626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290491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661A5-1B14-42E6-A096-C3151F47326A}" type="datetime1">
              <a:rPr lang="en-US" smtClean="0"/>
              <a:t>2/3/2019</a:t>
            </a:fld>
            <a:endParaRPr lang="en-US"/>
          </a:p>
        </p:txBody>
      </p:sp>
      <p:sp>
        <p:nvSpPr>
          <p:cNvPr id="6" name="Footer Placeholder 5"/>
          <p:cNvSpPr>
            <a:spLocks noGrp="1"/>
          </p:cNvSpPr>
          <p:nvPr>
            <p:ph type="ftr" sz="quarter" idx="11"/>
          </p:nvPr>
        </p:nvSpPr>
        <p:spPr/>
        <p:txBody>
          <a:bodyPr/>
          <a:lstStyle/>
          <a:p>
            <a:r>
              <a:rPr lang="en-US"/>
              <a:t>© 2016 Pearson Education, Inc.</a:t>
            </a:r>
          </a:p>
        </p:txBody>
      </p:sp>
      <p:sp>
        <p:nvSpPr>
          <p:cNvPr id="7" name="Slide Number Placeholder 6"/>
          <p:cNvSpPr>
            <a:spLocks noGrp="1"/>
          </p:cNvSpPr>
          <p:nvPr>
            <p:ph type="sldNum" sz="quarter" idx="12"/>
          </p:nvPr>
        </p:nvSpPr>
        <p:spPr/>
        <p:txBody>
          <a:bodyPr/>
          <a:lstStyle/>
          <a:p>
            <a:fld id="{B9FA58DC-46E0-CB49-9FAA-FAF087F2ECAF}" type="slidenum">
              <a:rPr lang="en-US" smtClean="0"/>
              <a:pPr/>
              <a:t>‹#›</a:t>
            </a:fld>
            <a:endParaRPr lang="en-US"/>
          </a:p>
        </p:txBody>
      </p:sp>
    </p:spTree>
    <p:extLst>
      <p:ext uri="{BB962C8B-B14F-4D97-AF65-F5344CB8AC3E}">
        <p14:creationId xmlns:p14="http://schemas.microsoft.com/office/powerpoint/2010/main" val="3069978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0374085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7064917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5698465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139172"/>
            <a:ext cx="8229600" cy="1097280"/>
          </a:xfrm>
        </p:spPr>
        <p:txBody>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11" name="Content Placeholder 2"/>
          <p:cNvSpPr>
            <a:spLocks noGrp="1"/>
          </p:cNvSpPr>
          <p:nvPr>
            <p:ph idx="1"/>
          </p:nvPr>
        </p:nvSpPr>
        <p:spPr>
          <a:xfrm>
            <a:off x="457200" y="5737860"/>
            <a:ext cx="8229600" cy="388303"/>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181693840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4887036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4824203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solidFill>
                  <a:prstClr val="white"/>
                </a:solidFill>
              </a:rPr>
              <a:pPr/>
              <a:t>2/3/2019</a:t>
            </a:fld>
            <a:endParaRPr lang="en-US" dirty="0">
              <a:solidFill>
                <a:prstClr val="white"/>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03256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ABC006-C012-45C4-9FB8-C142E10B7029}" type="datetime1">
              <a:rPr lang="en-US" smtClean="0"/>
              <a:t>2/3/2019</a:t>
            </a:fld>
            <a:endParaRPr lang="en-US"/>
          </a:p>
        </p:txBody>
      </p:sp>
      <p:sp>
        <p:nvSpPr>
          <p:cNvPr id="8" name="Footer Placeholder 7"/>
          <p:cNvSpPr>
            <a:spLocks noGrp="1"/>
          </p:cNvSpPr>
          <p:nvPr>
            <p:ph type="ftr" sz="quarter" idx="11"/>
          </p:nvPr>
        </p:nvSpPr>
        <p:spPr/>
        <p:txBody>
          <a:bodyPr/>
          <a:lstStyle/>
          <a:p>
            <a:r>
              <a:rPr lang="en-US"/>
              <a:t>© 2016 Pearson Education, Inc.</a:t>
            </a:r>
          </a:p>
        </p:txBody>
      </p:sp>
      <p:sp>
        <p:nvSpPr>
          <p:cNvPr id="9" name="Slide Number Placeholder 8"/>
          <p:cNvSpPr>
            <a:spLocks noGrp="1"/>
          </p:cNvSpPr>
          <p:nvPr>
            <p:ph type="sldNum" sz="quarter" idx="12"/>
          </p:nvPr>
        </p:nvSpPr>
        <p:spPr/>
        <p:txBody>
          <a:bodyPr/>
          <a:lstStyle/>
          <a:p>
            <a:fld id="{B9FA58DC-46E0-CB49-9FAA-FAF087F2ECAF}" type="slidenum">
              <a:rPr lang="en-US" smtClean="0"/>
              <a:pPr/>
              <a:t>‹#›</a:t>
            </a:fld>
            <a:endParaRPr lang="en-US"/>
          </a:p>
        </p:txBody>
      </p:sp>
    </p:spTree>
    <p:extLst>
      <p:ext uri="{BB962C8B-B14F-4D97-AF65-F5344CB8AC3E}">
        <p14:creationId xmlns:p14="http://schemas.microsoft.com/office/powerpoint/2010/main" val="3456351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738B3B-6EC8-42D4-A2BF-C08C2E1C89ED}" type="datetime1">
              <a:rPr lang="en-US" smtClean="0"/>
              <a:t>2/3/2019</a:t>
            </a:fld>
            <a:endParaRPr lang="en-US"/>
          </a:p>
        </p:txBody>
      </p:sp>
      <p:sp>
        <p:nvSpPr>
          <p:cNvPr id="4" name="Footer Placeholder 3"/>
          <p:cNvSpPr>
            <a:spLocks noGrp="1"/>
          </p:cNvSpPr>
          <p:nvPr>
            <p:ph type="ftr" sz="quarter" idx="11"/>
          </p:nvPr>
        </p:nvSpPr>
        <p:spPr/>
        <p:txBody>
          <a:bodyPr/>
          <a:lstStyle/>
          <a:p>
            <a:r>
              <a:rPr lang="en-US"/>
              <a:t>© 2016 Pearson Education, Inc.</a:t>
            </a:r>
          </a:p>
        </p:txBody>
      </p:sp>
      <p:sp>
        <p:nvSpPr>
          <p:cNvPr id="5" name="Slide Number Placeholder 4"/>
          <p:cNvSpPr>
            <a:spLocks noGrp="1"/>
          </p:cNvSpPr>
          <p:nvPr>
            <p:ph type="sldNum" sz="quarter" idx="12"/>
          </p:nvPr>
        </p:nvSpPr>
        <p:spPr/>
        <p:txBody>
          <a:bodyPr/>
          <a:lstStyle/>
          <a:p>
            <a:fld id="{B9FA58DC-46E0-CB49-9FAA-FAF087F2ECAF}" type="slidenum">
              <a:rPr lang="en-US" smtClean="0"/>
              <a:pPr/>
              <a:t>‹#›</a:t>
            </a:fld>
            <a:endParaRPr lang="en-US"/>
          </a:p>
        </p:txBody>
      </p:sp>
    </p:spTree>
    <p:extLst>
      <p:ext uri="{BB962C8B-B14F-4D97-AF65-F5344CB8AC3E}">
        <p14:creationId xmlns:p14="http://schemas.microsoft.com/office/powerpoint/2010/main" val="4011231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6BC572-DD80-427B-B0FA-93776DBC4819}" type="datetime1">
              <a:rPr lang="en-US" smtClean="0"/>
              <a:t>2/3/2019</a:t>
            </a:fld>
            <a:endParaRPr lang="en-US"/>
          </a:p>
        </p:txBody>
      </p:sp>
      <p:sp>
        <p:nvSpPr>
          <p:cNvPr id="3" name="Footer Placeholder 2"/>
          <p:cNvSpPr>
            <a:spLocks noGrp="1"/>
          </p:cNvSpPr>
          <p:nvPr>
            <p:ph type="ftr" sz="quarter" idx="11"/>
          </p:nvPr>
        </p:nvSpPr>
        <p:spPr/>
        <p:txBody>
          <a:bodyPr/>
          <a:lstStyle/>
          <a:p>
            <a:r>
              <a:rPr lang="en-US"/>
              <a:t>© 2016 Pearson Education, Inc.</a:t>
            </a:r>
          </a:p>
        </p:txBody>
      </p:sp>
      <p:sp>
        <p:nvSpPr>
          <p:cNvPr id="4" name="Slide Number Placeholder 3"/>
          <p:cNvSpPr>
            <a:spLocks noGrp="1"/>
          </p:cNvSpPr>
          <p:nvPr>
            <p:ph type="sldNum" sz="quarter" idx="12"/>
          </p:nvPr>
        </p:nvSpPr>
        <p:spPr/>
        <p:txBody>
          <a:bodyPr/>
          <a:lstStyle/>
          <a:p>
            <a:fld id="{B9FA58DC-46E0-CB49-9FAA-FAF087F2ECAF}" type="slidenum">
              <a:rPr lang="en-US" smtClean="0"/>
              <a:pPr/>
              <a:t>‹#›</a:t>
            </a:fld>
            <a:endParaRPr lang="en-US"/>
          </a:p>
        </p:txBody>
      </p:sp>
    </p:spTree>
    <p:extLst>
      <p:ext uri="{BB962C8B-B14F-4D97-AF65-F5344CB8AC3E}">
        <p14:creationId xmlns:p14="http://schemas.microsoft.com/office/powerpoint/2010/main" val="1738859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9AEC7-A2A7-4472-9E04-BD1195EE7FD3}" type="datetime1">
              <a:rPr lang="en-US" smtClean="0"/>
              <a:t>2/3/2019</a:t>
            </a:fld>
            <a:endParaRPr lang="en-US"/>
          </a:p>
        </p:txBody>
      </p:sp>
      <p:sp>
        <p:nvSpPr>
          <p:cNvPr id="6" name="Footer Placeholder 5"/>
          <p:cNvSpPr>
            <a:spLocks noGrp="1"/>
          </p:cNvSpPr>
          <p:nvPr>
            <p:ph type="ftr" sz="quarter" idx="11"/>
          </p:nvPr>
        </p:nvSpPr>
        <p:spPr/>
        <p:txBody>
          <a:bodyPr/>
          <a:lstStyle/>
          <a:p>
            <a:r>
              <a:rPr lang="en-US"/>
              <a:t>© 2016 Pearson Education, Inc.</a:t>
            </a:r>
          </a:p>
        </p:txBody>
      </p:sp>
      <p:sp>
        <p:nvSpPr>
          <p:cNvPr id="7" name="Slide Number Placeholder 6"/>
          <p:cNvSpPr>
            <a:spLocks noGrp="1"/>
          </p:cNvSpPr>
          <p:nvPr>
            <p:ph type="sldNum" sz="quarter" idx="12"/>
          </p:nvPr>
        </p:nvSpPr>
        <p:spPr/>
        <p:txBody>
          <a:bodyPr/>
          <a:lstStyle/>
          <a:p>
            <a:fld id="{B9FA58DC-46E0-CB49-9FAA-FAF087F2ECAF}" type="slidenum">
              <a:rPr lang="en-US" smtClean="0"/>
              <a:pPr/>
              <a:t>‹#›</a:t>
            </a:fld>
            <a:endParaRPr lang="en-US"/>
          </a:p>
        </p:txBody>
      </p:sp>
    </p:spTree>
    <p:extLst>
      <p:ext uri="{BB962C8B-B14F-4D97-AF65-F5344CB8AC3E}">
        <p14:creationId xmlns:p14="http://schemas.microsoft.com/office/powerpoint/2010/main" val="4151555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3AA73A-1A0B-44D9-826A-7E3DA39FA9A8}" type="datetime1">
              <a:rPr lang="en-US" smtClean="0"/>
              <a:t>2/3/2019</a:t>
            </a:fld>
            <a:endParaRPr lang="en-US"/>
          </a:p>
        </p:txBody>
      </p:sp>
      <p:sp>
        <p:nvSpPr>
          <p:cNvPr id="6" name="Footer Placeholder 5"/>
          <p:cNvSpPr>
            <a:spLocks noGrp="1"/>
          </p:cNvSpPr>
          <p:nvPr>
            <p:ph type="ftr" sz="quarter" idx="11"/>
          </p:nvPr>
        </p:nvSpPr>
        <p:spPr/>
        <p:txBody>
          <a:bodyPr/>
          <a:lstStyle/>
          <a:p>
            <a:r>
              <a:rPr lang="en-US"/>
              <a:t>© 2016 Pearson Education, Inc.</a:t>
            </a:r>
          </a:p>
        </p:txBody>
      </p:sp>
      <p:sp>
        <p:nvSpPr>
          <p:cNvPr id="7" name="Slide Number Placeholder 6"/>
          <p:cNvSpPr>
            <a:spLocks noGrp="1"/>
          </p:cNvSpPr>
          <p:nvPr>
            <p:ph type="sldNum" sz="quarter" idx="12"/>
          </p:nvPr>
        </p:nvSpPr>
        <p:spPr/>
        <p:txBody>
          <a:bodyPr/>
          <a:lstStyle/>
          <a:p>
            <a:fld id="{B9FA58DC-46E0-CB49-9FAA-FAF087F2ECAF}" type="slidenum">
              <a:rPr lang="en-US" smtClean="0"/>
              <a:pPr/>
              <a:t>‹#›</a:t>
            </a:fld>
            <a:endParaRPr lang="en-US"/>
          </a:p>
        </p:txBody>
      </p:sp>
    </p:spTree>
    <p:extLst>
      <p:ext uri="{BB962C8B-B14F-4D97-AF65-F5344CB8AC3E}">
        <p14:creationId xmlns:p14="http://schemas.microsoft.com/office/powerpoint/2010/main" val="1242267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7634DC-52C9-44A5-86F4-FB1009D1B065}" type="datetime1">
              <a:rPr lang="en-US" smtClean="0"/>
              <a:t>2/3/2019</a:t>
            </a:fld>
            <a:endParaRPr lang="en-US"/>
          </a:p>
        </p:txBody>
      </p:sp>
      <p:sp>
        <p:nvSpPr>
          <p:cNvPr id="5" name="Footer Placeholder 4"/>
          <p:cNvSpPr>
            <a:spLocks noGrp="1"/>
          </p:cNvSpPr>
          <p:nvPr>
            <p:ph type="ftr" sz="quarter" idx="3"/>
          </p:nvPr>
        </p:nvSpPr>
        <p:spPr>
          <a:xfrm>
            <a:off x="6248400" y="6598763"/>
            <a:ext cx="2895600" cy="252495"/>
          </a:xfrm>
          <a:prstGeom prst="rect">
            <a:avLst/>
          </a:prstGeom>
        </p:spPr>
        <p:txBody>
          <a:bodyPr vert="horz" lIns="91440" tIns="45720" rIns="91440" bIns="45720" rtlCol="0" anchor="ctr"/>
          <a:lstStyle>
            <a:lvl1pPr algn="r">
              <a:defRPr sz="1000">
                <a:solidFill>
                  <a:schemeClr val="tx1"/>
                </a:solidFill>
                <a:latin typeface="+mj-lt"/>
              </a:defRPr>
            </a:lvl1pPr>
          </a:lstStyle>
          <a:p>
            <a:r>
              <a:rPr lang="en-US"/>
              <a:t>© 2016 Pearson Education, Inc.</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A58DC-46E0-CB49-9FAA-FAF087F2ECAF}" type="slidenum">
              <a:rPr lang="en-US" smtClean="0"/>
              <a:pPr/>
              <a:t>‹#›</a:t>
            </a:fld>
            <a:endParaRPr lang="en-US"/>
          </a:p>
        </p:txBody>
      </p:sp>
    </p:spTree>
    <p:extLst>
      <p:ext uri="{BB962C8B-B14F-4D97-AF65-F5344CB8AC3E}">
        <p14:creationId xmlns:p14="http://schemas.microsoft.com/office/powerpoint/2010/main" val="3562799342"/>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 id="2147484486" r:id="rId12"/>
    <p:sldLayoutId id="2147484487" r:id="rId13"/>
    <p:sldLayoutId id="2147484488" r:id="rId14"/>
    <p:sldLayoutId id="2147484489" r:id="rId15"/>
    <p:sldLayoutId id="2147484490" r:id="rId16"/>
    <p:sldLayoutId id="2147484491" r:id="rId17"/>
    <p:sldLayoutId id="2147484492" r:id="rId18"/>
    <p:sldLayoutId id="2147484493" r:id="rId19"/>
    <p:sldLayoutId id="2147484494" r:id="rId20"/>
    <p:sldLayoutId id="2147484495" r:id="rId21"/>
    <p:sldLayoutId id="2147484496" r:id="rId22"/>
    <p:sldLayoutId id="2147484497" r:id="rId23"/>
    <p:sldLayoutId id="2147484498" r:id="rId24"/>
    <p:sldLayoutId id="2147484499" r:id="rId25"/>
    <p:sldLayoutId id="2147484500" r:id="rId26"/>
    <p:sldLayoutId id="2147484501" r:id="rId27"/>
    <p:sldLayoutId id="2147484502" r:id="rId28"/>
    <p:sldLayoutId id="2147484503" r:id="rId29"/>
    <p:sldLayoutId id="2147484504" r:id="rId30"/>
    <p:sldLayoutId id="2147484505" r:id="rId31"/>
    <p:sldLayoutId id="2147484506" r:id="rId32"/>
    <p:sldLayoutId id="2147484507" r:id="rId33"/>
    <p:sldLayoutId id="2147484508" r:id="rId34"/>
    <p:sldLayoutId id="2147484509" r:id="rId35"/>
    <p:sldLayoutId id="2147484510" r:id="rId36"/>
    <p:sldLayoutId id="2147484511" r:id="rId37"/>
    <p:sldLayoutId id="2147484512" r:id="rId38"/>
    <p:sldLayoutId id="2147484513" r:id="rId39"/>
    <p:sldLayoutId id="2147484514" r:id="rId40"/>
    <p:sldLayoutId id="2147484515" r:id="rId41"/>
    <p:sldLayoutId id="2147484516" r:id="rId42"/>
    <p:sldLayoutId id="2147484517" r:id="rId43"/>
    <p:sldLayoutId id="2147484518" r:id="rId44"/>
    <p:sldLayoutId id="2147484519" r:id="rId45"/>
    <p:sldLayoutId id="2147484520" r:id="rId46"/>
  </p:sldLayoutIdLst>
  <p:hf sldNum="0" hdr="0" dt="0"/>
  <p:txStyles>
    <p:titleStyle>
      <a:lvl1pPr algn="ctr" defTabSz="457200" rtl="0" eaLnBrk="1" latinLnBrk="0" hangingPunct="1">
        <a:spcBef>
          <a:spcPct val="0"/>
        </a:spcBef>
        <a:buNone/>
        <a:defRPr sz="4400" b="1" kern="1200" cap="small">
          <a:solidFill>
            <a:schemeClr val="tx1"/>
          </a:solidFill>
          <a:latin typeface="+mj-lt"/>
          <a:ea typeface="+mj-ea"/>
          <a:cs typeface="+mj-cs"/>
        </a:defRPr>
      </a:lvl1pPr>
    </p:titleStyle>
    <p:bodyStyle>
      <a:lvl1pPr marL="342900" indent="-342900" algn="l" defTabSz="457200" rtl="0" eaLnBrk="1" latinLnBrk="0" hangingPunct="1">
        <a:spcBef>
          <a:spcPct val="20000"/>
        </a:spcBef>
        <a:spcAft>
          <a:spcPts val="1200"/>
        </a:spcAft>
        <a:buClr>
          <a:srgbClr val="0000FF"/>
        </a:buClr>
        <a:buSzPct val="125000"/>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spcAft>
          <a:spcPts val="1200"/>
        </a:spcAft>
        <a:buClr>
          <a:srgbClr val="FF0000"/>
        </a:buClr>
        <a:buSzPct val="90000"/>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0"/>
        </a:spcBef>
        <a:spcAft>
          <a:spcPts val="600"/>
        </a:spcAft>
        <a:buClr>
          <a:srgbClr val="008000"/>
        </a:buClr>
        <a:buSzPct val="75000"/>
        <a:buFont typeface="Courier New"/>
        <a:buChar char="o"/>
        <a:defRPr sz="2200" kern="1200">
          <a:solidFill>
            <a:schemeClr val="tx1"/>
          </a:solidFill>
          <a:latin typeface="+mn-lt"/>
          <a:ea typeface="+mn-ea"/>
          <a:cs typeface="+mn-cs"/>
        </a:defRPr>
      </a:lvl3pPr>
      <a:lvl4pPr marL="1600200" indent="-228600" algn="l" defTabSz="457200" rtl="0" eaLnBrk="1" latinLnBrk="0" hangingPunct="1">
        <a:spcBef>
          <a:spcPts val="0"/>
        </a:spcBef>
        <a:spcAft>
          <a:spcPts val="600"/>
        </a:spcAft>
        <a:buSzPct val="80000"/>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spcAft>
          <a:spcPts val="600"/>
        </a:spcAft>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0.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5.xml"/></Relationships>
</file>

<file path=ppt/slides/_rels/slide10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5.xml"/></Relationships>
</file>

<file path=ppt/slides/_rels/slide10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5.xml"/></Relationships>
</file>

<file path=ppt/slides/_rels/slide10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5.xml"/></Relationships>
</file>

<file path=ppt/slides/_rels/slide106.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5.xml"/></Relationships>
</file>

<file path=ppt/slides/_rels/slide107.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9.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110.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18.xml"/></Relationships>
</file>

<file path=ppt/slides/_rels/slide112.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18.xml"/></Relationships>
</file>

<file path=ppt/slides/_rels/slide113.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5.xml"/><Relationship Id="rId1" Type="http://schemas.openxmlformats.org/officeDocument/2006/relationships/vmlDrawing" Target="../drawings/vmlDrawing2.vml"/><Relationship Id="rId4" Type="http://schemas.openxmlformats.org/officeDocument/2006/relationships/image" Target="../media/image29.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4.xml"/><Relationship Id="rId1" Type="http://schemas.openxmlformats.org/officeDocument/2006/relationships/vmlDrawing" Target="../drawings/vmlDrawing3.vml"/><Relationship Id="rId4" Type="http://schemas.openxmlformats.org/officeDocument/2006/relationships/image" Target="../media/image30.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5.xml"/><Relationship Id="rId1" Type="http://schemas.openxmlformats.org/officeDocument/2006/relationships/vmlDrawing" Target="../drawings/vmlDrawing4.vml"/><Relationship Id="rId4" Type="http://schemas.openxmlformats.org/officeDocument/2006/relationships/image" Target="../media/image31.wmf"/></Relationships>
</file>

<file path=ppt/slides/_rels/slide4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15.png"/><Relationship Id="rId1" Type="http://schemas.openxmlformats.org/officeDocument/2006/relationships/slideLayout" Target="../slideLayouts/slideLayout3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6.xml"/><Relationship Id="rId1" Type="http://schemas.openxmlformats.org/officeDocument/2006/relationships/vmlDrawing" Target="../drawings/vmlDrawing5.vml"/><Relationship Id="rId4" Type="http://schemas.openxmlformats.org/officeDocument/2006/relationships/image" Target="../media/image42.wmf"/></Relationships>
</file>

<file path=ppt/slides/_rels/slide6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3.xml"/></Relationships>
</file>

<file path=ppt/slides/_rels/slide7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6.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5.xml"/></Relationships>
</file>

<file path=ppt/slides/_rels/slide88.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31.xml"/></Relationships>
</file>

<file path=ppt/slides/_rels/slide8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8.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oundations of Economics&#10;Eight Edition&#10;Bade Parkin"/>
          <p:cNvSpPr>
            <a:spLocks noGrp="1"/>
          </p:cNvSpPr>
          <p:nvPr>
            <p:ph type="title"/>
          </p:nvPr>
        </p:nvSpPr>
        <p:spPr>
          <a:xfrm>
            <a:off x="457200" y="240773"/>
            <a:ext cx="8229600" cy="523220"/>
          </a:xfrm>
        </p:spPr>
        <p:txBody>
          <a:bodyPr>
            <a:spAutoFit/>
          </a:bodyPr>
          <a:lstStyle/>
          <a:p>
            <a:r>
              <a:rPr lang="en-US" dirty="0" smtClean="0">
                <a:ea typeface="ＭＳ Ｐゴシック" pitchFamily="-108" charset="-128"/>
                <a:cs typeface="ＭＳ Ｐゴシック" pitchFamily="-108" charset="-128"/>
              </a:rPr>
              <a:t>Human Anatomy &amp; Physiology</a:t>
            </a:r>
            <a:endParaRPr lang="en-US" sz="2000" b="0" dirty="0">
              <a:latin typeface="+mn-lt"/>
            </a:endParaRPr>
          </a:p>
        </p:txBody>
      </p:sp>
      <p:sp>
        <p:nvSpPr>
          <p:cNvPr id="4" name="Text Placeholder 3"/>
          <p:cNvSpPr>
            <a:spLocks noGrp="1"/>
          </p:cNvSpPr>
          <p:nvPr>
            <p:ph type="body" sz="quarter" idx="20"/>
          </p:nvPr>
        </p:nvSpPr>
        <p:spPr>
          <a:xfrm>
            <a:off x="457200" y="838854"/>
            <a:ext cx="8229600" cy="297403"/>
          </a:xfrm>
        </p:spPr>
        <p:txBody>
          <a:bodyPr/>
          <a:lstStyle/>
          <a:p>
            <a:pPr>
              <a:spcBef>
                <a:spcPct val="0"/>
              </a:spcBef>
            </a:pPr>
            <a:r>
              <a:rPr lang="en-IN" sz="2000" dirty="0">
                <a:latin typeface="+mn-lt"/>
                <a:ea typeface="ＭＳ Ｐゴシック" pitchFamily="-108" charset="-128"/>
                <a:cs typeface="ＭＳ Ｐゴシック" pitchFamily="-108" charset="-128"/>
              </a:rPr>
              <a:t>Second Edition</a:t>
            </a:r>
          </a:p>
        </p:txBody>
      </p:sp>
      <p:sp>
        <p:nvSpPr>
          <p:cNvPr id="10" name="Text Placeholder 7"/>
          <p:cNvSpPr>
            <a:spLocks noGrp="1"/>
          </p:cNvSpPr>
          <p:nvPr>
            <p:ph type="body" sz="quarter" idx="13"/>
          </p:nvPr>
        </p:nvSpPr>
        <p:spPr>
          <a:xfrm>
            <a:off x="4794653" y="2346017"/>
            <a:ext cx="2624433" cy="461665"/>
          </a:xfrm>
        </p:spPr>
        <p:txBody>
          <a:bodyPr wrap="square">
            <a:spAutoFit/>
          </a:bodyPr>
          <a:lstStyle/>
          <a:p>
            <a:r>
              <a:rPr lang="en-US" sz="3000" dirty="0">
                <a:cs typeface="Calibri" panose="020F0502020204030204" pitchFamily="34" charset="0"/>
              </a:rPr>
              <a:t>Chapter </a:t>
            </a:r>
            <a:r>
              <a:rPr lang="en-US" sz="3000" dirty="0" smtClean="0">
                <a:cs typeface="Calibri" panose="020F0502020204030204" pitchFamily="34" charset="0"/>
              </a:rPr>
              <a:t>02</a:t>
            </a:r>
            <a:endParaRPr lang="en-US" sz="3000" dirty="0">
              <a:cs typeface="Calibri" panose="020F0502020204030204" pitchFamily="34" charset="0"/>
            </a:endParaRPr>
          </a:p>
        </p:txBody>
      </p:sp>
      <p:sp>
        <p:nvSpPr>
          <p:cNvPr id="11" name="Content Placeholder 3"/>
          <p:cNvSpPr>
            <a:spLocks noGrp="1"/>
          </p:cNvSpPr>
          <p:nvPr>
            <p:ph type="body" sz="quarter" idx="14"/>
          </p:nvPr>
        </p:nvSpPr>
        <p:spPr>
          <a:xfrm>
            <a:off x="4807054" y="2997314"/>
            <a:ext cx="2796011" cy="338554"/>
          </a:xfrm>
        </p:spPr>
        <p:txBody>
          <a:bodyPr>
            <a:spAutoFit/>
          </a:bodyPr>
          <a:lstStyle/>
          <a:p>
            <a:r>
              <a:rPr lang="en-IN" sz="2200" dirty="0">
                <a:cs typeface="Calibri" panose="020F0502020204030204" pitchFamily="34" charset="0"/>
              </a:rPr>
              <a:t>The Chemistry of Life</a:t>
            </a:r>
            <a:endParaRPr lang="en-US" sz="2200" dirty="0">
              <a:cs typeface="Calibri" panose="020F0502020204030204" pitchFamily="34" charset="0"/>
            </a:endParaRPr>
          </a:p>
        </p:txBody>
      </p:sp>
      <p:pic>
        <p:nvPicPr>
          <p:cNvPr id="3" name="Picture 2" descr="Front Cover: Human Anatomy &amp; Physiology, Second Edition, Erin C. Amerm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440" y="1791352"/>
            <a:ext cx="2968752" cy="3675888"/>
          </a:xfrm>
          <a:prstGeom prst="rect">
            <a:avLst/>
          </a:prstGeom>
        </p:spPr>
      </p:pic>
      <p:sp>
        <p:nvSpPr>
          <p:cNvPr id="5" name="Content Placeholder"/>
          <p:cNvSpPr>
            <a:spLocks noGrp="1"/>
          </p:cNvSpPr>
          <p:nvPr>
            <p:ph type="body" sz="quarter" idx="15"/>
          </p:nvPr>
        </p:nvSpPr>
        <p:spPr>
          <a:xfrm>
            <a:off x="457200" y="5647272"/>
            <a:ext cx="5376334" cy="184666"/>
          </a:xfrm>
        </p:spPr>
        <p:txBody>
          <a:bodyPr wrap="square">
            <a:spAutoFit/>
          </a:bodyPr>
          <a:lstStyle/>
          <a:p>
            <a:pPr eaLnBrk="0" hangingPunct="0"/>
            <a:r>
              <a:rPr lang="en-US" sz="1200" dirty="0" smtClean="0">
                <a:ea typeface="ＭＳ Ｐゴシック" pitchFamily="-108" charset="-128"/>
                <a:cs typeface="ＭＳ Ｐゴシック" pitchFamily="-108" charset="-128"/>
              </a:rPr>
              <a:t>PowerPoint</a:t>
            </a:r>
            <a:r>
              <a:rPr lang="en-US" sz="1200" baseline="30000" dirty="0" smtClean="0">
                <a:ea typeface="ＭＳ Ｐゴシック" pitchFamily="-108" charset="-128"/>
                <a:cs typeface="ＭＳ Ｐゴシック" pitchFamily="-108" charset="-128"/>
              </a:rPr>
              <a:t>®</a:t>
            </a:r>
            <a:r>
              <a:rPr lang="en-US" sz="1200" dirty="0" smtClean="0">
                <a:ea typeface="ＭＳ Ｐゴシック" pitchFamily="-108" charset="-128"/>
                <a:cs typeface="ＭＳ Ｐゴシック" pitchFamily="-108" charset="-128"/>
              </a:rPr>
              <a:t> Lectures created by </a:t>
            </a:r>
            <a:r>
              <a:rPr lang="en-US" sz="1200" dirty="0">
                <a:ea typeface="ＭＳ Ｐゴシック" pitchFamily="-108" charset="-128"/>
                <a:cs typeface="ＭＳ Ｐゴシック" pitchFamily="-108" charset="-128"/>
              </a:rPr>
              <a:t>Suzanne </a:t>
            </a:r>
            <a:r>
              <a:rPr lang="en-US" sz="1200" dirty="0" smtClean="0">
                <a:ea typeface="ＭＳ Ｐゴシック" pitchFamily="-108" charset="-128"/>
                <a:cs typeface="ＭＳ Ｐゴシック" pitchFamily="-108" charset="-128"/>
              </a:rPr>
              <a:t>Pundt, </a:t>
            </a:r>
            <a:r>
              <a:rPr lang="en-IN" sz="1200" dirty="0">
                <a:ea typeface="ＭＳ Ｐゴシック" pitchFamily="-108" charset="-128"/>
                <a:cs typeface="ＭＳ Ｐゴシック" pitchFamily="-108" charset="-128"/>
              </a:rPr>
              <a:t>University of Texas at Tyler</a:t>
            </a:r>
            <a:endParaRPr lang="en-US" sz="1200" dirty="0">
              <a:ea typeface="ＭＳ Ｐゴシック" pitchFamily="-108" charset="-128"/>
              <a:cs typeface="Arial" panose="020B0604020202020204" pitchFamily="34" charset="0"/>
            </a:endParaRPr>
          </a:p>
        </p:txBody>
      </p:sp>
      <p:sp>
        <p:nvSpPr>
          <p:cNvPr id="9" name="Content Placeholder 4"/>
          <p:cNvSpPr>
            <a:spLocks noGrp="1"/>
          </p:cNvSpPr>
          <p:nvPr>
            <p:ph sz="quarter" idx="16"/>
          </p:nvPr>
        </p:nvSpPr>
        <p:spPr>
          <a:xfrm>
            <a:off x="5790605" y="6427624"/>
            <a:ext cx="2884553" cy="107722"/>
          </a:xfrm>
        </p:spPr>
        <p:txBody>
          <a:bodyPr wrap="square">
            <a:spAutoFit/>
          </a:bodyPr>
          <a:lstStyle/>
          <a:p>
            <a:pPr marL="0" indent="0">
              <a:buNone/>
            </a:pPr>
            <a:r>
              <a:rPr lang="en-AU" altLang="en-US" sz="700" b="1" dirty="0">
                <a:solidFill>
                  <a:srgbClr val="000000"/>
                </a:solidFill>
                <a:latin typeface="+mj-lt"/>
                <a:ea typeface="Verdana" panose="020B0604030504040204" pitchFamily="34" charset="0"/>
                <a:cs typeface="Verdana" panose="020B0604030504040204" pitchFamily="34" charset="0"/>
              </a:rPr>
              <a:t>Copyright © </a:t>
            </a:r>
            <a:r>
              <a:rPr lang="en-AU" altLang="en-US" sz="700" b="1" dirty="0" smtClean="0">
                <a:solidFill>
                  <a:srgbClr val="000000"/>
                </a:solidFill>
                <a:latin typeface="+mj-lt"/>
                <a:ea typeface="Verdana" panose="020B0604030504040204" pitchFamily="34" charset="0"/>
                <a:cs typeface="Verdana" panose="020B0604030504040204" pitchFamily="34" charset="0"/>
              </a:rPr>
              <a:t>2019, 2016 Pearson </a:t>
            </a:r>
            <a:r>
              <a:rPr lang="en-AU" altLang="en-US" sz="700" b="1" dirty="0">
                <a:solidFill>
                  <a:srgbClr val="000000"/>
                </a:solidFill>
                <a:latin typeface="+mj-lt"/>
                <a:ea typeface="Verdana" panose="020B0604030504040204" pitchFamily="34" charset="0"/>
                <a:cs typeface="Verdana" panose="020B0604030504040204" pitchFamily="34" charset="0"/>
              </a:rPr>
              <a:t>Education, Inc. All Rights Reserved</a:t>
            </a:r>
            <a:endParaRPr lang="en-US" sz="700" b="1" dirty="0">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89130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858"/>
            <a:ext cx="8229600" cy="1323439"/>
          </a:xfrm>
        </p:spPr>
        <p:txBody>
          <a:bodyPr>
            <a:spAutoFit/>
          </a:bodyPr>
          <a:lstStyle/>
          <a:p>
            <a:r>
              <a:rPr lang="en-US" sz="4000" dirty="0"/>
              <a:t>Elements in the Periodic Table and the Human Body (3 of 3)</a:t>
            </a:r>
          </a:p>
        </p:txBody>
      </p:sp>
      <p:sp>
        <p:nvSpPr>
          <p:cNvPr id="3" name="Content Placeholder 2"/>
          <p:cNvSpPr>
            <a:spLocks noGrp="1"/>
          </p:cNvSpPr>
          <p:nvPr>
            <p:ph idx="4294967295"/>
          </p:nvPr>
        </p:nvSpPr>
        <p:spPr>
          <a:xfrm>
            <a:off x="457200" y="1600200"/>
            <a:ext cx="8527002" cy="3730252"/>
          </a:xfrm>
        </p:spPr>
        <p:txBody>
          <a:bodyPr>
            <a:spAutoFit/>
          </a:bodyPr>
          <a:lstStyle/>
          <a:p>
            <a:r>
              <a:rPr lang="en-US" dirty="0"/>
              <a:t>Human body is made up of </a:t>
            </a:r>
            <a:r>
              <a:rPr lang="en-US" b="1" i="1" dirty="0"/>
              <a:t>four</a:t>
            </a:r>
            <a:r>
              <a:rPr lang="en-US" b="1" dirty="0"/>
              <a:t> </a:t>
            </a:r>
            <a:r>
              <a:rPr lang="en-US" b="1" i="1" dirty="0"/>
              <a:t>major</a:t>
            </a:r>
            <a:r>
              <a:rPr lang="en-US" b="1" dirty="0"/>
              <a:t> elements</a:t>
            </a:r>
            <a:r>
              <a:rPr lang="en-US" dirty="0"/>
              <a:t>: </a:t>
            </a:r>
          </a:p>
          <a:p>
            <a:pPr lvl="1"/>
            <a:r>
              <a:rPr lang="en-US" b="1" dirty="0"/>
              <a:t>Hydrogen</a:t>
            </a:r>
          </a:p>
          <a:p>
            <a:pPr lvl="1"/>
            <a:r>
              <a:rPr lang="en-US" b="1" dirty="0"/>
              <a:t>Oxygen</a:t>
            </a:r>
          </a:p>
          <a:p>
            <a:pPr lvl="1"/>
            <a:r>
              <a:rPr lang="en-US" b="1" dirty="0"/>
              <a:t>Carbon</a:t>
            </a:r>
          </a:p>
          <a:p>
            <a:pPr lvl="1"/>
            <a:r>
              <a:rPr lang="en-US" b="1" dirty="0"/>
              <a:t>Nitrogen</a:t>
            </a:r>
          </a:p>
          <a:p>
            <a:r>
              <a:rPr lang="en-US" dirty="0"/>
              <a:t>Also 7 </a:t>
            </a:r>
            <a:r>
              <a:rPr lang="en-US" b="1" dirty="0"/>
              <a:t>mineral</a:t>
            </a:r>
            <a:r>
              <a:rPr lang="en-US" dirty="0"/>
              <a:t> elements and 13 </a:t>
            </a:r>
            <a:r>
              <a:rPr lang="en-US" b="1" dirty="0"/>
              <a:t>trace</a:t>
            </a:r>
            <a:r>
              <a:rPr lang="en-US" dirty="0"/>
              <a:t> elements</a:t>
            </a:r>
          </a:p>
        </p:txBody>
      </p:sp>
    </p:spTree>
    <p:extLst>
      <p:ext uri="{BB962C8B-B14F-4D97-AF65-F5344CB8AC3E}">
        <p14:creationId xmlns:p14="http://schemas.microsoft.com/office/powerpoint/2010/main" val="42793201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Nucleotides and Nucleic Acids (3 of 12)</a:t>
            </a:r>
          </a:p>
        </p:txBody>
      </p:sp>
      <p:sp>
        <p:nvSpPr>
          <p:cNvPr id="3" name="Content Placeholder 2"/>
          <p:cNvSpPr>
            <a:spLocks noGrp="1"/>
          </p:cNvSpPr>
          <p:nvPr>
            <p:ph sz="quarter" idx="13"/>
          </p:nvPr>
        </p:nvSpPr>
        <p:spPr>
          <a:xfrm>
            <a:off x="457200" y="1600200"/>
            <a:ext cx="4114800" cy="3816429"/>
          </a:xfrm>
        </p:spPr>
        <p:txBody>
          <a:bodyPr>
            <a:spAutoFit/>
          </a:bodyPr>
          <a:lstStyle/>
          <a:p>
            <a:pPr marL="0" indent="0">
              <a:buNone/>
            </a:pPr>
            <a:r>
              <a:rPr lang="en-US" sz="1800" b="1" dirty="0"/>
              <a:t>Adenosine triphosphate </a:t>
            </a:r>
            <a:r>
              <a:rPr lang="en-US" sz="1800" dirty="0"/>
              <a:t>(</a:t>
            </a:r>
            <a:r>
              <a:rPr lang="en-US" sz="1800" b="1" dirty="0"/>
              <a:t>ATP</a:t>
            </a:r>
            <a:r>
              <a:rPr lang="en-US" sz="1800" dirty="0"/>
              <a:t>)</a:t>
            </a:r>
            <a:r>
              <a:rPr lang="en-US" sz="1800" b="1" dirty="0"/>
              <a:t> </a:t>
            </a:r>
          </a:p>
          <a:p>
            <a:pPr marL="255600" indent="-255600">
              <a:buSzPct val="100000"/>
            </a:pPr>
            <a:r>
              <a:rPr lang="en-US" sz="1800" dirty="0"/>
              <a:t>Adenosine triphosphate (ATP) </a:t>
            </a:r>
            <a:endParaRPr lang="en-US" sz="1800" dirty="0" smtClean="0"/>
          </a:p>
          <a:p>
            <a:pPr marL="255600" indent="-255600">
              <a:buSzPct val="100000"/>
            </a:pPr>
            <a:r>
              <a:rPr lang="en-US" sz="1800" dirty="0" smtClean="0"/>
              <a:t>The </a:t>
            </a:r>
            <a:r>
              <a:rPr lang="en-US" sz="1800" dirty="0"/>
              <a:t>primary source of chemical energy in the body comes in form </a:t>
            </a:r>
            <a:r>
              <a:rPr lang="en-US" sz="1800" u="sng" dirty="0"/>
              <a:t>of a nucleotide called adenosine triphosphate (ATP) </a:t>
            </a:r>
            <a:endParaRPr lang="en-US" sz="1800" u="sng" dirty="0" smtClean="0"/>
          </a:p>
          <a:p>
            <a:pPr marL="255600" indent="-255600">
              <a:buSzPct val="100000"/>
            </a:pPr>
            <a:r>
              <a:rPr lang="en-US" sz="1800" dirty="0" smtClean="0"/>
              <a:t>Adenine </a:t>
            </a:r>
            <a:r>
              <a:rPr lang="en-US" sz="1800" dirty="0"/>
              <a:t>attached to ribose and three phosphate groups </a:t>
            </a:r>
            <a:endParaRPr lang="en-US" sz="1800" dirty="0" smtClean="0"/>
          </a:p>
          <a:p>
            <a:pPr marL="255600" indent="-255600">
              <a:buSzPct val="100000"/>
            </a:pPr>
            <a:r>
              <a:rPr lang="en-US" sz="1800" dirty="0" smtClean="0"/>
              <a:t>ATP </a:t>
            </a:r>
            <a:r>
              <a:rPr lang="en-US" sz="1800" dirty="0"/>
              <a:t>is generally synthesized by adding a third phosphate to adenosine diphosphate</a:t>
            </a:r>
          </a:p>
        </p:txBody>
      </p:sp>
      <p:pic>
        <p:nvPicPr>
          <p:cNvPr id="4" name="Picture 3" descr="Diagram A, the structure of A T P. A T P is composed of adenine and ribose, which together made adenosine. Adenosine and the first of three repeating sequences of a phosphate group made adenosine monophosphate or A M P. This plus the first and second of the repeating phosphate group sequences together make adenosine diphosphate or A D P. This and all three of the repeating sequences in the phosphate groups together made adenosine triphosphate or A T P. Adenine is made up of two connected rings, one with six molecules and one with five. The six part ring starts with N at the bottom, double bonded to H C at lower left, single bonded to N at upper left, double bonded to C at top, which then single bonds up to N H 2 outside the ring. C single bonds right to a shared C in the upper right, which double bonds down to the lower right shared C. In the five part ring, the upper left shared C single bonds to N at the top, double bonded to C H on the right, single bonded to N at the lower right, single bonded to the shared C on the lower left, which double bonds up to the shared C on the upper left. The lower right N of the six part ring of Adenine single bonds down to C of ribose, which also single bonds left to H. The C is in the upper left of a five part ring of ribose, which single bonds  to O on the top, single bonds to C on the right. This C single bonds down to H outside the ring, and also single bonds up to C H 2 outside the ring, which then single bonds to the first phosphate group. C single bonds to C in the lower right, which single bonds to H within the ring and O H outside the ring. It also double bonds left to C in the lower left of the ring, which single bonds to H inside the ring and H O outside the ring. This C then single bonds up to the first C in the upper left. The phosphate groups are displayed as O, single bonded to a central P, which then double bonds up to O, single bonds down to O minus, and single bonds right to O and repeats the sequence twice. The final O after P is O minus instead of 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0524" y="1645506"/>
            <a:ext cx="3773424" cy="3724656"/>
          </a:xfrm>
          <a:prstGeom prst="rect">
            <a:avLst/>
          </a:prstGeom>
        </p:spPr>
      </p:pic>
      <p:sp>
        <p:nvSpPr>
          <p:cNvPr id="5" name="Content Placeholder 4"/>
          <p:cNvSpPr>
            <a:spLocks noGrp="1"/>
          </p:cNvSpPr>
          <p:nvPr>
            <p:ph sz="quarter" idx="14"/>
          </p:nvPr>
        </p:nvSpPr>
        <p:spPr>
          <a:xfrm>
            <a:off x="457200" y="5960546"/>
            <a:ext cx="7966075" cy="246221"/>
          </a:xfrm>
        </p:spPr>
        <p:txBody>
          <a:bodyPr>
            <a:spAutoFit/>
          </a:bodyPr>
          <a:lstStyle/>
          <a:p>
            <a:pPr marL="0" indent="0">
              <a:buNone/>
            </a:pPr>
            <a:r>
              <a:rPr lang="en-IN" b="1" dirty="0">
                <a:solidFill>
                  <a:srgbClr val="007FA3"/>
                </a:solidFill>
                <a:cs typeface="Times New Roman" panose="02020603050405020304" pitchFamily="18" charset="0"/>
              </a:rPr>
              <a:t>Figure </a:t>
            </a:r>
            <a:r>
              <a:rPr lang="en-IN" b="1" dirty="0" smtClean="0">
                <a:solidFill>
                  <a:srgbClr val="007FA3"/>
                </a:solidFill>
                <a:cs typeface="Times New Roman" panose="02020603050405020304" pitchFamily="18" charset="0"/>
              </a:rPr>
              <a:t>2.25a </a:t>
            </a:r>
            <a:r>
              <a:rPr lang="en-IN" dirty="0"/>
              <a:t>Nucleotides: structure and formation of ATP</a:t>
            </a:r>
            <a:r>
              <a:rPr lang="en-IN" dirty="0" smtClean="0"/>
              <a:t>.</a:t>
            </a:r>
            <a:endParaRPr lang="en-IN" dirty="0"/>
          </a:p>
        </p:txBody>
      </p:sp>
    </p:spTree>
    <p:extLst>
      <p:ext uri="{BB962C8B-B14F-4D97-AF65-F5344CB8AC3E}">
        <p14:creationId xmlns:p14="http://schemas.microsoft.com/office/powerpoint/2010/main" val="406583849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Nucleotides and Nucleic Acids </a:t>
            </a:r>
            <a:r>
              <a:rPr lang="en-US" dirty="0" smtClean="0"/>
              <a:t>(4 </a:t>
            </a:r>
            <a:r>
              <a:rPr lang="en-US" dirty="0"/>
              <a:t>of 12)</a:t>
            </a:r>
          </a:p>
        </p:txBody>
      </p:sp>
      <p:sp>
        <p:nvSpPr>
          <p:cNvPr id="3" name="Content Placeholder 2"/>
          <p:cNvSpPr>
            <a:spLocks noGrp="1"/>
          </p:cNvSpPr>
          <p:nvPr>
            <p:ph sz="quarter" idx="13"/>
          </p:nvPr>
        </p:nvSpPr>
        <p:spPr>
          <a:xfrm>
            <a:off x="457200" y="1600200"/>
            <a:ext cx="7730068" cy="1507067"/>
          </a:xfrm>
        </p:spPr>
        <p:txBody>
          <a:bodyPr/>
          <a:lstStyle/>
          <a:p>
            <a:pPr marL="0" indent="0">
              <a:buNone/>
            </a:pPr>
            <a:r>
              <a:rPr lang="en-US" b="1" dirty="0"/>
              <a:t>Adenosine triphosphate</a:t>
            </a:r>
            <a:r>
              <a:rPr lang="en-US" dirty="0"/>
              <a:t> (continued): </a:t>
            </a:r>
          </a:p>
          <a:p>
            <a:pPr marL="0" indent="0">
              <a:buNone/>
            </a:pPr>
            <a:r>
              <a:rPr lang="en-US" dirty="0"/>
              <a:t>Potential energy in this “high-energy” bond can be released as kinetic energy to do work</a:t>
            </a:r>
          </a:p>
          <a:p>
            <a:pPr marL="0" indent="0">
              <a:buNone/>
            </a:pPr>
            <a:r>
              <a:rPr lang="en-US" dirty="0"/>
              <a:t>Production of large quantities of ATP requires oxygen; why we breathe air</a:t>
            </a:r>
          </a:p>
        </p:txBody>
      </p:sp>
      <p:pic>
        <p:nvPicPr>
          <p:cNvPr id="4" name="Picture 3" descr="B, the formation of A T P from A D P requires energy. The reverse reaction liberates energy. A five part A D P ring with O on top has P minus and P 2 minus plus P 3 minus. With energy, this becomes A T P with P minus, P minus, and P 2 minus. The same effect works in reverse when removing ener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4092" y="4450976"/>
            <a:ext cx="6212541" cy="2407024"/>
          </a:xfrm>
          <a:prstGeom prst="rect">
            <a:avLst/>
          </a:prstGeom>
        </p:spPr>
      </p:pic>
      <p:sp>
        <p:nvSpPr>
          <p:cNvPr id="5" name="Content Placeholder 4"/>
          <p:cNvSpPr>
            <a:spLocks noGrp="1"/>
          </p:cNvSpPr>
          <p:nvPr>
            <p:ph sz="quarter" idx="14"/>
          </p:nvPr>
        </p:nvSpPr>
        <p:spPr>
          <a:xfrm>
            <a:off x="457199" y="5960539"/>
            <a:ext cx="5588001" cy="523220"/>
          </a:xfrm>
        </p:spPr>
        <p:txBody>
          <a:bodyPr>
            <a:spAutoFit/>
          </a:bodyPr>
          <a:lstStyle/>
          <a:p>
            <a:pPr marL="0" indent="0">
              <a:buNone/>
            </a:pPr>
            <a:endParaRPr lang="en-IN" dirty="0"/>
          </a:p>
        </p:txBody>
      </p:sp>
    </p:spTree>
    <p:extLst>
      <p:ext uri="{BB962C8B-B14F-4D97-AF65-F5344CB8AC3E}">
        <p14:creationId xmlns:p14="http://schemas.microsoft.com/office/powerpoint/2010/main" val="221321025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Nucleotides and Nucleic Acids </a:t>
            </a:r>
            <a:r>
              <a:rPr lang="en-US" dirty="0" smtClean="0"/>
              <a:t>(5 </a:t>
            </a:r>
            <a:r>
              <a:rPr lang="en-US" dirty="0"/>
              <a:t>of 12)</a:t>
            </a:r>
          </a:p>
        </p:txBody>
      </p:sp>
      <p:sp>
        <p:nvSpPr>
          <p:cNvPr id="3" name="Content Placeholder 2"/>
          <p:cNvSpPr>
            <a:spLocks noGrp="1"/>
          </p:cNvSpPr>
          <p:nvPr>
            <p:ph sz="quarter" idx="13"/>
          </p:nvPr>
        </p:nvSpPr>
        <p:spPr>
          <a:xfrm>
            <a:off x="457200" y="1469572"/>
            <a:ext cx="4114800" cy="4078039"/>
          </a:xfrm>
        </p:spPr>
        <p:txBody>
          <a:bodyPr>
            <a:spAutoFit/>
          </a:bodyPr>
          <a:lstStyle/>
          <a:p>
            <a:pPr marL="0" indent="0">
              <a:buNone/>
            </a:pPr>
            <a:r>
              <a:rPr lang="en-US" sz="2000" dirty="0" smtClean="0"/>
              <a:t>Two </a:t>
            </a:r>
            <a:r>
              <a:rPr lang="en-US" sz="2000" dirty="0"/>
              <a:t>main nucleic acids are </a:t>
            </a:r>
            <a:r>
              <a:rPr lang="en-US" sz="2000" b="1" dirty="0"/>
              <a:t>deoxyribonucleic acid (DNA) </a:t>
            </a:r>
            <a:r>
              <a:rPr lang="en-US" sz="2000" dirty="0"/>
              <a:t>and </a:t>
            </a:r>
            <a:r>
              <a:rPr lang="en-US" sz="2000" b="1" dirty="0"/>
              <a:t>ribonucleic acid (RNA)-</a:t>
            </a:r>
            <a:r>
              <a:rPr lang="en-US" sz="2000" dirty="0"/>
              <a:t>together they are responsible for the storage and execution of the genetic code. </a:t>
            </a:r>
            <a:endParaRPr lang="en-US" sz="2000" dirty="0" smtClean="0"/>
          </a:p>
          <a:p>
            <a:pPr marL="0" indent="0">
              <a:buNone/>
            </a:pPr>
            <a:r>
              <a:rPr lang="en-US" sz="2000" b="1" dirty="0" smtClean="0"/>
              <a:t>DNA</a:t>
            </a:r>
            <a:r>
              <a:rPr lang="en-US" sz="2000" dirty="0" smtClean="0"/>
              <a:t> </a:t>
            </a:r>
            <a:r>
              <a:rPr lang="en-US" sz="2000" dirty="0"/>
              <a:t>– extremely large molecule in </a:t>
            </a:r>
            <a:r>
              <a:rPr lang="en-US" sz="2000" i="1" dirty="0"/>
              <a:t>nuclei</a:t>
            </a:r>
            <a:r>
              <a:rPr lang="en-US" sz="2000" dirty="0"/>
              <a:t> of cells; composed of </a:t>
            </a:r>
            <a:r>
              <a:rPr lang="en-US" sz="2000" u="sng" dirty="0"/>
              <a:t>two</a:t>
            </a:r>
            <a:r>
              <a:rPr lang="en-US" sz="2000" dirty="0"/>
              <a:t> long chains that twist around each other to form </a:t>
            </a:r>
            <a:r>
              <a:rPr lang="en-US" sz="2000" b="1" dirty="0"/>
              <a:t>double</a:t>
            </a:r>
            <a:r>
              <a:rPr lang="en-US" sz="2000" dirty="0"/>
              <a:t> </a:t>
            </a:r>
            <a:r>
              <a:rPr lang="en-US" sz="2000" b="1" dirty="0"/>
              <a:t>helix</a:t>
            </a:r>
            <a:r>
              <a:rPr lang="en-US" sz="2000" dirty="0"/>
              <a:t> </a:t>
            </a:r>
          </a:p>
          <a:p>
            <a:pPr marL="255600" indent="-255600">
              <a:buSzPct val="100000"/>
            </a:pPr>
            <a:r>
              <a:rPr lang="en-US" sz="2000" dirty="0"/>
              <a:t>Contains </a:t>
            </a:r>
            <a:r>
              <a:rPr lang="en-US" sz="2000" b="1" dirty="0"/>
              <a:t>genes</a:t>
            </a:r>
            <a:r>
              <a:rPr lang="en-US" sz="2000" dirty="0"/>
              <a:t> </a:t>
            </a:r>
            <a:r>
              <a:rPr lang="en-US" sz="2000" dirty="0" smtClean="0"/>
              <a:t>– </a:t>
            </a:r>
            <a:r>
              <a:rPr lang="en-US" sz="2000" b="1" dirty="0" smtClean="0"/>
              <a:t>recipe</a:t>
            </a:r>
            <a:r>
              <a:rPr lang="en-US" sz="2000" dirty="0" smtClean="0"/>
              <a:t> </a:t>
            </a:r>
            <a:r>
              <a:rPr lang="en-US" sz="2000" dirty="0"/>
              <a:t>(</a:t>
            </a:r>
            <a:r>
              <a:rPr lang="en-US" sz="2000" b="1" dirty="0"/>
              <a:t>code)</a:t>
            </a:r>
            <a:r>
              <a:rPr lang="en-US" sz="2000" dirty="0"/>
              <a:t> for </a:t>
            </a:r>
            <a:r>
              <a:rPr lang="en-US" sz="2000" b="1" dirty="0"/>
              <a:t>protein</a:t>
            </a:r>
            <a:r>
              <a:rPr lang="en-US" sz="2000" dirty="0"/>
              <a:t> </a:t>
            </a:r>
            <a:r>
              <a:rPr lang="en-US" sz="2000" b="1" dirty="0" smtClean="0"/>
              <a:t>synthesis</a:t>
            </a:r>
            <a:r>
              <a:rPr lang="en-US" sz="2000" dirty="0" smtClean="0"/>
              <a:t> </a:t>
            </a:r>
            <a:r>
              <a:rPr lang="en-US" sz="2000" dirty="0"/>
              <a:t>(process to make </a:t>
            </a:r>
            <a:r>
              <a:rPr lang="en-US" sz="2000" u="sng" dirty="0" smtClean="0"/>
              <a:t>every</a:t>
            </a:r>
            <a:r>
              <a:rPr lang="en-US" sz="2000" dirty="0" smtClean="0"/>
              <a:t> </a:t>
            </a:r>
            <a:r>
              <a:rPr lang="en-US" sz="2000" dirty="0"/>
              <a:t>protein)</a:t>
            </a:r>
          </a:p>
        </p:txBody>
      </p:sp>
      <p:pic>
        <p:nvPicPr>
          <p:cNvPr id="12290" name="Picture 2" descr="A key defines the letter codes for D N A base pairs, and a diagram indicates the other elements that combine with base pairs to form D N A.  Key. A = adenine. G = guanine. T = thymine. C = cytosine. U = uracil. The diagram indicates hydrogen bonds between the base pairs and the sugar phosphate backbone that supports the nucleoti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171" y="3508591"/>
            <a:ext cx="4016829" cy="2398231"/>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sz="quarter" idx="16"/>
          </p:nvPr>
        </p:nvSpPr>
        <p:spPr>
          <a:xfrm>
            <a:off x="457200" y="5957887"/>
            <a:ext cx="8229600" cy="214313"/>
          </a:xfrm>
        </p:spPr>
        <p:txBody>
          <a:bodyPr/>
          <a:lstStyle/>
          <a:p>
            <a:pPr marL="0" indent="0">
              <a:buNone/>
            </a:pPr>
            <a:r>
              <a:rPr lang="en-US" b="1" dirty="0">
                <a:solidFill>
                  <a:srgbClr val="007FA3"/>
                </a:solidFill>
              </a:rPr>
              <a:t>Figure </a:t>
            </a:r>
            <a:r>
              <a:rPr lang="en-US" b="1" dirty="0" smtClean="0">
                <a:solidFill>
                  <a:srgbClr val="007FA3"/>
                </a:solidFill>
              </a:rPr>
              <a:t>2.26a </a:t>
            </a:r>
            <a:r>
              <a:rPr lang="en-US" dirty="0" smtClean="0"/>
              <a:t>Structure </a:t>
            </a:r>
            <a:r>
              <a:rPr lang="en-US" dirty="0"/>
              <a:t>of nucleic </a:t>
            </a:r>
            <a:r>
              <a:rPr lang="en-US" dirty="0" smtClean="0"/>
              <a:t>acids.</a:t>
            </a:r>
            <a:endParaRPr lang="en-US" dirty="0"/>
          </a:p>
        </p:txBody>
      </p:sp>
    </p:spTree>
    <p:extLst>
      <p:ext uri="{BB962C8B-B14F-4D97-AF65-F5344CB8AC3E}">
        <p14:creationId xmlns:p14="http://schemas.microsoft.com/office/powerpoint/2010/main" val="366976358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Nucleotides and Nucleic Acids </a:t>
            </a:r>
            <a:r>
              <a:rPr lang="en-US" dirty="0" smtClean="0"/>
              <a:t>(6 </a:t>
            </a:r>
            <a:r>
              <a:rPr lang="en-US" dirty="0"/>
              <a:t>of 12)</a:t>
            </a:r>
          </a:p>
        </p:txBody>
      </p:sp>
      <p:sp>
        <p:nvSpPr>
          <p:cNvPr id="3" name="Content Placeholder 2"/>
          <p:cNvSpPr>
            <a:spLocks noGrp="1"/>
          </p:cNvSpPr>
          <p:nvPr>
            <p:ph sz="quarter" idx="13"/>
          </p:nvPr>
        </p:nvSpPr>
        <p:spPr>
          <a:xfrm>
            <a:off x="457200" y="1600201"/>
            <a:ext cx="8229600" cy="1312715"/>
          </a:xfrm>
        </p:spPr>
        <p:txBody>
          <a:bodyPr/>
          <a:lstStyle/>
          <a:p>
            <a:r>
              <a:rPr lang="en-US" b="1" i="1" dirty="0"/>
              <a:t>Structural</a:t>
            </a:r>
            <a:r>
              <a:rPr lang="en-US" b="1" dirty="0"/>
              <a:t> </a:t>
            </a:r>
            <a:r>
              <a:rPr lang="en-US" b="1" i="1" dirty="0"/>
              <a:t>features</a:t>
            </a:r>
            <a:r>
              <a:rPr lang="en-US" b="1" dirty="0"/>
              <a:t> of DNA:</a:t>
            </a:r>
          </a:p>
          <a:p>
            <a:pPr lvl="1"/>
            <a:r>
              <a:rPr lang="en-US" dirty="0"/>
              <a:t>Pentose sugar </a:t>
            </a:r>
            <a:r>
              <a:rPr lang="en-US" b="1" dirty="0"/>
              <a:t>deoxyribose</a:t>
            </a:r>
            <a:r>
              <a:rPr lang="en-US" dirty="0"/>
              <a:t> </a:t>
            </a:r>
            <a:r>
              <a:rPr lang="en-US" dirty="0" smtClean="0"/>
              <a:t>forms </a:t>
            </a:r>
            <a:r>
              <a:rPr lang="en-US" i="1" dirty="0" smtClean="0"/>
              <a:t>backbone</a:t>
            </a:r>
            <a:r>
              <a:rPr lang="en-US" dirty="0" smtClean="0"/>
              <a:t> </a:t>
            </a:r>
            <a:r>
              <a:rPr lang="en-US" i="1" dirty="0"/>
              <a:t>of</a:t>
            </a:r>
            <a:r>
              <a:rPr lang="en-US" dirty="0"/>
              <a:t> </a:t>
            </a:r>
            <a:r>
              <a:rPr lang="en-US" i="1" dirty="0"/>
              <a:t>strand</a:t>
            </a:r>
            <a:r>
              <a:rPr lang="en-US" dirty="0"/>
              <a:t>; alternates </a:t>
            </a:r>
            <a:r>
              <a:rPr lang="en-US" dirty="0" smtClean="0"/>
              <a:t>with </a:t>
            </a:r>
            <a:r>
              <a:rPr lang="en-US" b="1" dirty="0"/>
              <a:t>phosphate</a:t>
            </a:r>
            <a:r>
              <a:rPr lang="en-US" dirty="0"/>
              <a:t> </a:t>
            </a:r>
            <a:r>
              <a:rPr lang="en-US" b="1" dirty="0" smtClean="0"/>
              <a:t>group-think of it like the sides of a ladder</a:t>
            </a:r>
            <a:endParaRPr lang="en-US" b="1" dirty="0"/>
          </a:p>
          <a:p>
            <a:pPr lvl="1"/>
            <a:r>
              <a:rPr lang="en-US" dirty="0"/>
              <a:t>Bases: </a:t>
            </a:r>
            <a:r>
              <a:rPr lang="en-US" b="1" dirty="0"/>
              <a:t>adenine</a:t>
            </a:r>
            <a:r>
              <a:rPr lang="en-US" dirty="0"/>
              <a:t>, </a:t>
            </a:r>
            <a:r>
              <a:rPr lang="en-US" b="1" dirty="0"/>
              <a:t>guanine</a:t>
            </a:r>
            <a:r>
              <a:rPr lang="en-US" dirty="0"/>
              <a:t>, </a:t>
            </a:r>
            <a:r>
              <a:rPr lang="en-US" b="1" dirty="0" smtClean="0"/>
              <a:t>cytosine</a:t>
            </a:r>
            <a:r>
              <a:rPr lang="en-US" dirty="0"/>
              <a:t>, and </a:t>
            </a:r>
            <a:r>
              <a:rPr lang="en-US" b="1" dirty="0" smtClean="0"/>
              <a:t>thymine- like the rungs on a ladder</a:t>
            </a:r>
            <a:endParaRPr lang="en-US" dirty="0"/>
          </a:p>
        </p:txBody>
      </p:sp>
      <p:pic>
        <p:nvPicPr>
          <p:cNvPr id="1027" name="Picture 3" descr="Nucleic acid. Two nucleotides are comprised of bases and the sugar phosphate backbone, and they join to form a nucleic ac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798" y="4681103"/>
            <a:ext cx="2624976" cy="28655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lpha helix. The diagram indicates hydrogen bonds between the base pairs and the sugar phosphate backbone that supports the nucleotid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5624" y="4096946"/>
            <a:ext cx="3108216" cy="294602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sz="quarter" idx="16"/>
          </p:nvPr>
        </p:nvSpPr>
        <p:spPr>
          <a:xfrm>
            <a:off x="457200" y="5957888"/>
            <a:ext cx="5918200" cy="523220"/>
          </a:xfrm>
        </p:spPr>
        <p:txBody>
          <a:bodyPr>
            <a:spAutoFit/>
          </a:bodyPr>
          <a:lstStyle/>
          <a:p>
            <a:pPr marL="0" indent="0">
              <a:buNone/>
            </a:pPr>
            <a:endParaRPr lang="en-US" dirty="0"/>
          </a:p>
        </p:txBody>
      </p:sp>
    </p:spTree>
    <p:extLst>
      <p:ext uri="{BB962C8B-B14F-4D97-AF65-F5344CB8AC3E}">
        <p14:creationId xmlns:p14="http://schemas.microsoft.com/office/powerpoint/2010/main" val="422569754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Nucleotides and Nucleic Acids </a:t>
            </a:r>
            <a:r>
              <a:rPr lang="en-US" dirty="0" smtClean="0"/>
              <a:t>(7 </a:t>
            </a:r>
            <a:r>
              <a:rPr lang="en-US" dirty="0"/>
              <a:t>of 12)</a:t>
            </a:r>
          </a:p>
        </p:txBody>
      </p:sp>
      <p:sp>
        <p:nvSpPr>
          <p:cNvPr id="3" name="Content Placeholder 2"/>
          <p:cNvSpPr>
            <a:spLocks noGrp="1"/>
          </p:cNvSpPr>
          <p:nvPr>
            <p:ph sz="quarter" idx="13"/>
          </p:nvPr>
        </p:nvSpPr>
        <p:spPr>
          <a:xfrm>
            <a:off x="457200" y="1600200"/>
            <a:ext cx="4114800" cy="1877437"/>
          </a:xfrm>
        </p:spPr>
        <p:txBody>
          <a:bodyPr>
            <a:spAutoFit/>
          </a:bodyPr>
          <a:lstStyle/>
          <a:p>
            <a:r>
              <a:rPr lang="en-US" i="1" dirty="0"/>
              <a:t>Structural</a:t>
            </a:r>
            <a:r>
              <a:rPr lang="en-US" dirty="0"/>
              <a:t> </a:t>
            </a:r>
            <a:r>
              <a:rPr lang="en-US" i="1" dirty="0"/>
              <a:t>features</a:t>
            </a:r>
            <a:r>
              <a:rPr lang="en-US" dirty="0"/>
              <a:t> of DNA (continued):</a:t>
            </a:r>
          </a:p>
          <a:p>
            <a:pPr lvl="1"/>
            <a:r>
              <a:rPr lang="en-US" b="1" dirty="0"/>
              <a:t>Double helix </a:t>
            </a:r>
            <a:r>
              <a:rPr lang="en-US" dirty="0"/>
              <a:t>strands – held together by hydrogen bonding </a:t>
            </a:r>
            <a:r>
              <a:rPr lang="en-US" i="1" dirty="0"/>
              <a:t>between bases</a:t>
            </a:r>
            <a:r>
              <a:rPr lang="en-US" dirty="0"/>
              <a:t> of each strand</a:t>
            </a:r>
          </a:p>
          <a:p>
            <a:pPr lvl="1"/>
            <a:r>
              <a:rPr lang="en-US" dirty="0"/>
              <a:t>Each base faces </a:t>
            </a:r>
            <a:r>
              <a:rPr lang="en-US" i="1" dirty="0"/>
              <a:t>inside</a:t>
            </a:r>
            <a:r>
              <a:rPr lang="en-US" dirty="0"/>
              <a:t> of double helix as strands run in </a:t>
            </a:r>
            <a:r>
              <a:rPr lang="en-US" u="sng" dirty="0"/>
              <a:t>opposite</a:t>
            </a:r>
            <a:r>
              <a:rPr lang="en-US" dirty="0"/>
              <a:t> directions</a:t>
            </a:r>
          </a:p>
        </p:txBody>
      </p:sp>
      <p:pic>
        <p:nvPicPr>
          <p:cNvPr id="2050" name="Picture 2" descr="Diagram A, double helical D N A. An expanded view of the helix shows the components of the sugar phosphate backbone, hydrogen bonds between nucleotides, and complementary base pairing. Deoxyribose attaches to a phosphate group to form the backbone, and to the nucleotides cytosine and thymine. Hydrogen bonds hold together complementary base pairs cytosine and guanine, and thymine and adenine. Guanine and adenine attach to deoxyribose in the backbone that forms the second helix. The chemical structures for the nucleotides are as follows. Guanine. A hexagon is joined to a pentagon. H occurs at the tip of the pentagon and is flanked by N at the points on either side of the tip. N occurs at the left tip of the hexagon, and O attaches to the right point by a double bond. N occurs at the remaining points. Cytosine. N occurs at the left tip of a hexagon and at the second point, and H occurs at points 3 and 4. N occurs at point 5, and O attaches to point 6 by a double bond. Adenine. A hexagon is joined to a pentagon. H occurs at the tip of the pentagon and is flanked by N at the points on either side of the tip. N occurs at three points, and H occurs at the bottom point of the hexagon. Thymine. N occurs at the left tip of a hexagon, followed by O at point 2, which attaches by a double bond. C H 3 occurs at point 3, while H occurs at point 4 and N occurs at point 5. Oxygen attaches to point 6 by a double bon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3091"/>
          <a:stretch/>
        </p:blipFill>
        <p:spPr bwMode="auto">
          <a:xfrm>
            <a:off x="5192471" y="1601183"/>
            <a:ext cx="3181752" cy="392116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p:cNvSpPr>
            <a:spLocks noGrp="1"/>
          </p:cNvSpPr>
          <p:nvPr>
            <p:ph sz="quarter" idx="16"/>
          </p:nvPr>
        </p:nvSpPr>
        <p:spPr>
          <a:xfrm>
            <a:off x="457200" y="5957887"/>
            <a:ext cx="8229600" cy="523220"/>
          </a:xfrm>
        </p:spPr>
        <p:txBody>
          <a:bodyPr>
            <a:spAutoFit/>
          </a:bodyPr>
          <a:lstStyle/>
          <a:p>
            <a:pPr marL="0" indent="0">
              <a:buNone/>
            </a:pPr>
            <a:endParaRPr lang="en-US" dirty="0"/>
          </a:p>
        </p:txBody>
      </p:sp>
    </p:spTree>
    <p:extLst>
      <p:ext uri="{BB962C8B-B14F-4D97-AF65-F5344CB8AC3E}">
        <p14:creationId xmlns:p14="http://schemas.microsoft.com/office/powerpoint/2010/main" val="314933837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Nucleotides and Nucleic Acids </a:t>
            </a:r>
            <a:r>
              <a:rPr lang="en-US" dirty="0" smtClean="0"/>
              <a:t>(8 </a:t>
            </a:r>
            <a:r>
              <a:rPr lang="en-US" dirty="0"/>
              <a:t>of 12)</a:t>
            </a:r>
          </a:p>
        </p:txBody>
      </p:sp>
      <p:sp>
        <p:nvSpPr>
          <p:cNvPr id="3" name="Content Placeholder 2"/>
          <p:cNvSpPr>
            <a:spLocks noGrp="1"/>
          </p:cNvSpPr>
          <p:nvPr>
            <p:ph sz="quarter" idx="13"/>
          </p:nvPr>
        </p:nvSpPr>
        <p:spPr>
          <a:xfrm>
            <a:off x="457200" y="1600201"/>
            <a:ext cx="8229600" cy="1591732"/>
          </a:xfrm>
        </p:spPr>
        <p:txBody>
          <a:bodyPr/>
          <a:lstStyle/>
          <a:p>
            <a:pPr marL="0" indent="0">
              <a:buNone/>
            </a:pPr>
            <a:r>
              <a:rPr lang="en-US" dirty="0"/>
              <a:t>Structural features of DNA (continued): </a:t>
            </a:r>
          </a:p>
          <a:p>
            <a:pPr>
              <a:buSzPct val="100000"/>
            </a:pPr>
            <a:r>
              <a:rPr lang="en-US" sz="2000" dirty="0"/>
              <a:t>DNA exhibits </a:t>
            </a:r>
            <a:r>
              <a:rPr lang="en-US" sz="2000" i="1" dirty="0"/>
              <a:t>complementary base pairing</a:t>
            </a:r>
            <a:r>
              <a:rPr lang="en-US" sz="2000" dirty="0"/>
              <a:t>; purine </a:t>
            </a:r>
            <a:r>
              <a:rPr lang="en-US" sz="2000" b="1" dirty="0"/>
              <a:t>A</a:t>
            </a:r>
            <a:r>
              <a:rPr lang="en-US" sz="2000" dirty="0"/>
              <a:t> </a:t>
            </a:r>
            <a:r>
              <a:rPr lang="en-US" sz="2000" u="sng" dirty="0"/>
              <a:t>always</a:t>
            </a:r>
            <a:r>
              <a:rPr lang="en-US" sz="2000" dirty="0"/>
              <a:t> pairs with pyrimidine </a:t>
            </a:r>
            <a:r>
              <a:rPr lang="en-US" sz="2000" b="1" dirty="0"/>
              <a:t>T</a:t>
            </a:r>
            <a:r>
              <a:rPr lang="en-US" sz="2000" dirty="0"/>
              <a:t>; purine </a:t>
            </a:r>
            <a:r>
              <a:rPr lang="en-US" sz="2000" b="1" dirty="0"/>
              <a:t>G</a:t>
            </a:r>
            <a:r>
              <a:rPr lang="en-US" sz="2000" dirty="0"/>
              <a:t> </a:t>
            </a:r>
            <a:r>
              <a:rPr lang="en-US" sz="2000" u="sng" dirty="0"/>
              <a:t>always</a:t>
            </a:r>
            <a:r>
              <a:rPr lang="en-US" sz="2000" dirty="0"/>
              <a:t> pairs with pyrimidine </a:t>
            </a:r>
            <a:r>
              <a:rPr lang="en-US" sz="2000" b="1" dirty="0"/>
              <a:t>C</a:t>
            </a:r>
          </a:p>
          <a:p>
            <a:pPr>
              <a:buSzPct val="100000"/>
            </a:pPr>
            <a:r>
              <a:rPr lang="en-US" sz="2000" b="1" dirty="0"/>
              <a:t>A = T</a:t>
            </a:r>
            <a:r>
              <a:rPr lang="en-US" sz="2000" dirty="0"/>
              <a:t> (where </a:t>
            </a:r>
            <a:r>
              <a:rPr lang="en-US" sz="2000" b="1" dirty="0"/>
              <a:t>=</a:t>
            </a:r>
            <a:r>
              <a:rPr lang="en-US" sz="2000" dirty="0"/>
              <a:t> denotes </a:t>
            </a:r>
            <a:r>
              <a:rPr lang="en-US" sz="2000" dirty="0" smtClean="0"/>
              <a:t>2 </a:t>
            </a:r>
            <a:r>
              <a:rPr lang="en-US" sz="2000" dirty="0"/>
              <a:t>hydrogen bonds) and </a:t>
            </a:r>
            <a:r>
              <a:rPr lang="en-US" sz="2000" b="1" dirty="0" smtClean="0"/>
              <a:t>C </a:t>
            </a:r>
            <a:r>
              <a:rPr lang="en-US" sz="2000" b="1" dirty="0">
                <a:sym typeface="Symbol"/>
              </a:rPr>
              <a:t> </a:t>
            </a:r>
            <a:r>
              <a:rPr lang="en-US" sz="2000" b="1" dirty="0"/>
              <a:t>G</a:t>
            </a:r>
            <a:r>
              <a:rPr lang="en-US" sz="2000" dirty="0"/>
              <a:t> (where </a:t>
            </a:r>
            <a:r>
              <a:rPr lang="en-US" sz="2000" b="1" dirty="0">
                <a:sym typeface="Symbol"/>
              </a:rPr>
              <a:t></a:t>
            </a:r>
            <a:r>
              <a:rPr lang="en-US" sz="2000" dirty="0"/>
              <a:t> denotes </a:t>
            </a:r>
            <a:r>
              <a:rPr lang="en-US" sz="2000" dirty="0" smtClean="0"/>
              <a:t>3 </a:t>
            </a:r>
            <a:r>
              <a:rPr lang="en-US" sz="2000" dirty="0"/>
              <a:t>hydrogen bonds)</a:t>
            </a:r>
          </a:p>
        </p:txBody>
      </p:sp>
      <p:pic>
        <p:nvPicPr>
          <p:cNvPr id="4" name="Picture 3" descr="An expanded view of the nucleotides in a D N A double helix shows the components of the sugar phosphate backbone. Deoxyribose is a pentagon with O at its tip, and C H 2 at point 2. H attaches to the carbon at point 5, and O at point 4 attaches to O in the phosphate group. The structure of the phosphate group is as follows. P is surrounded on four sides by O. O attaches by single bonds to the bottom and left points, and by a double bond at the right point. O negative attaches to P at the to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9716" y="3548062"/>
            <a:ext cx="2767355" cy="2608872"/>
          </a:xfrm>
          <a:prstGeom prst="rect">
            <a:avLst/>
          </a:prstGeom>
        </p:spPr>
      </p:pic>
      <p:sp>
        <p:nvSpPr>
          <p:cNvPr id="5" name="Content Placeholder 4"/>
          <p:cNvSpPr>
            <a:spLocks noGrp="1"/>
          </p:cNvSpPr>
          <p:nvPr>
            <p:ph sz="quarter" idx="16"/>
          </p:nvPr>
        </p:nvSpPr>
        <p:spPr>
          <a:xfrm>
            <a:off x="457200" y="5957887"/>
            <a:ext cx="8229600" cy="214313"/>
          </a:xfrm>
        </p:spPr>
        <p:txBody>
          <a:bodyPr/>
          <a:lstStyle/>
          <a:p>
            <a:pPr marL="0" indent="0">
              <a:buNone/>
            </a:pPr>
            <a:r>
              <a:rPr lang="en-US" b="1" dirty="0">
                <a:solidFill>
                  <a:srgbClr val="007FA3"/>
                </a:solidFill>
              </a:rPr>
              <a:t>Figure 2.26a </a:t>
            </a:r>
            <a:r>
              <a:rPr lang="en-US" dirty="0" smtClean="0"/>
              <a:t>Structure </a:t>
            </a:r>
            <a:r>
              <a:rPr lang="en-US" dirty="0"/>
              <a:t>of the nucleic acids DNA and RNA.</a:t>
            </a:r>
          </a:p>
        </p:txBody>
      </p:sp>
    </p:spTree>
    <p:extLst>
      <p:ext uri="{BB962C8B-B14F-4D97-AF65-F5344CB8AC3E}">
        <p14:creationId xmlns:p14="http://schemas.microsoft.com/office/powerpoint/2010/main" val="369584584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Nucleotides and Nucleic Acids </a:t>
            </a:r>
            <a:r>
              <a:rPr lang="en-US" dirty="0" smtClean="0"/>
              <a:t>(9 </a:t>
            </a:r>
            <a:r>
              <a:rPr lang="en-US" dirty="0"/>
              <a:t>of 12)</a:t>
            </a:r>
          </a:p>
        </p:txBody>
      </p:sp>
      <p:sp>
        <p:nvSpPr>
          <p:cNvPr id="3" name="Content Placeholder 2"/>
          <p:cNvSpPr>
            <a:spLocks noGrp="1"/>
          </p:cNvSpPr>
          <p:nvPr>
            <p:ph sz="quarter" idx="13"/>
          </p:nvPr>
        </p:nvSpPr>
        <p:spPr>
          <a:xfrm>
            <a:off x="457200" y="1600200"/>
            <a:ext cx="4114800" cy="1862048"/>
          </a:xfrm>
        </p:spPr>
        <p:txBody>
          <a:bodyPr>
            <a:spAutoFit/>
          </a:bodyPr>
          <a:lstStyle/>
          <a:p>
            <a:pPr marL="0" indent="0">
              <a:buNone/>
            </a:pPr>
            <a:r>
              <a:rPr lang="en-US" b="1" dirty="0"/>
              <a:t>RNA</a:t>
            </a:r>
            <a:r>
              <a:rPr lang="en-US" dirty="0"/>
              <a:t> – </a:t>
            </a:r>
            <a:r>
              <a:rPr lang="en-US" u="sng" dirty="0"/>
              <a:t>single</a:t>
            </a:r>
            <a:r>
              <a:rPr lang="en-US" dirty="0"/>
              <a:t> strand of nucleotides; moves between nucleus and cytosol; critical to making </a:t>
            </a:r>
            <a:r>
              <a:rPr lang="en-US" b="1" dirty="0"/>
              <a:t>proteins</a:t>
            </a:r>
          </a:p>
          <a:p>
            <a:pPr>
              <a:buSzPct val="100000"/>
            </a:pPr>
            <a:r>
              <a:rPr lang="en-US" dirty="0"/>
              <a:t>RNA contains </a:t>
            </a:r>
            <a:r>
              <a:rPr lang="en-US" i="1" dirty="0"/>
              <a:t>pentose</a:t>
            </a:r>
            <a:r>
              <a:rPr lang="en-US" dirty="0"/>
              <a:t> </a:t>
            </a:r>
            <a:r>
              <a:rPr lang="en-US" i="1" dirty="0" smtClean="0"/>
              <a:t>sugar</a:t>
            </a:r>
            <a:r>
              <a:rPr lang="en-US" dirty="0" smtClean="0"/>
              <a:t> </a:t>
            </a:r>
            <a:r>
              <a:rPr lang="en-US" b="1" dirty="0"/>
              <a:t>ribose</a:t>
            </a:r>
          </a:p>
          <a:p>
            <a:pPr>
              <a:buSzPct val="100000"/>
            </a:pPr>
            <a:r>
              <a:rPr lang="en-US" dirty="0"/>
              <a:t>RNA contains </a:t>
            </a:r>
            <a:r>
              <a:rPr lang="en-US" b="1" dirty="0"/>
              <a:t>uracil</a:t>
            </a:r>
            <a:r>
              <a:rPr lang="en-US" dirty="0"/>
              <a:t> </a:t>
            </a:r>
            <a:r>
              <a:rPr lang="en-US" u="sng" dirty="0" smtClean="0"/>
              <a:t>instead</a:t>
            </a:r>
            <a:r>
              <a:rPr lang="en-US" dirty="0" smtClean="0"/>
              <a:t> of </a:t>
            </a:r>
            <a:r>
              <a:rPr lang="en-US" b="1" dirty="0"/>
              <a:t>thymine</a:t>
            </a:r>
            <a:r>
              <a:rPr lang="en-US" dirty="0"/>
              <a:t>; still pairs with </a:t>
            </a:r>
            <a:r>
              <a:rPr lang="en-US" dirty="0" smtClean="0"/>
              <a:t>adenine </a:t>
            </a:r>
            <a:r>
              <a:rPr lang="en-US" dirty="0"/>
              <a:t>(A </a:t>
            </a:r>
            <a:r>
              <a:rPr lang="en-US" b="1" dirty="0"/>
              <a:t>=</a:t>
            </a:r>
            <a:r>
              <a:rPr lang="en-US" dirty="0"/>
              <a:t> U)</a:t>
            </a:r>
          </a:p>
        </p:txBody>
      </p:sp>
      <p:pic>
        <p:nvPicPr>
          <p:cNvPr id="4" name="Picture 3" descr="Diagram B, single stranded D N A. Nucleotides C, G, A, and U attach to a sugar phosphate backbone. The diagram indicates the base uracil in place of thymine. The key shows adenine, A. Guanine, G. Thymine, T. Cytosine, C. And Uracil, U, R N 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552" y="1614083"/>
            <a:ext cx="3919728" cy="4096512"/>
          </a:xfrm>
          <a:prstGeom prst="rect">
            <a:avLst/>
          </a:prstGeom>
        </p:spPr>
      </p:pic>
      <p:sp>
        <p:nvSpPr>
          <p:cNvPr id="5" name="Content Placeholder 4"/>
          <p:cNvSpPr>
            <a:spLocks noGrp="1"/>
          </p:cNvSpPr>
          <p:nvPr>
            <p:ph sz="quarter" idx="16"/>
          </p:nvPr>
        </p:nvSpPr>
        <p:spPr>
          <a:xfrm>
            <a:off x="457200" y="5957887"/>
            <a:ext cx="8229600" cy="214313"/>
          </a:xfrm>
        </p:spPr>
        <p:txBody>
          <a:bodyPr/>
          <a:lstStyle/>
          <a:p>
            <a:pPr marL="0" indent="0">
              <a:buNone/>
            </a:pPr>
            <a:endParaRPr lang="en-US" dirty="0"/>
          </a:p>
        </p:txBody>
      </p:sp>
    </p:spTree>
    <p:extLst>
      <p:ext uri="{BB962C8B-B14F-4D97-AF65-F5344CB8AC3E}">
        <p14:creationId xmlns:p14="http://schemas.microsoft.com/office/powerpoint/2010/main" val="154477491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Nucleotides and Nucleic Acids (</a:t>
            </a:r>
            <a:r>
              <a:rPr lang="en-US" dirty="0" smtClean="0"/>
              <a:t>10 </a:t>
            </a:r>
            <a:r>
              <a:rPr lang="en-US" dirty="0"/>
              <a:t>of 12)</a:t>
            </a:r>
          </a:p>
        </p:txBody>
      </p:sp>
      <p:sp>
        <p:nvSpPr>
          <p:cNvPr id="3" name="Content Placeholder 2"/>
          <p:cNvSpPr>
            <a:spLocks noGrp="1"/>
          </p:cNvSpPr>
          <p:nvPr>
            <p:ph sz="quarter" idx="13"/>
          </p:nvPr>
        </p:nvSpPr>
        <p:spPr>
          <a:xfrm>
            <a:off x="457200" y="1600200"/>
            <a:ext cx="4114800" cy="2108269"/>
          </a:xfrm>
        </p:spPr>
        <p:txBody>
          <a:bodyPr>
            <a:spAutoFit/>
          </a:bodyPr>
          <a:lstStyle/>
          <a:p>
            <a:pPr marL="0" indent="0">
              <a:buNone/>
            </a:pPr>
            <a:r>
              <a:rPr lang="en-US" b="1" dirty="0"/>
              <a:t>RNA</a:t>
            </a:r>
            <a:r>
              <a:rPr lang="en-US" dirty="0"/>
              <a:t> – single strand of nucleotides (continued)</a:t>
            </a:r>
            <a:endParaRPr lang="en-US" b="1" dirty="0"/>
          </a:p>
          <a:p>
            <a:pPr marL="255600" indent="-255600">
              <a:buSzPct val="100000"/>
            </a:pPr>
            <a:r>
              <a:rPr lang="en-US" b="1" dirty="0"/>
              <a:t>Transcription </a:t>
            </a:r>
            <a:r>
              <a:rPr lang="en-US" dirty="0"/>
              <a:t>–</a:t>
            </a:r>
            <a:r>
              <a:rPr lang="en-US" b="1" dirty="0"/>
              <a:t> </a:t>
            </a:r>
            <a:r>
              <a:rPr lang="en-US" dirty="0"/>
              <a:t>RNA copies </a:t>
            </a:r>
            <a:r>
              <a:rPr lang="en-US" i="1" dirty="0"/>
              <a:t>recipe for specific </a:t>
            </a:r>
            <a:r>
              <a:rPr lang="en-US" i="1" dirty="0" smtClean="0"/>
              <a:t>protein</a:t>
            </a:r>
            <a:r>
              <a:rPr lang="en-US" dirty="0" smtClean="0"/>
              <a:t> (</a:t>
            </a:r>
            <a:r>
              <a:rPr lang="en-US" b="1" dirty="0"/>
              <a:t>gene</a:t>
            </a:r>
            <a:r>
              <a:rPr lang="en-US" dirty="0"/>
              <a:t> in </a:t>
            </a:r>
            <a:r>
              <a:rPr lang="en-US" dirty="0" smtClean="0"/>
              <a:t>DNA)</a:t>
            </a:r>
            <a:endParaRPr lang="en-US" b="1" dirty="0"/>
          </a:p>
          <a:p>
            <a:pPr marL="255600" indent="-255600">
              <a:buSzPct val="100000"/>
            </a:pPr>
            <a:r>
              <a:rPr lang="en-US" b="1" dirty="0" smtClean="0"/>
              <a:t>Translation </a:t>
            </a:r>
            <a:r>
              <a:rPr lang="en-US" dirty="0"/>
              <a:t>–</a:t>
            </a:r>
            <a:r>
              <a:rPr lang="en-US" b="1" dirty="0"/>
              <a:t> </a:t>
            </a:r>
            <a:r>
              <a:rPr lang="en-US" dirty="0"/>
              <a:t>RNA exits </a:t>
            </a:r>
            <a:r>
              <a:rPr lang="en-US" dirty="0" smtClean="0"/>
              <a:t>nucleus </a:t>
            </a:r>
            <a:r>
              <a:rPr lang="en-US" dirty="0"/>
              <a:t>to protein </a:t>
            </a:r>
            <a:r>
              <a:rPr lang="en-US" dirty="0" smtClean="0"/>
              <a:t>synthesis </a:t>
            </a:r>
            <a:r>
              <a:rPr lang="en-US" dirty="0"/>
              <a:t>location; </a:t>
            </a:r>
            <a:r>
              <a:rPr lang="en-US" i="1" dirty="0" smtClean="0"/>
              <a:t>directs </a:t>
            </a:r>
            <a:r>
              <a:rPr lang="en-US" i="1" dirty="0"/>
              <a:t>making of  </a:t>
            </a:r>
            <a:r>
              <a:rPr lang="en-US" i="1" dirty="0" smtClean="0"/>
              <a:t>protein</a:t>
            </a:r>
            <a:r>
              <a:rPr lang="en-US" dirty="0" smtClean="0"/>
              <a:t> </a:t>
            </a:r>
            <a:r>
              <a:rPr lang="en-US" dirty="0"/>
              <a:t>from </a:t>
            </a:r>
            <a:r>
              <a:rPr lang="en-US" dirty="0" smtClean="0"/>
              <a:t>recipe</a:t>
            </a:r>
            <a:endParaRPr lang="en-US" dirty="0"/>
          </a:p>
        </p:txBody>
      </p:sp>
      <p:pic>
        <p:nvPicPr>
          <p:cNvPr id="4" name="Picture 3" descr="Diagram B, single stranded D N A. Nucleotides C, G, A, and U attach to a sugar phosphate backbone. The diagram indicates the base uracil in place of thymine. The key shows adenine, A. Guanine, G. Thymine, T. Cytosine, C. And Uracil, U, R N 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575" y="1613754"/>
            <a:ext cx="3922776" cy="4097122"/>
          </a:xfrm>
          <a:prstGeom prst="rect">
            <a:avLst/>
          </a:prstGeom>
        </p:spPr>
      </p:pic>
      <p:sp>
        <p:nvSpPr>
          <p:cNvPr id="5" name="Content Placeholder 4"/>
          <p:cNvSpPr>
            <a:spLocks noGrp="1"/>
          </p:cNvSpPr>
          <p:nvPr>
            <p:ph sz="quarter" idx="16"/>
          </p:nvPr>
        </p:nvSpPr>
        <p:spPr>
          <a:xfrm>
            <a:off x="457200" y="5957887"/>
            <a:ext cx="8229600" cy="214313"/>
          </a:xfrm>
        </p:spPr>
        <p:txBody>
          <a:bodyPr/>
          <a:lstStyle/>
          <a:p>
            <a:pPr marL="0" indent="0">
              <a:buNone/>
            </a:pPr>
            <a:endParaRPr lang="en-US" dirty="0"/>
          </a:p>
        </p:txBody>
      </p:sp>
    </p:spTree>
    <p:extLst>
      <p:ext uri="{BB962C8B-B14F-4D97-AF65-F5344CB8AC3E}">
        <p14:creationId xmlns:p14="http://schemas.microsoft.com/office/powerpoint/2010/main" val="28506629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Nucleotides and Nucleic Acids (</a:t>
            </a:r>
            <a:r>
              <a:rPr lang="en-US" dirty="0" smtClean="0"/>
              <a:t>11 </a:t>
            </a:r>
            <a:r>
              <a:rPr lang="en-US" dirty="0"/>
              <a:t>of 12)</a:t>
            </a:r>
          </a:p>
        </p:txBody>
      </p:sp>
      <p:sp>
        <p:nvSpPr>
          <p:cNvPr id="3" name="Content Placeholder 2"/>
          <p:cNvSpPr>
            <a:spLocks noGrp="1"/>
          </p:cNvSpPr>
          <p:nvPr>
            <p:ph sz="quarter" idx="13"/>
          </p:nvPr>
        </p:nvSpPr>
        <p:spPr>
          <a:xfrm>
            <a:off x="457200" y="1600200"/>
            <a:ext cx="8229600" cy="4062413"/>
          </a:xfrm>
        </p:spPr>
        <p:txBody>
          <a:bodyPr/>
          <a:lstStyle/>
          <a:p>
            <a:r>
              <a:rPr lang="en-US" sz="2400" dirty="0"/>
              <a:t>RNA –single strand of nucleotides (continued) </a:t>
            </a:r>
            <a:endParaRPr lang="en-US" sz="2400" dirty="0" smtClean="0"/>
          </a:p>
          <a:p>
            <a:r>
              <a:rPr lang="en-US" sz="2400" dirty="0" smtClean="0"/>
              <a:t>Most </a:t>
            </a:r>
            <a:r>
              <a:rPr lang="en-US" sz="2400" dirty="0"/>
              <a:t>of cell’s DNA resides in nucleus but protein synthesis occurs on ribosomes which are found outside the nucleus in the cytoplasm. </a:t>
            </a:r>
            <a:endParaRPr lang="en-US" sz="2400" dirty="0" smtClean="0"/>
          </a:p>
          <a:p>
            <a:r>
              <a:rPr lang="en-US" sz="2400" dirty="0" err="1" smtClean="0"/>
              <a:t>Hmmmm</a:t>
            </a:r>
            <a:r>
              <a:rPr lang="en-US" sz="2400" dirty="0"/>
              <a:t>…..that’s a problem, right? </a:t>
            </a:r>
            <a:endParaRPr lang="en-US" sz="2400" dirty="0" smtClean="0"/>
          </a:p>
          <a:p>
            <a:r>
              <a:rPr lang="en-US" sz="2400" dirty="0" smtClean="0"/>
              <a:t>DNA </a:t>
            </a:r>
            <a:r>
              <a:rPr lang="en-US" sz="2400" dirty="0"/>
              <a:t>codes for the proteins but doesn’t leave the nucleus and somehow information must leave and get to ribosome. Our cells solve this problem by making a copy of the gene, called a </a:t>
            </a:r>
            <a:r>
              <a:rPr lang="en-US" sz="2400" b="1" dirty="0"/>
              <a:t>transcript</a:t>
            </a:r>
            <a:r>
              <a:rPr lang="en-US" sz="2400" dirty="0"/>
              <a:t>, which is a molecule of </a:t>
            </a:r>
            <a:r>
              <a:rPr lang="en-US" sz="2400" b="1" dirty="0"/>
              <a:t>RNA</a:t>
            </a:r>
            <a:r>
              <a:rPr lang="en-US" sz="2400" dirty="0"/>
              <a:t> that can exit the nucleus.</a:t>
            </a:r>
          </a:p>
        </p:txBody>
      </p:sp>
      <p:sp>
        <p:nvSpPr>
          <p:cNvPr id="4" name="Content Placeholder 3"/>
          <p:cNvSpPr>
            <a:spLocks noGrp="1"/>
          </p:cNvSpPr>
          <p:nvPr>
            <p:ph sz="quarter" idx="16"/>
          </p:nvPr>
        </p:nvSpPr>
        <p:spPr/>
        <p:txBody>
          <a:bodyPr/>
          <a:lstStyle/>
          <a:p>
            <a:endParaRPr lang="en-US"/>
          </a:p>
        </p:txBody>
      </p:sp>
    </p:spTree>
    <p:extLst>
      <p:ext uri="{BB962C8B-B14F-4D97-AF65-F5344CB8AC3E}">
        <p14:creationId xmlns:p14="http://schemas.microsoft.com/office/powerpoint/2010/main" val="94684188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58150"/>
          </a:xfrm>
        </p:spPr>
        <p:txBody>
          <a:bodyPr/>
          <a:lstStyle/>
          <a:p>
            <a:r>
              <a:rPr lang="en-US" dirty="0"/>
              <a:t>Nucleotides and Nucleic Acids (</a:t>
            </a:r>
            <a:r>
              <a:rPr lang="en-US" dirty="0" smtClean="0"/>
              <a:t>12 </a:t>
            </a:r>
            <a:r>
              <a:rPr lang="en-US" dirty="0"/>
              <a:t>of 12)</a:t>
            </a:r>
          </a:p>
        </p:txBody>
      </p:sp>
      <p:pic>
        <p:nvPicPr>
          <p:cNvPr id="3" name="Picture 2" descr="The aforementioned structure of the nucleic acids D N A and R N A, explained as one diagra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5144" y="1780543"/>
            <a:ext cx="4553712" cy="4328160"/>
          </a:xfrm>
          <a:prstGeom prst="rect">
            <a:avLst/>
          </a:prstGeom>
        </p:spPr>
      </p:pic>
      <p:sp>
        <p:nvSpPr>
          <p:cNvPr id="4" name="Content Placeholder 3"/>
          <p:cNvSpPr>
            <a:spLocks noGrp="1"/>
          </p:cNvSpPr>
          <p:nvPr>
            <p:ph sz="quarter" idx="14"/>
          </p:nvPr>
        </p:nvSpPr>
        <p:spPr>
          <a:xfrm>
            <a:off x="457200" y="5960537"/>
            <a:ext cx="8229600" cy="296333"/>
          </a:xfrm>
        </p:spPr>
        <p:txBody>
          <a:bodyPr/>
          <a:lstStyle/>
          <a:p>
            <a:pPr marL="0" indent="0">
              <a:buNone/>
            </a:pPr>
            <a:r>
              <a:rPr lang="en-IN" b="1" dirty="0">
                <a:solidFill>
                  <a:srgbClr val="007FA3"/>
                </a:solidFill>
                <a:cs typeface="Times New Roman" panose="02020603050405020304" pitchFamily="18" charset="0"/>
              </a:rPr>
              <a:t>Figure </a:t>
            </a:r>
            <a:r>
              <a:rPr lang="en-IN" b="1" dirty="0" smtClean="0">
                <a:solidFill>
                  <a:srgbClr val="007FA3"/>
                </a:solidFill>
                <a:cs typeface="Times New Roman" panose="02020603050405020304" pitchFamily="18" charset="0"/>
              </a:rPr>
              <a:t>2.26 </a:t>
            </a:r>
            <a:r>
              <a:rPr lang="en-IN" dirty="0"/>
              <a:t>Structure of the nucleic acids DNA and RNA.</a:t>
            </a:r>
          </a:p>
        </p:txBody>
      </p:sp>
    </p:spTree>
    <p:extLst>
      <p:ext uri="{BB962C8B-B14F-4D97-AF65-F5344CB8AC3E}">
        <p14:creationId xmlns:p14="http://schemas.microsoft.com/office/powerpoint/2010/main" val="2616671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dirty="0"/>
              <a:t>Isotopes and Radioactivity</a:t>
            </a:r>
            <a:endParaRPr lang="en-US" sz="2000" b="0" dirty="0"/>
          </a:p>
        </p:txBody>
      </p:sp>
      <p:sp>
        <p:nvSpPr>
          <p:cNvPr id="3" name="Content Placeholder 2"/>
          <p:cNvSpPr>
            <a:spLocks noGrp="1"/>
          </p:cNvSpPr>
          <p:nvPr>
            <p:ph sz="quarter" idx="13"/>
          </p:nvPr>
        </p:nvSpPr>
        <p:spPr>
          <a:xfrm>
            <a:off x="457200" y="1600200"/>
            <a:ext cx="8229600" cy="3828740"/>
          </a:xfrm>
        </p:spPr>
        <p:txBody>
          <a:bodyPr wrap="square">
            <a:spAutoFit/>
          </a:bodyPr>
          <a:lstStyle/>
          <a:p>
            <a:r>
              <a:rPr lang="en-US" b="1" dirty="0" smtClean="0"/>
              <a:t>Mass</a:t>
            </a:r>
            <a:r>
              <a:rPr lang="en-US" dirty="0"/>
              <a:t> </a:t>
            </a:r>
            <a:r>
              <a:rPr lang="en-US" b="1" dirty="0"/>
              <a:t>number</a:t>
            </a:r>
            <a:r>
              <a:rPr lang="en-US" dirty="0"/>
              <a:t> – equal to </a:t>
            </a:r>
            <a:r>
              <a:rPr lang="en-US" i="1" u="sng" dirty="0"/>
              <a:t>sum of all protons and neutrons</a:t>
            </a:r>
            <a:r>
              <a:rPr lang="en-US" dirty="0"/>
              <a:t> in atomic nucleus</a:t>
            </a:r>
          </a:p>
          <a:p>
            <a:r>
              <a:rPr lang="en-US" b="1" dirty="0"/>
              <a:t>Isotope</a:t>
            </a:r>
            <a:r>
              <a:rPr lang="en-US" dirty="0"/>
              <a:t> – atom with </a:t>
            </a:r>
            <a:r>
              <a:rPr lang="en-US" u="sng" dirty="0"/>
              <a:t>same</a:t>
            </a:r>
            <a:r>
              <a:rPr lang="en-US" dirty="0"/>
              <a:t> </a:t>
            </a:r>
            <a:r>
              <a:rPr lang="en-US" i="1" dirty="0"/>
              <a:t>atomic</a:t>
            </a:r>
            <a:r>
              <a:rPr lang="en-US" dirty="0"/>
              <a:t> </a:t>
            </a:r>
            <a:r>
              <a:rPr lang="en-US" i="1" dirty="0"/>
              <a:t>number</a:t>
            </a:r>
            <a:r>
              <a:rPr lang="en-US" dirty="0"/>
              <a:t> (number of protons) but </a:t>
            </a:r>
            <a:r>
              <a:rPr lang="en-US" u="sng" dirty="0"/>
              <a:t>different</a:t>
            </a:r>
            <a:r>
              <a:rPr lang="en-US" dirty="0"/>
              <a:t> </a:t>
            </a:r>
            <a:r>
              <a:rPr lang="en-US" i="1" dirty="0"/>
              <a:t>mass</a:t>
            </a:r>
            <a:r>
              <a:rPr lang="en-US" dirty="0"/>
              <a:t> </a:t>
            </a:r>
            <a:r>
              <a:rPr lang="en-US" i="1" dirty="0"/>
              <a:t>number</a:t>
            </a:r>
            <a:r>
              <a:rPr lang="en-US" dirty="0"/>
              <a:t> (number of </a:t>
            </a:r>
            <a:r>
              <a:rPr lang="en-US" i="1" dirty="0"/>
              <a:t>neutrons</a:t>
            </a:r>
            <a:r>
              <a:rPr lang="en-US" dirty="0" smtClean="0"/>
              <a:t>)</a:t>
            </a:r>
          </a:p>
          <a:p>
            <a:endParaRPr lang="en-US" dirty="0" smtClean="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641776646"/>
              </p:ext>
            </p:extLst>
          </p:nvPr>
        </p:nvGraphicFramePr>
        <p:xfrm>
          <a:off x="885487" y="5658768"/>
          <a:ext cx="2857500" cy="596900"/>
        </p:xfrm>
        <a:graphic>
          <a:graphicData uri="http://schemas.openxmlformats.org/presentationml/2006/ole">
            <mc:AlternateContent xmlns:mc="http://schemas.openxmlformats.org/markup-compatibility/2006">
              <mc:Choice xmlns:v="urn:schemas-microsoft-com:vml" Requires="v">
                <p:oleObj spid="_x0000_s1112" name="Equation" r:id="rId3" imgW="2857320" imgH="596880" progId="Equation.DSMT4">
                  <p:embed/>
                </p:oleObj>
              </mc:Choice>
              <mc:Fallback>
                <p:oleObj name="Equation" r:id="rId3" imgW="2857320" imgH="596880" progId="Equation.DSMT4">
                  <p:embed/>
                  <p:pic>
                    <p:nvPicPr>
                      <p:cNvPr id="4" name="Object 3"/>
                      <p:cNvPicPr>
                        <a:picLocks noChangeAspect="1" noChangeArrowheads="1"/>
                      </p:cNvPicPr>
                      <p:nvPr/>
                    </p:nvPicPr>
                    <p:blipFill>
                      <a:blip r:embed="rId4"/>
                      <a:srcRect/>
                      <a:stretch>
                        <a:fillRect/>
                      </a:stretch>
                    </p:blipFill>
                    <p:spPr bwMode="auto">
                      <a:xfrm>
                        <a:off x="885487" y="5658768"/>
                        <a:ext cx="28575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Content Placeholder 4"/>
          <p:cNvSpPr>
            <a:spLocks noGrp="1"/>
          </p:cNvSpPr>
          <p:nvPr>
            <p:ph sz="quarter" idx="14"/>
          </p:nvPr>
        </p:nvSpPr>
        <p:spPr>
          <a:xfrm>
            <a:off x="457200" y="3935087"/>
            <a:ext cx="8229600" cy="614099"/>
          </a:xfrm>
        </p:spPr>
        <p:txBody>
          <a:bodyPr/>
          <a:lstStyle/>
          <a:p>
            <a:r>
              <a:rPr lang="en-US" b="1" dirty="0"/>
              <a:t>Radioisotopes</a:t>
            </a:r>
            <a:r>
              <a:rPr lang="en-US" dirty="0"/>
              <a:t> – </a:t>
            </a:r>
            <a:r>
              <a:rPr lang="en-US" i="1" dirty="0"/>
              <a:t>unstable</a:t>
            </a:r>
            <a:r>
              <a:rPr lang="en-US" dirty="0"/>
              <a:t> isotopes; high energy or radiation released by </a:t>
            </a:r>
            <a:r>
              <a:rPr lang="en-US" i="1" dirty="0"/>
              <a:t>radioactive</a:t>
            </a:r>
            <a:r>
              <a:rPr lang="en-US" dirty="0"/>
              <a:t> </a:t>
            </a:r>
            <a:r>
              <a:rPr lang="en-US" i="1" dirty="0"/>
              <a:t>decay</a:t>
            </a:r>
            <a:r>
              <a:rPr lang="en-US" dirty="0"/>
              <a:t>; allows isotope to assume more stable </a:t>
            </a:r>
            <a:r>
              <a:rPr lang="en-US" dirty="0" smtClean="0"/>
              <a:t>form</a:t>
            </a:r>
            <a:endParaRPr lang="en-US" dirty="0"/>
          </a:p>
        </p:txBody>
      </p:sp>
    </p:spTree>
    <p:extLst>
      <p:ext uri="{BB962C8B-B14F-4D97-AF65-F5344CB8AC3E}">
        <p14:creationId xmlns:p14="http://schemas.microsoft.com/office/powerpoint/2010/main" val="310177698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57035"/>
          </a:xfrm>
        </p:spPr>
        <p:txBody>
          <a:bodyPr/>
          <a:lstStyle/>
          <a:p>
            <a:r>
              <a:rPr lang="en-US" dirty="0"/>
              <a:t>Organic Molecules (1 of 4)</a:t>
            </a:r>
          </a:p>
        </p:txBody>
      </p:sp>
      <p:pic>
        <p:nvPicPr>
          <p:cNvPr id="6" name="Picture 5" descr="A table lists organic compounds, types of compounds, structure, general function, examples, and location. Carbohydrates include monosaccharides, disaccharides, and polysaccharides. The monosaccharide glucose structure consists of carbon, hydrogen, and oxygen in one C to two H to one O ratio and can take on a ring form as follows. General functions. Energy. Glucose is the main fuel for all cells. Structure. Ribose and deoxyribose are found in nucleic acids. Examples. Ribose, deoxyribose, glucose, galactose, and fructose. Found in almost all cells. The disaccharide sucrose structure contains two monosaccharide subunits joined by a polar covalent bond as follows. General functions. Energy. Disaccharides are broken down into monosaccharides, which are used for fuel. Examples. Lactose, sucrose, and maltose. The polysaccharide glycogen. Structure. Highly branched polymer with hundreds of monosaccharide subunits. General functions. Energy storage. When needed, stored polysaccharides are broken down into monosaccharides and released to be used as fuel. Examples and location. Glycogen is the main storage polysaccharide. Stored in the liver and skeletal muscle cel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275" y="1609146"/>
            <a:ext cx="5761450" cy="4051188"/>
          </a:xfrm>
          <a:prstGeom prst="rect">
            <a:avLst/>
          </a:prstGeom>
        </p:spPr>
      </p:pic>
      <p:sp>
        <p:nvSpPr>
          <p:cNvPr id="4" name="Content Placeholder 3"/>
          <p:cNvSpPr>
            <a:spLocks noGrp="1"/>
          </p:cNvSpPr>
          <p:nvPr>
            <p:ph sz="quarter" idx="14"/>
          </p:nvPr>
        </p:nvSpPr>
        <p:spPr>
          <a:xfrm>
            <a:off x="457200" y="5960536"/>
            <a:ext cx="4572000" cy="279400"/>
          </a:xfrm>
        </p:spPr>
        <p:txBody>
          <a:bodyPr/>
          <a:lstStyle/>
          <a:p>
            <a:pPr marL="0" indent="0">
              <a:buNone/>
            </a:pPr>
            <a:endParaRPr lang="en-IN" dirty="0"/>
          </a:p>
        </p:txBody>
      </p:sp>
    </p:spTree>
    <p:extLst>
      <p:ext uri="{BB962C8B-B14F-4D97-AF65-F5344CB8AC3E}">
        <p14:creationId xmlns:p14="http://schemas.microsoft.com/office/powerpoint/2010/main" val="402506552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4267"/>
            <a:ext cx="8229600" cy="548568"/>
          </a:xfrm>
        </p:spPr>
        <p:txBody>
          <a:bodyPr/>
          <a:lstStyle/>
          <a:p>
            <a:r>
              <a:rPr lang="en-US" dirty="0"/>
              <a:t>Organic Molecules (2 of 4)</a:t>
            </a:r>
          </a:p>
        </p:txBody>
      </p:sp>
      <p:pic>
        <p:nvPicPr>
          <p:cNvPr id="5" name="Picture 4" descr="A table of compounds, their structure, and function are described as follows. Lipids. Row 1. Type of compound. Triglycerides. Structure. Three fatty acids bonded to a glycerol backbone. General functions. Energy storage, triglycerides are released as needed. Protection and insulation, cushioning and insulation of organs. Examples and locations. Multiple combinations of saturated and unsaturated fatty acids are possible. Stored in adipose, fat, cells. Row 2. Type of compound. Phospholipids. Structure. Two fatty acids and a phosphate group bonded to a glycerol backbone. General functions. Structure. Main component of cell membranes. Examples and locations. Phosphatidylcholine. Found in all membran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1024" y="1501504"/>
            <a:ext cx="5901953" cy="4266473"/>
          </a:xfrm>
          <a:prstGeom prst="rect">
            <a:avLst/>
          </a:prstGeom>
        </p:spPr>
      </p:pic>
      <p:sp>
        <p:nvSpPr>
          <p:cNvPr id="4" name="Content Placeholder 3"/>
          <p:cNvSpPr>
            <a:spLocks noGrp="1"/>
          </p:cNvSpPr>
          <p:nvPr>
            <p:ph sz="quarter" idx="14"/>
          </p:nvPr>
        </p:nvSpPr>
        <p:spPr>
          <a:xfrm>
            <a:off x="457200" y="5957135"/>
            <a:ext cx="8229600" cy="304800"/>
          </a:xfrm>
        </p:spPr>
        <p:txBody>
          <a:bodyPr/>
          <a:lstStyle/>
          <a:p>
            <a:pPr marL="0" indent="0">
              <a:buNone/>
            </a:pPr>
            <a:endParaRPr lang="en-IN" dirty="0"/>
          </a:p>
        </p:txBody>
      </p:sp>
    </p:spTree>
    <p:extLst>
      <p:ext uri="{BB962C8B-B14F-4D97-AF65-F5344CB8AC3E}">
        <p14:creationId xmlns:p14="http://schemas.microsoft.com/office/powerpoint/2010/main" val="125922310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4268"/>
            <a:ext cx="8229600" cy="548568"/>
          </a:xfrm>
        </p:spPr>
        <p:txBody>
          <a:bodyPr/>
          <a:lstStyle/>
          <a:p>
            <a:r>
              <a:rPr lang="en-US" dirty="0"/>
              <a:t>Organic Molecules (3 of 4)</a:t>
            </a:r>
          </a:p>
        </p:txBody>
      </p:sp>
      <p:pic>
        <p:nvPicPr>
          <p:cNvPr id="3" name="Picture 2" descr="A table of compounds, their structure, and function are described as follows. Lipids, continued. Row 1. Type of compound. Steroids. Structure. Four ringed hydrocarbon with modifications for different compounds. General functions. Regulation, steroid hormones control many physiological processes. Structure, cholesterol forms part of barrier between cells and their environment. Examples and locations. Hormones such as testosterone, estrogen, aldosterone, and cortisol, other molecules include cholesterol and bile salts. Made in glands such as testes and ovaries. Proteins. Row 2. Type of compound. Di and polypeptides. Structure. Two or 10 to 50 amino acids, respectively, joined by a peptide bond or bonds. General functions. Regulation. Most function as hormones or chemical messengers in the brain. Examples, locations. Substance P, endorphins, glucagon, calcitonin, and insulin. Type of compound. Row 3. Globular and fibrous protein. Structure. Long strands of more than 50 amino acids that fold into a characteristic three dimensional shape. General functions. Structure, primary structural molecule in the body. Movement, involved in cell and muscle movement. Catalysis, function as enzymes. Transport, transport substances through the body. Defense, function in body’s immune defenses. Example and location. Collagen, keratin, amylase, albumin, hemoglobin, and many others. Found throughout the bod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371" y="1583046"/>
            <a:ext cx="4871258" cy="4140569"/>
          </a:xfrm>
          <a:prstGeom prst="rect">
            <a:avLst/>
          </a:prstGeom>
        </p:spPr>
      </p:pic>
      <p:sp>
        <p:nvSpPr>
          <p:cNvPr id="4" name="Content Placeholder 3"/>
          <p:cNvSpPr>
            <a:spLocks noGrp="1"/>
          </p:cNvSpPr>
          <p:nvPr>
            <p:ph sz="quarter" idx="14"/>
          </p:nvPr>
        </p:nvSpPr>
        <p:spPr>
          <a:xfrm>
            <a:off x="457200" y="5960540"/>
            <a:ext cx="4114800" cy="253996"/>
          </a:xfrm>
        </p:spPr>
        <p:txBody>
          <a:bodyPr/>
          <a:lstStyle/>
          <a:p>
            <a:pPr marL="0" indent="0">
              <a:buNone/>
            </a:pPr>
            <a:endParaRPr lang="en-IN" dirty="0"/>
          </a:p>
        </p:txBody>
      </p:sp>
    </p:spTree>
    <p:extLst>
      <p:ext uri="{BB962C8B-B14F-4D97-AF65-F5344CB8AC3E}">
        <p14:creationId xmlns:p14="http://schemas.microsoft.com/office/powerpoint/2010/main" val="118271320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2734"/>
            <a:ext cx="8229600" cy="540101"/>
          </a:xfrm>
        </p:spPr>
        <p:txBody>
          <a:bodyPr/>
          <a:lstStyle/>
          <a:p>
            <a:r>
              <a:rPr lang="en-US" dirty="0"/>
              <a:t>Organic Molecules (4 of 4)</a:t>
            </a:r>
          </a:p>
        </p:txBody>
      </p:sp>
      <p:pic>
        <p:nvPicPr>
          <p:cNvPr id="3" name="Picture 2" descr="Compounds, their structure, and function are described as follows. Nucleotides and nucleic acids. Row 1. Type of compound. A T P. Structure. The nitrogenous base adenine bonded to ribose and three phosphate groups General functions. Energy, main source of chemical energy for the body, drives cellular work. Example and location. A T P. Row 2. Type of compound. Nucleic acids, D N A, R N A. Structure. Strings of nucleotides arranged in either a double helix, D N A, or a single strand R N A. General functions. Information storage, D N A contains the instructions for building every protein in the body. Information retrieval, R N A carries out the instructions to build proteins. Example and location. D N A, R N A. Found in nuclei and cytosol of cel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856" y="1516073"/>
            <a:ext cx="6876288" cy="4168666"/>
          </a:xfrm>
          <a:prstGeom prst="rect">
            <a:avLst/>
          </a:prstGeom>
        </p:spPr>
      </p:pic>
      <p:sp>
        <p:nvSpPr>
          <p:cNvPr id="4" name="Content Placeholder 3"/>
          <p:cNvSpPr>
            <a:spLocks noGrp="1"/>
          </p:cNvSpPr>
          <p:nvPr>
            <p:ph sz="quarter" idx="14"/>
          </p:nvPr>
        </p:nvSpPr>
        <p:spPr>
          <a:xfrm>
            <a:off x="457200" y="5956182"/>
            <a:ext cx="3903133" cy="523220"/>
          </a:xfrm>
        </p:spPr>
        <p:txBody>
          <a:bodyPr>
            <a:spAutoFit/>
          </a:bodyPr>
          <a:lstStyle/>
          <a:p>
            <a:pPr marL="0" indent="0">
              <a:buNone/>
            </a:pPr>
            <a:endParaRPr lang="en-IN" dirty="0"/>
          </a:p>
        </p:txBody>
      </p:sp>
    </p:spTree>
    <p:extLst>
      <p:ext uri="{BB962C8B-B14F-4D97-AF65-F5344CB8AC3E}">
        <p14:creationId xmlns:p14="http://schemas.microsoft.com/office/powerpoint/2010/main" val="2121301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6224" y="133014"/>
            <a:ext cx="3883376" cy="1323439"/>
          </a:xfrm>
        </p:spPr>
        <p:txBody>
          <a:bodyPr wrap="square">
            <a:spAutoFit/>
          </a:bodyPr>
          <a:lstStyle/>
          <a:p>
            <a:r>
              <a:rPr lang="en-US" sz="4000" dirty="0" smtClean="0"/>
              <a:t>Nuclear </a:t>
            </a:r>
            <a:r>
              <a:rPr lang="en-US" sz="4000" dirty="0"/>
              <a:t>Medicine</a:t>
            </a:r>
          </a:p>
        </p:txBody>
      </p:sp>
      <p:sp>
        <p:nvSpPr>
          <p:cNvPr id="3" name="Content Placeholder 2"/>
          <p:cNvSpPr>
            <a:spLocks noGrp="1"/>
          </p:cNvSpPr>
          <p:nvPr>
            <p:ph sz="quarter" idx="13"/>
          </p:nvPr>
        </p:nvSpPr>
        <p:spPr>
          <a:xfrm>
            <a:off x="304800" y="133014"/>
            <a:ext cx="4114800" cy="5970865"/>
          </a:xfrm>
        </p:spPr>
        <p:txBody>
          <a:bodyPr>
            <a:spAutoFit/>
          </a:bodyPr>
          <a:lstStyle/>
          <a:p>
            <a:pPr marL="0" indent="0">
              <a:buNone/>
            </a:pPr>
            <a:r>
              <a:rPr lang="en-US" sz="2000" b="1" dirty="0"/>
              <a:t>Common applications of radioisotopes:</a:t>
            </a:r>
          </a:p>
          <a:p>
            <a:r>
              <a:rPr lang="en-US" sz="2000" b="1" dirty="0"/>
              <a:t>Cancer radiation therapy</a:t>
            </a:r>
            <a:r>
              <a:rPr lang="en-US" sz="2000" dirty="0"/>
              <a:t> – radiation </a:t>
            </a:r>
            <a:r>
              <a:rPr lang="en-US" sz="2000" i="1" dirty="0" smtClean="0"/>
              <a:t>damages</a:t>
            </a:r>
            <a:r>
              <a:rPr lang="en-US" sz="2000" dirty="0" smtClean="0"/>
              <a:t> </a:t>
            </a:r>
            <a:r>
              <a:rPr lang="en-US" sz="2000" dirty="0"/>
              <a:t>structure of cancer cells; </a:t>
            </a:r>
            <a:r>
              <a:rPr lang="en-US" sz="2000" dirty="0" smtClean="0"/>
              <a:t>interferes </a:t>
            </a:r>
            <a:r>
              <a:rPr lang="en-US" sz="2000" dirty="0"/>
              <a:t>with functions</a:t>
            </a:r>
          </a:p>
          <a:p>
            <a:r>
              <a:rPr lang="en-US" sz="2000" b="1" dirty="0"/>
              <a:t>Radiotracers</a:t>
            </a:r>
            <a:r>
              <a:rPr lang="en-US" sz="2000" dirty="0"/>
              <a:t> – injected into patient</a:t>
            </a:r>
            <a:r>
              <a:rPr lang="en-US" sz="2000" dirty="0" smtClean="0"/>
              <a:t>; radiation they produce is </a:t>
            </a:r>
            <a:r>
              <a:rPr lang="en-US" sz="2000" dirty="0"/>
              <a:t/>
            </a:r>
            <a:br>
              <a:rPr lang="en-US" sz="2000" dirty="0"/>
            </a:br>
            <a:r>
              <a:rPr lang="en-US" sz="2000" dirty="0"/>
              <a:t>detected by </a:t>
            </a:r>
            <a:r>
              <a:rPr lang="en-US" sz="2000" dirty="0" smtClean="0"/>
              <a:t>a camera</a:t>
            </a:r>
            <a:r>
              <a:rPr lang="en-US" sz="2000" dirty="0"/>
              <a:t>; image analyzed by </a:t>
            </a:r>
            <a:br>
              <a:rPr lang="en-US" sz="2000" dirty="0"/>
            </a:br>
            <a:r>
              <a:rPr lang="en-US" sz="2000" dirty="0"/>
              <a:t>computer; shows </a:t>
            </a:r>
            <a:r>
              <a:rPr lang="en-US" sz="2000" i="1" dirty="0"/>
              <a:t>size</a:t>
            </a:r>
            <a:r>
              <a:rPr lang="en-US" sz="2000" dirty="0"/>
              <a:t>, </a:t>
            </a:r>
            <a:r>
              <a:rPr lang="en-US" sz="2000" i="1" dirty="0"/>
              <a:t>shape</a:t>
            </a:r>
            <a:r>
              <a:rPr lang="en-US" sz="2000" dirty="0"/>
              <a:t>, and </a:t>
            </a:r>
            <a:r>
              <a:rPr lang="en-US" sz="2000" i="1" dirty="0"/>
              <a:t>activity</a:t>
            </a:r>
            <a:r>
              <a:rPr lang="en-US" sz="2000" dirty="0"/>
              <a:t> of organs and cells</a:t>
            </a:r>
          </a:p>
          <a:p>
            <a:r>
              <a:rPr lang="en-US" sz="2000" b="1" dirty="0"/>
              <a:t>Treatment of thyroid disorders</a:t>
            </a:r>
            <a:r>
              <a:rPr lang="en-US" sz="2000" dirty="0"/>
              <a:t> – high doses of </a:t>
            </a:r>
            <a:r>
              <a:rPr lang="en-US" sz="2000" b="1" dirty="0"/>
              <a:t>iodine-131</a:t>
            </a:r>
            <a:r>
              <a:rPr lang="en-US" sz="2000" dirty="0"/>
              <a:t> treat </a:t>
            </a:r>
            <a:r>
              <a:rPr lang="en-US" sz="2000" i="1" dirty="0"/>
              <a:t>overactive</a:t>
            </a:r>
            <a:r>
              <a:rPr lang="en-US" sz="2000" dirty="0"/>
              <a:t> or </a:t>
            </a:r>
            <a:r>
              <a:rPr lang="en-US" sz="2000" i="1" dirty="0"/>
              <a:t>cancerous</a:t>
            </a:r>
            <a:r>
              <a:rPr lang="en-US" sz="2000" dirty="0"/>
              <a:t> thyroid tissue; radioisotope accumulates and damages cells</a:t>
            </a:r>
            <a:endParaRPr lang="en-US" sz="3200" dirty="0"/>
          </a:p>
        </p:txBody>
      </p:sp>
      <p:pic>
        <p:nvPicPr>
          <p:cNvPr id="10242" name="Picture 2" descr="Fluorescent radiotracers injected into a patient highlight the skeletal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260" y="1600200"/>
            <a:ext cx="3430280" cy="4516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1143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148" y="2708456"/>
            <a:ext cx="8549640" cy="1354217"/>
          </a:xfrm>
        </p:spPr>
        <p:txBody>
          <a:bodyPr>
            <a:spAutoFit/>
          </a:bodyPr>
          <a:lstStyle/>
          <a:p>
            <a:r>
              <a:rPr lang="en-US" sz="4400" dirty="0"/>
              <a:t>Module 2.2 Matter Combined: Mixtures and Chemical Bonds</a:t>
            </a:r>
          </a:p>
        </p:txBody>
      </p:sp>
    </p:spTree>
    <p:extLst>
      <p:ext uri="{BB962C8B-B14F-4D97-AF65-F5344CB8AC3E}">
        <p14:creationId xmlns:p14="http://schemas.microsoft.com/office/powerpoint/2010/main" val="2907445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694267"/>
            <a:ext cx="8229600" cy="555111"/>
          </a:xfrm>
        </p:spPr>
        <p:txBody>
          <a:bodyPr/>
          <a:lstStyle/>
          <a:p>
            <a:r>
              <a:rPr lang="en-US" dirty="0"/>
              <a:t>Matter Combined</a:t>
            </a:r>
            <a:endParaRPr lang="en-US" sz="2000" b="0" dirty="0"/>
          </a:p>
        </p:txBody>
      </p:sp>
      <p:sp>
        <p:nvSpPr>
          <p:cNvPr id="3" name="Content Placeholder 2"/>
          <p:cNvSpPr>
            <a:spLocks noGrp="1"/>
          </p:cNvSpPr>
          <p:nvPr>
            <p:ph idx="4294967295"/>
          </p:nvPr>
        </p:nvSpPr>
        <p:spPr>
          <a:xfrm>
            <a:off x="460282" y="1602526"/>
            <a:ext cx="8226518" cy="931024"/>
          </a:xfrm>
        </p:spPr>
        <p:txBody>
          <a:bodyPr>
            <a:spAutoFit/>
          </a:bodyPr>
          <a:lstStyle/>
          <a:p>
            <a:r>
              <a:rPr lang="en-US" b="1" dirty="0"/>
              <a:t>Matter</a:t>
            </a:r>
            <a:r>
              <a:rPr lang="en-US" dirty="0"/>
              <a:t> can be combined physically to form </a:t>
            </a:r>
            <a:r>
              <a:rPr lang="en-US" b="1" dirty="0"/>
              <a:t>mixtures</a:t>
            </a:r>
            <a:r>
              <a:rPr lang="en-US" dirty="0"/>
              <a:t> – atoms of two or more elements </a:t>
            </a:r>
            <a:r>
              <a:rPr lang="en-US" i="1" dirty="0"/>
              <a:t>physically</a:t>
            </a:r>
            <a:r>
              <a:rPr lang="en-US" dirty="0"/>
              <a:t> </a:t>
            </a:r>
            <a:r>
              <a:rPr lang="en-US" i="1" dirty="0"/>
              <a:t>intermixed</a:t>
            </a:r>
            <a:r>
              <a:rPr lang="en-US" dirty="0"/>
              <a:t> </a:t>
            </a:r>
            <a:r>
              <a:rPr lang="en-US" u="sng" dirty="0"/>
              <a:t>without</a:t>
            </a:r>
            <a:r>
              <a:rPr lang="en-US" dirty="0"/>
              <a:t> changing </a:t>
            </a:r>
            <a:r>
              <a:rPr lang="en-US" i="1" dirty="0"/>
              <a:t>chemical</a:t>
            </a:r>
            <a:r>
              <a:rPr lang="en-US" dirty="0"/>
              <a:t> </a:t>
            </a:r>
            <a:r>
              <a:rPr lang="en-US" i="1" dirty="0"/>
              <a:t>nature</a:t>
            </a:r>
            <a:r>
              <a:rPr lang="en-US" dirty="0"/>
              <a:t> of atoms</a:t>
            </a:r>
          </a:p>
          <a:p>
            <a:r>
              <a:rPr lang="en-US" dirty="0"/>
              <a:t>Three basic types of mixtures: </a:t>
            </a:r>
            <a:r>
              <a:rPr lang="en-US" b="1" dirty="0"/>
              <a:t>suspensions</a:t>
            </a:r>
            <a:r>
              <a:rPr lang="en-US" dirty="0"/>
              <a:t>, </a:t>
            </a:r>
            <a:r>
              <a:rPr lang="en-US" b="1" dirty="0"/>
              <a:t>colloids</a:t>
            </a:r>
            <a:r>
              <a:rPr lang="en-US" dirty="0"/>
              <a:t>, and </a:t>
            </a:r>
            <a:r>
              <a:rPr lang="en-US" b="1" dirty="0"/>
              <a:t>solutions </a:t>
            </a:r>
            <a:r>
              <a:rPr lang="en-US" dirty="0"/>
              <a:t>(</a:t>
            </a:r>
            <a:r>
              <a:rPr lang="en-US" b="1" dirty="0"/>
              <a:t>Figure 2.3</a:t>
            </a:r>
            <a:r>
              <a:rPr lang="en-US" dirty="0"/>
              <a:t>)</a:t>
            </a:r>
            <a:r>
              <a:rPr lang="en-US" b="1" dirty="0"/>
              <a:t> </a:t>
            </a:r>
          </a:p>
        </p:txBody>
      </p:sp>
    </p:spTree>
    <p:extLst>
      <p:ext uri="{BB962C8B-B14F-4D97-AF65-F5344CB8AC3E}">
        <p14:creationId xmlns:p14="http://schemas.microsoft.com/office/powerpoint/2010/main" val="1737741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Mixtures (1 of 3)</a:t>
            </a:r>
          </a:p>
        </p:txBody>
      </p:sp>
      <p:sp>
        <p:nvSpPr>
          <p:cNvPr id="3" name="Content Placeholder 2"/>
          <p:cNvSpPr>
            <a:spLocks noGrp="1"/>
          </p:cNvSpPr>
          <p:nvPr>
            <p:ph sz="quarter" idx="13"/>
          </p:nvPr>
        </p:nvSpPr>
        <p:spPr>
          <a:xfrm>
            <a:off x="457200" y="1600200"/>
            <a:ext cx="4114800" cy="1138773"/>
          </a:xfrm>
        </p:spPr>
        <p:txBody>
          <a:bodyPr>
            <a:spAutoFit/>
          </a:bodyPr>
          <a:lstStyle/>
          <a:p>
            <a:r>
              <a:rPr lang="en-US" b="1" dirty="0"/>
              <a:t>Suspension</a:t>
            </a:r>
            <a:r>
              <a:rPr lang="en-US" dirty="0"/>
              <a:t> – mixture containing two or more components </a:t>
            </a:r>
          </a:p>
          <a:p>
            <a:pPr lvl="1"/>
            <a:r>
              <a:rPr lang="en-US" dirty="0"/>
              <a:t>Large, </a:t>
            </a:r>
            <a:r>
              <a:rPr lang="en-US" i="1" dirty="0"/>
              <a:t>unevenly distributed particles</a:t>
            </a:r>
            <a:endParaRPr lang="en-US" dirty="0"/>
          </a:p>
          <a:p>
            <a:pPr lvl="1"/>
            <a:r>
              <a:rPr lang="en-US" u="sng" dirty="0"/>
              <a:t>Will</a:t>
            </a:r>
            <a:r>
              <a:rPr lang="en-US" dirty="0"/>
              <a:t> </a:t>
            </a:r>
            <a:r>
              <a:rPr lang="en-US" i="1" dirty="0"/>
              <a:t>settle</a:t>
            </a:r>
            <a:r>
              <a:rPr lang="en-US" dirty="0"/>
              <a:t> </a:t>
            </a:r>
            <a:r>
              <a:rPr lang="en-US" i="1" dirty="0"/>
              <a:t>out</a:t>
            </a:r>
            <a:r>
              <a:rPr lang="en-US" dirty="0"/>
              <a:t> when left undisturbed</a:t>
            </a:r>
          </a:p>
        </p:txBody>
      </p:sp>
      <p:pic>
        <p:nvPicPr>
          <p:cNvPr id="4" name="Picture 3" descr="Mixture A, suspension. Particles are large and usually visible, and settle out. In a vial of blood, the settled out red blood cells are at the bottom. The red blood cells are suspended in plasma together with water molecul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8992" y="1610605"/>
            <a:ext cx="3992880" cy="3779520"/>
          </a:xfrm>
          <a:prstGeom prst="rect">
            <a:avLst/>
          </a:prstGeom>
        </p:spPr>
      </p:pic>
      <p:sp>
        <p:nvSpPr>
          <p:cNvPr id="5" name="Content Placeholder 4"/>
          <p:cNvSpPr>
            <a:spLocks noGrp="1"/>
          </p:cNvSpPr>
          <p:nvPr>
            <p:ph sz="quarter" idx="14"/>
          </p:nvPr>
        </p:nvSpPr>
        <p:spPr>
          <a:xfrm>
            <a:off x="440266" y="5918198"/>
            <a:ext cx="5392208" cy="523220"/>
          </a:xfrm>
        </p:spPr>
        <p:txBody>
          <a:bodyPr>
            <a:spAutoFit/>
          </a:bodyPr>
          <a:lstStyle/>
          <a:p>
            <a:pPr marL="0" indent="0">
              <a:buNone/>
            </a:pPr>
            <a:endParaRPr lang="en-IN" dirty="0"/>
          </a:p>
        </p:txBody>
      </p:sp>
    </p:spTree>
    <p:extLst>
      <p:ext uri="{BB962C8B-B14F-4D97-AF65-F5344CB8AC3E}">
        <p14:creationId xmlns:p14="http://schemas.microsoft.com/office/powerpoint/2010/main" val="38788220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Mixtures (2 of 3) </a:t>
            </a:r>
          </a:p>
        </p:txBody>
      </p:sp>
      <p:sp>
        <p:nvSpPr>
          <p:cNvPr id="3" name="Content Placeholder 2"/>
          <p:cNvSpPr>
            <a:spLocks noGrp="1"/>
          </p:cNvSpPr>
          <p:nvPr>
            <p:ph sz="quarter" idx="13"/>
          </p:nvPr>
        </p:nvSpPr>
        <p:spPr>
          <a:xfrm>
            <a:off x="457200" y="1600200"/>
            <a:ext cx="4114800" cy="892552"/>
          </a:xfrm>
        </p:spPr>
        <p:txBody>
          <a:bodyPr>
            <a:spAutoFit/>
          </a:bodyPr>
          <a:lstStyle/>
          <a:p>
            <a:r>
              <a:rPr lang="en-US" b="1" dirty="0"/>
              <a:t>Colloids</a:t>
            </a:r>
            <a:r>
              <a:rPr lang="en-US" dirty="0"/>
              <a:t> – two or more components </a:t>
            </a:r>
          </a:p>
          <a:p>
            <a:pPr lvl="1"/>
            <a:r>
              <a:rPr lang="en-US" dirty="0"/>
              <a:t>Small, </a:t>
            </a:r>
            <a:r>
              <a:rPr lang="en-US" i="1" dirty="0"/>
              <a:t>evenly distributed particles</a:t>
            </a:r>
            <a:endParaRPr lang="en-US" dirty="0"/>
          </a:p>
          <a:p>
            <a:pPr lvl="1"/>
            <a:r>
              <a:rPr lang="en-US" dirty="0"/>
              <a:t>Will </a:t>
            </a:r>
            <a:r>
              <a:rPr lang="en-US" u="sng" dirty="0"/>
              <a:t>not</a:t>
            </a:r>
            <a:r>
              <a:rPr lang="en-US" dirty="0"/>
              <a:t> </a:t>
            </a:r>
            <a:r>
              <a:rPr lang="en-US" i="1" dirty="0"/>
              <a:t>settle</a:t>
            </a:r>
            <a:r>
              <a:rPr lang="en-US" dirty="0"/>
              <a:t> </a:t>
            </a:r>
            <a:r>
              <a:rPr lang="en-US" i="1" dirty="0"/>
              <a:t>out</a:t>
            </a:r>
          </a:p>
        </p:txBody>
      </p:sp>
      <p:pic>
        <p:nvPicPr>
          <p:cNvPr id="4" name="Picture 3" descr="Mixture B, colloid, has two distinct components. Particles are small and not visible, and do not settle out. A vial of milk shows an even distribution of milk proteins and water molecules insid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6183" y="1611022"/>
            <a:ext cx="3700272" cy="3901440"/>
          </a:xfrm>
          <a:prstGeom prst="rect">
            <a:avLst/>
          </a:prstGeom>
        </p:spPr>
      </p:pic>
      <p:sp>
        <p:nvSpPr>
          <p:cNvPr id="5" name="Content Placeholder 4"/>
          <p:cNvSpPr>
            <a:spLocks noGrp="1"/>
          </p:cNvSpPr>
          <p:nvPr>
            <p:ph sz="quarter" idx="14"/>
          </p:nvPr>
        </p:nvSpPr>
        <p:spPr>
          <a:xfrm>
            <a:off x="440266" y="5918200"/>
            <a:ext cx="3826933" cy="523220"/>
          </a:xfrm>
        </p:spPr>
        <p:txBody>
          <a:bodyPr>
            <a:spAutoFit/>
          </a:bodyPr>
          <a:lstStyle/>
          <a:p>
            <a:pPr marL="0" indent="0">
              <a:buNone/>
            </a:pPr>
            <a:endParaRPr lang="en-IN" dirty="0"/>
          </a:p>
        </p:txBody>
      </p:sp>
    </p:spTree>
    <p:extLst>
      <p:ext uri="{BB962C8B-B14F-4D97-AF65-F5344CB8AC3E}">
        <p14:creationId xmlns:p14="http://schemas.microsoft.com/office/powerpoint/2010/main" val="1976171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dirty="0"/>
              <a:t>Mixtures (3 of 3) </a:t>
            </a:r>
          </a:p>
        </p:txBody>
      </p:sp>
      <p:sp>
        <p:nvSpPr>
          <p:cNvPr id="3" name="Content Placeholder 2"/>
          <p:cNvSpPr>
            <a:spLocks noGrp="1"/>
          </p:cNvSpPr>
          <p:nvPr>
            <p:ph sz="quarter" idx="13"/>
          </p:nvPr>
        </p:nvSpPr>
        <p:spPr>
          <a:xfrm>
            <a:off x="457200" y="1600200"/>
            <a:ext cx="4114800" cy="1631216"/>
          </a:xfrm>
        </p:spPr>
        <p:txBody>
          <a:bodyPr>
            <a:spAutoFit/>
          </a:bodyPr>
          <a:lstStyle/>
          <a:p>
            <a:r>
              <a:rPr lang="en-US" b="1" dirty="0"/>
              <a:t>Solutions</a:t>
            </a:r>
            <a:r>
              <a:rPr lang="en-US" dirty="0"/>
              <a:t> – two or more components; extremely small, evenly distributed particles; will </a:t>
            </a:r>
            <a:r>
              <a:rPr lang="en-US" u="sng" dirty="0"/>
              <a:t>not</a:t>
            </a:r>
            <a:r>
              <a:rPr lang="en-US" dirty="0"/>
              <a:t> </a:t>
            </a:r>
            <a:r>
              <a:rPr lang="en-US" i="1" dirty="0"/>
              <a:t>settle</a:t>
            </a:r>
            <a:r>
              <a:rPr lang="en-US" dirty="0"/>
              <a:t> </a:t>
            </a:r>
            <a:r>
              <a:rPr lang="en-US" i="1" dirty="0"/>
              <a:t>out</a:t>
            </a:r>
            <a:r>
              <a:rPr lang="en-US" dirty="0"/>
              <a:t>:</a:t>
            </a:r>
          </a:p>
          <a:p>
            <a:pPr lvl="1"/>
            <a:r>
              <a:rPr lang="en-US" b="1" dirty="0"/>
              <a:t>Solute</a:t>
            </a:r>
            <a:r>
              <a:rPr lang="en-US" dirty="0"/>
              <a:t> – substance </a:t>
            </a:r>
            <a:r>
              <a:rPr lang="en-US" i="1" dirty="0" smtClean="0"/>
              <a:t>dissolved</a:t>
            </a:r>
            <a:endParaRPr lang="en-US" i="1" dirty="0"/>
          </a:p>
          <a:p>
            <a:pPr lvl="1"/>
            <a:r>
              <a:rPr lang="en-US" b="1" dirty="0"/>
              <a:t>Solvent</a:t>
            </a:r>
            <a:r>
              <a:rPr lang="en-US" dirty="0"/>
              <a:t> – substance that </a:t>
            </a:r>
            <a:r>
              <a:rPr lang="en-US" i="1" dirty="0" smtClean="0"/>
              <a:t>dissolves</a:t>
            </a:r>
            <a:r>
              <a:rPr lang="en-US" dirty="0" smtClean="0"/>
              <a:t> solute</a:t>
            </a:r>
            <a:endParaRPr lang="en-US" dirty="0"/>
          </a:p>
        </p:txBody>
      </p:sp>
      <p:pic>
        <p:nvPicPr>
          <p:cNvPr id="4" name="Picture 3" descr="Mixture C, solution. Particles are extremely small and not visible, and do not settle out. One component dissolves in the other component. A vial of glucose and water shows an even distribution of glucose molecules and water molecul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5046" y="1611022"/>
            <a:ext cx="3742944" cy="4133088"/>
          </a:xfrm>
          <a:prstGeom prst="rect">
            <a:avLst/>
          </a:prstGeom>
        </p:spPr>
      </p:pic>
      <p:sp>
        <p:nvSpPr>
          <p:cNvPr id="5" name="Content Placeholder 4"/>
          <p:cNvSpPr>
            <a:spLocks noGrp="1"/>
          </p:cNvSpPr>
          <p:nvPr>
            <p:ph sz="quarter" idx="14"/>
          </p:nvPr>
        </p:nvSpPr>
        <p:spPr>
          <a:xfrm>
            <a:off x="440266" y="5918203"/>
            <a:ext cx="4446587" cy="246221"/>
          </a:xfrm>
        </p:spPr>
        <p:txBody>
          <a:bodyPr>
            <a:spAutoFit/>
          </a:bodyPr>
          <a:lstStyle/>
          <a:p>
            <a:pPr marL="0" indent="0">
              <a:buNone/>
            </a:pPr>
            <a:r>
              <a:rPr lang="en-IN" b="1" dirty="0">
                <a:solidFill>
                  <a:srgbClr val="007FA3"/>
                </a:solidFill>
                <a:cs typeface="Times New Roman" panose="02020603050405020304" pitchFamily="18" charset="0"/>
              </a:rPr>
              <a:t>Figure </a:t>
            </a:r>
            <a:r>
              <a:rPr lang="en-IN" b="1" dirty="0" smtClean="0">
                <a:solidFill>
                  <a:srgbClr val="007FA3"/>
                </a:solidFill>
                <a:cs typeface="Times New Roman" panose="02020603050405020304" pitchFamily="18" charset="0"/>
              </a:rPr>
              <a:t>2.3c </a:t>
            </a:r>
            <a:r>
              <a:rPr lang="en-IN" dirty="0"/>
              <a:t>The three types of mixtures</a:t>
            </a:r>
            <a:r>
              <a:rPr lang="en-IN" dirty="0" smtClean="0"/>
              <a:t>.</a:t>
            </a:r>
            <a:endParaRPr lang="en-IN" dirty="0"/>
          </a:p>
        </p:txBody>
      </p:sp>
    </p:spTree>
    <p:extLst>
      <p:ext uri="{BB962C8B-B14F-4D97-AF65-F5344CB8AC3E}">
        <p14:creationId xmlns:p14="http://schemas.microsoft.com/office/powerpoint/2010/main" val="35726626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0852"/>
            <a:ext cx="8229600" cy="523220"/>
          </a:xfrm>
        </p:spPr>
        <p:txBody>
          <a:bodyPr/>
          <a:lstStyle/>
          <a:p>
            <a:r>
              <a:rPr lang="en-US" dirty="0"/>
              <a:t>Chemical Bonds (1 of 4) </a:t>
            </a:r>
          </a:p>
        </p:txBody>
      </p:sp>
      <p:sp>
        <p:nvSpPr>
          <p:cNvPr id="3" name="Content Placeholder 2"/>
          <p:cNvSpPr>
            <a:spLocks noGrp="1"/>
          </p:cNvSpPr>
          <p:nvPr>
            <p:ph idx="1"/>
          </p:nvPr>
        </p:nvSpPr>
        <p:spPr>
          <a:xfrm>
            <a:off x="457200" y="1600200"/>
            <a:ext cx="4114800" cy="4321183"/>
          </a:xfrm>
        </p:spPr>
        <p:txBody>
          <a:bodyPr wrap="square">
            <a:spAutoFit/>
          </a:bodyPr>
          <a:lstStyle/>
          <a:p>
            <a:pPr marL="255600" indent="-255600">
              <a:spcAft>
                <a:spcPts val="1200"/>
              </a:spcAft>
              <a:buSzPct val="100000"/>
            </a:pPr>
            <a:r>
              <a:rPr lang="en-US" sz="1800" dirty="0"/>
              <a:t>Matter can be combined </a:t>
            </a:r>
            <a:r>
              <a:rPr lang="en-US" sz="1800" u="sng" dirty="0"/>
              <a:t>chemically</a:t>
            </a:r>
            <a:r>
              <a:rPr lang="en-US" sz="1800" dirty="0"/>
              <a:t> when atoms are combined by </a:t>
            </a:r>
            <a:r>
              <a:rPr lang="en-US" sz="1800" b="1" dirty="0"/>
              <a:t>chemical bonds</a:t>
            </a:r>
            <a:endParaRPr lang="en-US" sz="1800" dirty="0"/>
          </a:p>
          <a:p>
            <a:pPr marL="255600" indent="-255600">
              <a:spcAft>
                <a:spcPts val="1200"/>
              </a:spcAft>
              <a:buSzPct val="100000"/>
            </a:pPr>
            <a:r>
              <a:rPr lang="en-US" sz="1800" dirty="0"/>
              <a:t>Chemical bond is </a:t>
            </a:r>
            <a:r>
              <a:rPr lang="en-US" sz="1800" u="sng" dirty="0"/>
              <a:t>not</a:t>
            </a:r>
            <a:r>
              <a:rPr lang="en-US" sz="1800" dirty="0"/>
              <a:t> physical structure; </a:t>
            </a:r>
            <a:r>
              <a:rPr lang="en-US" sz="1800" i="1" dirty="0"/>
              <a:t>energy relationship </a:t>
            </a:r>
            <a:r>
              <a:rPr lang="en-US" sz="1800" dirty="0"/>
              <a:t>or </a:t>
            </a:r>
            <a:r>
              <a:rPr lang="en-US" sz="1800" i="1" dirty="0"/>
              <a:t>attractive </a:t>
            </a:r>
            <a:r>
              <a:rPr lang="en-US" sz="1800" i="1" dirty="0" smtClean="0"/>
              <a:t>force </a:t>
            </a:r>
            <a:r>
              <a:rPr lang="en-US" sz="1800" dirty="0" smtClean="0"/>
              <a:t>between atoms</a:t>
            </a:r>
            <a:endParaRPr lang="en-US" sz="2800" dirty="0"/>
          </a:p>
          <a:p>
            <a:pPr lvl="1">
              <a:spcAft>
                <a:spcPts val="1200"/>
              </a:spcAft>
            </a:pPr>
            <a:r>
              <a:rPr lang="en-US" sz="1800" b="1" dirty="0"/>
              <a:t>Molecule </a:t>
            </a:r>
            <a:r>
              <a:rPr lang="en-US" sz="1800" dirty="0"/>
              <a:t>– formed by chemical bonding </a:t>
            </a:r>
            <a:br>
              <a:rPr lang="en-US" sz="1800" dirty="0"/>
            </a:br>
            <a:r>
              <a:rPr lang="en-US" sz="1800" dirty="0"/>
              <a:t>between two or more atoms of </a:t>
            </a:r>
            <a:r>
              <a:rPr lang="en-US" sz="1800" u="sng" dirty="0"/>
              <a:t>same </a:t>
            </a:r>
            <a:r>
              <a:rPr lang="en-US" sz="1800" dirty="0"/>
              <a:t>element</a:t>
            </a:r>
          </a:p>
          <a:p>
            <a:pPr lvl="1">
              <a:spcAft>
                <a:spcPts val="1200"/>
              </a:spcAft>
            </a:pPr>
            <a:r>
              <a:rPr lang="en-US" sz="1800" b="1" dirty="0"/>
              <a:t>Compound </a:t>
            </a:r>
            <a:r>
              <a:rPr lang="en-US" sz="1800" dirty="0"/>
              <a:t>– formed when two or more </a:t>
            </a:r>
            <a:r>
              <a:rPr lang="en-US" sz="1800" dirty="0" smtClean="0"/>
              <a:t>atoms from </a:t>
            </a:r>
            <a:r>
              <a:rPr lang="en-US" sz="1800" u="sng" dirty="0"/>
              <a:t>different</a:t>
            </a:r>
            <a:r>
              <a:rPr lang="en-US" sz="1800" dirty="0"/>
              <a:t> elements combine by </a:t>
            </a:r>
            <a:r>
              <a:rPr lang="en-US" sz="1800" dirty="0" smtClean="0"/>
              <a:t>chemical bonding</a:t>
            </a:r>
            <a:endParaRPr lang="en-US" sz="1800" dirty="0"/>
          </a:p>
        </p:txBody>
      </p:sp>
      <p:pic>
        <p:nvPicPr>
          <p:cNvPr id="6" name="Picture 5" descr="The formation of a covalent bond in three steps. Step 1, each hydrogen atom has a single electron. Step 2, each proton attracts the electron of the other atom. Step 3, the shells merge, and now each atom obeys the dust rule. This forms H 2 from two individual H atom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2233" y="1730121"/>
            <a:ext cx="3949558" cy="3605837"/>
          </a:xfrm>
          <a:prstGeom prst="rect">
            <a:avLst/>
          </a:prstGeom>
        </p:spPr>
      </p:pic>
      <p:sp>
        <p:nvSpPr>
          <p:cNvPr id="4" name="Content Placeholder 3"/>
          <p:cNvSpPr>
            <a:spLocks noGrp="1"/>
          </p:cNvSpPr>
          <p:nvPr>
            <p:ph sz="quarter" idx="11"/>
          </p:nvPr>
        </p:nvSpPr>
        <p:spPr>
          <a:xfrm>
            <a:off x="440266" y="5914283"/>
            <a:ext cx="7696200" cy="246221"/>
          </a:xfrm>
        </p:spPr>
        <p:txBody>
          <a:bodyPr wrap="square">
            <a:spAutoFit/>
          </a:bodyPr>
          <a:lstStyle/>
          <a:p>
            <a:pPr marL="0" indent="0">
              <a:buNone/>
            </a:pPr>
            <a:r>
              <a:rPr lang="en-US" b="1" dirty="0">
                <a:solidFill>
                  <a:srgbClr val="007FA3"/>
                </a:solidFill>
                <a:ea typeface="+mj-ea"/>
                <a:cs typeface="Times New Roman" panose="02020603050405020304" pitchFamily="18" charset="0"/>
              </a:rPr>
              <a:t>Figure 2.5  </a:t>
            </a:r>
            <a:r>
              <a:rPr lang="en-US" dirty="0"/>
              <a:t>Formation of a covalent bond</a:t>
            </a:r>
            <a:r>
              <a:rPr lang="en-US" dirty="0" smtClean="0"/>
              <a:t>.</a:t>
            </a:r>
            <a:endParaRPr lang="en-IN" dirty="0"/>
          </a:p>
        </p:txBody>
      </p:sp>
    </p:spTree>
    <p:extLst>
      <p:ext uri="{BB962C8B-B14F-4D97-AF65-F5344CB8AC3E}">
        <p14:creationId xmlns:p14="http://schemas.microsoft.com/office/powerpoint/2010/main" val="6530205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2734"/>
            <a:ext cx="8229600" cy="543032"/>
          </a:xfrm>
        </p:spPr>
        <p:txBody>
          <a:bodyPr>
            <a:spAutoFit/>
          </a:bodyPr>
          <a:lstStyle/>
          <a:p>
            <a:r>
              <a:rPr lang="en-US" dirty="0"/>
              <a:t>Chemical Bonds (2 of 4) </a:t>
            </a:r>
          </a:p>
        </p:txBody>
      </p:sp>
      <p:pic>
        <p:nvPicPr>
          <p:cNvPr id="3" name="Picture 2" descr="A table demonstrates electron sharing in three different covalent bonds. Row 1. Number of Electron Pairs Shared. One, single bond. Molecular structure. Single bonds connect hydrogen to carbon. Structural formula. C, single bonded up, down, left, and right each to H. Molecular formula. C H 4, methane. Row 2. Number of Electron Pairs Shared. Two, double bond. Molecular structure. Double bonds attach two oxygen atoms to each other. Structural formula. O double bonded to O. Molecular formula. O 2, oxygen gas. Number of Electron Pairs Shared. Row 3. Three, triple bond. Molecular structure. Triple bonds connect two nitrogen atoms. Structural formula. N triple bonded to N. Molecular formula. N 2, nitrogen ga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729" y="1615682"/>
            <a:ext cx="7644543" cy="3839994"/>
          </a:xfrm>
          <a:prstGeom prst="rect">
            <a:avLst/>
          </a:prstGeom>
        </p:spPr>
      </p:pic>
      <p:sp>
        <p:nvSpPr>
          <p:cNvPr id="6" name="Content Placeholder 5"/>
          <p:cNvSpPr>
            <a:spLocks noGrp="1"/>
          </p:cNvSpPr>
          <p:nvPr>
            <p:ph sz="quarter" idx="15"/>
          </p:nvPr>
        </p:nvSpPr>
        <p:spPr>
          <a:xfrm>
            <a:off x="457200" y="5916505"/>
            <a:ext cx="8229600" cy="246221"/>
          </a:xfrm>
        </p:spPr>
        <p:txBody>
          <a:bodyPr>
            <a:spAutoFit/>
          </a:bodyPr>
          <a:lstStyle/>
          <a:p>
            <a:pPr marL="0" indent="0">
              <a:buNone/>
            </a:pPr>
            <a:r>
              <a:rPr lang="en-US" b="1" dirty="0">
                <a:solidFill>
                  <a:srgbClr val="007FA3"/>
                </a:solidFill>
              </a:rPr>
              <a:t>Table 2.1 </a:t>
            </a:r>
            <a:r>
              <a:rPr lang="en-US" dirty="0"/>
              <a:t>Electron Sharing in Covalent </a:t>
            </a:r>
            <a:r>
              <a:rPr lang="en-US" dirty="0" smtClean="0"/>
              <a:t>Bonds.</a:t>
            </a:r>
            <a:endParaRPr lang="en-US" dirty="0"/>
          </a:p>
        </p:txBody>
      </p:sp>
    </p:spTree>
    <p:extLst>
      <p:ext uri="{BB962C8B-B14F-4D97-AF65-F5344CB8AC3E}">
        <p14:creationId xmlns:p14="http://schemas.microsoft.com/office/powerpoint/2010/main" val="37930215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3233" y="2760980"/>
            <a:ext cx="6423471" cy="1362075"/>
          </a:xfrm>
        </p:spPr>
        <p:txBody>
          <a:bodyPr>
            <a:spAutoFit/>
          </a:bodyPr>
          <a:lstStyle/>
          <a:p>
            <a:r>
              <a:rPr lang="en-US" sz="4400" dirty="0"/>
              <a:t>Module 2.1 Atoms and Elements</a:t>
            </a:r>
          </a:p>
        </p:txBody>
      </p:sp>
    </p:spTree>
    <p:extLst>
      <p:ext uri="{BB962C8B-B14F-4D97-AF65-F5344CB8AC3E}">
        <p14:creationId xmlns:p14="http://schemas.microsoft.com/office/powerpoint/2010/main" val="7094817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8589"/>
            <a:ext cx="8229600" cy="769441"/>
          </a:xfrm>
        </p:spPr>
        <p:txBody>
          <a:bodyPr/>
          <a:lstStyle/>
          <a:p>
            <a:r>
              <a:rPr lang="en-US" dirty="0"/>
              <a:t>Chemical Bonds </a:t>
            </a:r>
            <a:r>
              <a:rPr lang="en-US" dirty="0" smtClean="0"/>
              <a:t>(3 </a:t>
            </a:r>
            <a:r>
              <a:rPr lang="en-US" dirty="0"/>
              <a:t>of 4)</a:t>
            </a:r>
          </a:p>
        </p:txBody>
      </p:sp>
      <p:sp>
        <p:nvSpPr>
          <p:cNvPr id="3" name="Content Placeholder 2"/>
          <p:cNvSpPr>
            <a:spLocks noGrp="1"/>
          </p:cNvSpPr>
          <p:nvPr>
            <p:ph sz="quarter" idx="13"/>
          </p:nvPr>
        </p:nvSpPr>
        <p:spPr>
          <a:xfrm>
            <a:off x="457200" y="1600200"/>
            <a:ext cx="7730067" cy="1500411"/>
          </a:xfrm>
        </p:spPr>
        <p:txBody>
          <a:bodyPr>
            <a:spAutoFit/>
          </a:bodyPr>
          <a:lstStyle/>
          <a:p>
            <a:r>
              <a:rPr lang="en-US" dirty="0"/>
              <a:t>Chemical bonds are formed when </a:t>
            </a:r>
            <a:r>
              <a:rPr lang="en-US" b="1" dirty="0"/>
              <a:t>valence</a:t>
            </a:r>
            <a:r>
              <a:rPr lang="en-US" dirty="0"/>
              <a:t> </a:t>
            </a:r>
            <a:r>
              <a:rPr lang="en-US" b="1" dirty="0"/>
              <a:t>electrons</a:t>
            </a:r>
            <a:r>
              <a:rPr lang="en-US" dirty="0"/>
              <a:t> (</a:t>
            </a:r>
            <a:r>
              <a:rPr lang="en-US" i="1" dirty="0"/>
              <a:t>outermost</a:t>
            </a:r>
            <a:r>
              <a:rPr lang="en-US" dirty="0"/>
              <a:t> </a:t>
            </a:r>
            <a:r>
              <a:rPr lang="en-US" b="1" dirty="0"/>
              <a:t>shell</a:t>
            </a:r>
            <a:r>
              <a:rPr lang="en-US" dirty="0"/>
              <a:t>) of atoms </a:t>
            </a:r>
            <a:r>
              <a:rPr lang="en-US" u="sng" dirty="0"/>
              <a:t>interact</a:t>
            </a:r>
          </a:p>
          <a:p>
            <a:r>
              <a:rPr lang="en-US" dirty="0"/>
              <a:t>Valence electrons determine </a:t>
            </a:r>
            <a:r>
              <a:rPr lang="en-US" i="1" dirty="0"/>
              <a:t>how</a:t>
            </a:r>
            <a:r>
              <a:rPr lang="en-US" dirty="0"/>
              <a:t> an atom interacts with other atoms; whether it will </a:t>
            </a:r>
            <a:r>
              <a:rPr lang="en-US" i="1" dirty="0"/>
              <a:t>form</a:t>
            </a:r>
            <a:r>
              <a:rPr lang="en-US" dirty="0"/>
              <a:t> </a:t>
            </a:r>
            <a:r>
              <a:rPr lang="en-US" i="1" dirty="0"/>
              <a:t>bonds</a:t>
            </a:r>
            <a:r>
              <a:rPr lang="en-US" dirty="0"/>
              <a:t> with specific atom</a:t>
            </a:r>
          </a:p>
          <a:p>
            <a:pPr marL="731520" lvl="1" indent="-274320">
              <a:spcAft>
                <a:spcPts val="0"/>
              </a:spcAft>
            </a:pPr>
            <a:r>
              <a:rPr lang="en-US" b="1" dirty="0"/>
              <a:t>Octet</a:t>
            </a:r>
            <a:r>
              <a:rPr lang="en-US" dirty="0"/>
              <a:t> </a:t>
            </a:r>
            <a:r>
              <a:rPr lang="en-US" b="1" dirty="0"/>
              <a:t>rule</a:t>
            </a:r>
            <a:r>
              <a:rPr lang="en-US" dirty="0"/>
              <a:t> – atom is </a:t>
            </a:r>
            <a:r>
              <a:rPr lang="en-US" i="1" dirty="0" smtClean="0"/>
              <a:t>most </a:t>
            </a:r>
            <a:r>
              <a:rPr lang="en-US" i="1" dirty="0"/>
              <a:t>stable</a:t>
            </a:r>
            <a:r>
              <a:rPr lang="en-US" dirty="0"/>
              <a:t> when </a:t>
            </a:r>
            <a:r>
              <a:rPr lang="en-US" u="sng" dirty="0"/>
              <a:t>8</a:t>
            </a:r>
            <a:r>
              <a:rPr lang="en-US" dirty="0"/>
              <a:t> </a:t>
            </a:r>
            <a:r>
              <a:rPr lang="en-US" u="sng" dirty="0" smtClean="0"/>
              <a:t>electrons </a:t>
            </a:r>
            <a:r>
              <a:rPr lang="en-US" dirty="0"/>
              <a:t>in </a:t>
            </a:r>
            <a:r>
              <a:rPr lang="en-US" i="1" dirty="0"/>
              <a:t>valence</a:t>
            </a:r>
            <a:r>
              <a:rPr lang="en-US" dirty="0"/>
              <a:t> </a:t>
            </a:r>
            <a:r>
              <a:rPr lang="en-US" i="1" dirty="0" smtClean="0"/>
              <a:t>shell </a:t>
            </a:r>
            <a:r>
              <a:rPr lang="en-US" dirty="0" smtClean="0"/>
              <a:t>(</a:t>
            </a:r>
            <a:r>
              <a:rPr lang="en-US" i="0" dirty="0" smtClean="0">
                <a:latin typeface="Times New Roman" panose="02020603050405020304" pitchFamily="18" charset="0"/>
                <a:cs typeface="Times New Roman" panose="02020603050405020304" pitchFamily="18" charset="0"/>
              </a:rPr>
              <a:t>CO</a:t>
            </a:r>
            <a:r>
              <a:rPr lang="en-US" i="0" baseline="-25000" dirty="0" smtClean="0">
                <a:latin typeface="Times New Roman" panose="02020603050405020304" pitchFamily="18" charset="0"/>
                <a:cs typeface="Times New Roman" panose="02020603050405020304" pitchFamily="18" charset="0"/>
              </a:rPr>
              <a:t>2</a:t>
            </a:r>
            <a:r>
              <a:rPr lang="en-US" dirty="0"/>
              <a:t>)</a:t>
            </a:r>
          </a:p>
        </p:txBody>
      </p:sp>
      <p:pic>
        <p:nvPicPr>
          <p:cNvPr id="4" name="Picture 3" descr="A carbon atom bonded to two oxygen atoms illustrates the octet rule. Each oxygen atom has eight electrons, and carbon has six. Each oxygen atom shares two electrons with carb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4001" y="4861366"/>
            <a:ext cx="4069550" cy="1762549"/>
          </a:xfrm>
          <a:prstGeom prst="rect">
            <a:avLst/>
          </a:prstGeom>
        </p:spPr>
      </p:pic>
    </p:spTree>
    <p:extLst>
      <p:ext uri="{BB962C8B-B14F-4D97-AF65-F5344CB8AC3E}">
        <p14:creationId xmlns:p14="http://schemas.microsoft.com/office/powerpoint/2010/main" val="21278328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3853"/>
            <a:ext cx="8229600" cy="1077218"/>
          </a:xfrm>
        </p:spPr>
        <p:txBody>
          <a:bodyPr/>
          <a:lstStyle/>
          <a:p>
            <a:r>
              <a:rPr lang="en-US" dirty="0"/>
              <a:t>Chemical Bonds </a:t>
            </a:r>
            <a:r>
              <a:rPr lang="en-US" dirty="0" smtClean="0"/>
              <a:t>(4 </a:t>
            </a:r>
            <a:r>
              <a:rPr lang="en-US" dirty="0"/>
              <a:t>of 4)</a:t>
            </a:r>
            <a:br>
              <a:rPr lang="en-US" dirty="0"/>
            </a:br>
            <a:endParaRPr lang="en-US" sz="2000" dirty="0"/>
          </a:p>
        </p:txBody>
      </p:sp>
      <p:sp>
        <p:nvSpPr>
          <p:cNvPr id="3" name="Content Placeholder 2"/>
          <p:cNvSpPr>
            <a:spLocks noGrp="1"/>
          </p:cNvSpPr>
          <p:nvPr>
            <p:ph sz="quarter" idx="13"/>
          </p:nvPr>
        </p:nvSpPr>
        <p:spPr>
          <a:xfrm>
            <a:off x="457200" y="1600200"/>
            <a:ext cx="4114800" cy="984885"/>
          </a:xfrm>
        </p:spPr>
        <p:txBody>
          <a:bodyPr>
            <a:spAutoFit/>
          </a:bodyPr>
          <a:lstStyle/>
          <a:p>
            <a:pPr lvl="1"/>
            <a:r>
              <a:rPr lang="en-US" b="1" dirty="0"/>
              <a:t>Duet</a:t>
            </a:r>
            <a:r>
              <a:rPr lang="en-US" dirty="0"/>
              <a:t> </a:t>
            </a:r>
            <a:r>
              <a:rPr lang="en-US" b="1" dirty="0"/>
              <a:t>rule</a:t>
            </a:r>
            <a:r>
              <a:rPr lang="en-US" dirty="0"/>
              <a:t> (atoms with </a:t>
            </a:r>
            <a:r>
              <a:rPr lang="en-US" i="1" dirty="0"/>
              <a:t>5 or fewer electrons</a:t>
            </a:r>
            <a:r>
              <a:rPr lang="en-US" dirty="0"/>
              <a:t>) – atom is </a:t>
            </a:r>
            <a:r>
              <a:rPr lang="en-US" i="1" dirty="0"/>
              <a:t>most stable</a:t>
            </a:r>
            <a:r>
              <a:rPr lang="en-US" dirty="0"/>
              <a:t> when valence electron shell holds </a:t>
            </a:r>
            <a:r>
              <a:rPr lang="en-US" dirty="0" smtClean="0"/>
              <a:t/>
            </a:r>
            <a:br>
              <a:rPr lang="en-US" dirty="0" smtClean="0"/>
            </a:br>
            <a:r>
              <a:rPr lang="en-US" u="sng" dirty="0" smtClean="0"/>
              <a:t>2</a:t>
            </a:r>
            <a:r>
              <a:rPr lang="en-US" dirty="0" smtClean="0"/>
              <a:t> </a:t>
            </a:r>
            <a:r>
              <a:rPr lang="en-US" u="sng" dirty="0"/>
              <a:t>electrons</a:t>
            </a:r>
          </a:p>
        </p:txBody>
      </p:sp>
      <p:pic>
        <p:nvPicPr>
          <p:cNvPr id="4" name="Picture 3" descr="The formation of a covalent bond in three steps. Step 1, each hydrogen atom has a single electron. Step 2, each proton attracts the electron of the other atom. Step 3, the shells merge, and now each atom obeys the dust rule. This forms H 2 from two individual H atom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5046" y="1608785"/>
            <a:ext cx="3742944" cy="3846576"/>
          </a:xfrm>
          <a:prstGeom prst="rect">
            <a:avLst/>
          </a:prstGeom>
        </p:spPr>
      </p:pic>
      <p:sp>
        <p:nvSpPr>
          <p:cNvPr id="5" name="Content Placeholder 4"/>
          <p:cNvSpPr>
            <a:spLocks noGrp="1"/>
          </p:cNvSpPr>
          <p:nvPr>
            <p:ph sz="quarter" idx="14"/>
          </p:nvPr>
        </p:nvSpPr>
        <p:spPr>
          <a:xfrm>
            <a:off x="457201" y="5918204"/>
            <a:ext cx="3987800" cy="246221"/>
          </a:xfrm>
        </p:spPr>
        <p:txBody>
          <a:bodyPr>
            <a:spAutoFit/>
          </a:bodyPr>
          <a:lstStyle/>
          <a:p>
            <a:pPr marL="0" indent="0">
              <a:buNone/>
            </a:pPr>
            <a:r>
              <a:rPr lang="en-IN" b="1" dirty="0">
                <a:solidFill>
                  <a:srgbClr val="007FA3"/>
                </a:solidFill>
                <a:cs typeface="Times New Roman" panose="02020603050405020304" pitchFamily="18" charset="0"/>
              </a:rPr>
              <a:t>Figure 2.5 </a:t>
            </a:r>
            <a:r>
              <a:rPr lang="en-IN" dirty="0"/>
              <a:t>Formation of a covalent bond.</a:t>
            </a:r>
          </a:p>
        </p:txBody>
      </p:sp>
    </p:spTree>
    <p:extLst>
      <p:ext uri="{BB962C8B-B14F-4D97-AF65-F5344CB8AC3E}">
        <p14:creationId xmlns:p14="http://schemas.microsoft.com/office/powerpoint/2010/main" val="4615197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4753"/>
            <a:ext cx="8229600" cy="511889"/>
          </a:xfrm>
        </p:spPr>
        <p:txBody>
          <a:bodyPr/>
          <a:lstStyle/>
          <a:p>
            <a:r>
              <a:rPr lang="en-US" dirty="0"/>
              <a:t>Ions and Ionic Bonds</a:t>
            </a:r>
            <a:endParaRPr lang="en-US" sz="2000" b="0" dirty="0"/>
          </a:p>
        </p:txBody>
      </p:sp>
      <p:sp>
        <p:nvSpPr>
          <p:cNvPr id="3" name="Content Placeholder 2"/>
          <p:cNvSpPr>
            <a:spLocks noGrp="1"/>
          </p:cNvSpPr>
          <p:nvPr>
            <p:ph idx="4294967295"/>
          </p:nvPr>
        </p:nvSpPr>
        <p:spPr>
          <a:xfrm>
            <a:off x="457200" y="1600200"/>
            <a:ext cx="8229600" cy="1577355"/>
          </a:xfrm>
        </p:spPr>
        <p:txBody>
          <a:bodyPr>
            <a:spAutoFit/>
          </a:bodyPr>
          <a:lstStyle/>
          <a:p>
            <a:r>
              <a:rPr lang="en-US" b="1" dirty="0"/>
              <a:t>Ionic</a:t>
            </a:r>
            <a:r>
              <a:rPr lang="en-US" dirty="0"/>
              <a:t> </a:t>
            </a:r>
            <a:r>
              <a:rPr lang="en-US" b="1" dirty="0"/>
              <a:t>bond</a:t>
            </a:r>
            <a:r>
              <a:rPr lang="en-US" dirty="0"/>
              <a:t> – electrons are </a:t>
            </a:r>
            <a:r>
              <a:rPr lang="en-US" i="1" dirty="0"/>
              <a:t>transferred</a:t>
            </a:r>
            <a:r>
              <a:rPr lang="en-US" dirty="0"/>
              <a:t> from </a:t>
            </a:r>
            <a:r>
              <a:rPr lang="en-US" b="1" dirty="0"/>
              <a:t>metal</a:t>
            </a:r>
            <a:r>
              <a:rPr lang="en-US" dirty="0"/>
              <a:t> atom to </a:t>
            </a:r>
            <a:r>
              <a:rPr lang="en-US" b="1" dirty="0"/>
              <a:t>nonmetal</a:t>
            </a:r>
            <a:r>
              <a:rPr lang="en-US" dirty="0"/>
              <a:t> atom; results in formation of </a:t>
            </a:r>
            <a:r>
              <a:rPr lang="en-US" b="1" dirty="0"/>
              <a:t>ions</a:t>
            </a:r>
            <a:r>
              <a:rPr lang="en-US" dirty="0"/>
              <a:t>: cations and anions (</a:t>
            </a:r>
            <a:r>
              <a:rPr lang="en-US" b="1" dirty="0"/>
              <a:t>Figure 2.4</a:t>
            </a:r>
            <a:r>
              <a:rPr lang="en-US" dirty="0"/>
              <a:t>) </a:t>
            </a:r>
          </a:p>
          <a:p>
            <a:pPr lvl="1"/>
            <a:r>
              <a:rPr lang="en-US" b="1" dirty="0"/>
              <a:t>Cation</a:t>
            </a:r>
            <a:r>
              <a:rPr lang="en-US" dirty="0"/>
              <a:t> – </a:t>
            </a:r>
            <a:r>
              <a:rPr lang="en-US" i="1" dirty="0"/>
              <a:t>positively</a:t>
            </a:r>
            <a:r>
              <a:rPr lang="en-US" dirty="0"/>
              <a:t> </a:t>
            </a:r>
            <a:r>
              <a:rPr lang="en-US" i="1" dirty="0"/>
              <a:t>charged</a:t>
            </a:r>
            <a:r>
              <a:rPr lang="en-US" dirty="0"/>
              <a:t> ion; metal </a:t>
            </a:r>
            <a:r>
              <a:rPr lang="en-US" u="sng" dirty="0"/>
              <a:t>loses</a:t>
            </a:r>
            <a:r>
              <a:rPr lang="en-US" dirty="0"/>
              <a:t> one or more electrons</a:t>
            </a:r>
          </a:p>
          <a:p>
            <a:pPr lvl="1"/>
            <a:r>
              <a:rPr lang="en-US" b="1" dirty="0"/>
              <a:t>Anion</a:t>
            </a:r>
            <a:r>
              <a:rPr lang="en-US" dirty="0"/>
              <a:t> – </a:t>
            </a:r>
            <a:r>
              <a:rPr lang="en-US" i="1" dirty="0"/>
              <a:t>negatively</a:t>
            </a:r>
            <a:r>
              <a:rPr lang="en-US" dirty="0"/>
              <a:t> </a:t>
            </a:r>
            <a:r>
              <a:rPr lang="en-US" i="1" dirty="0"/>
              <a:t>charged</a:t>
            </a:r>
            <a:r>
              <a:rPr lang="en-US" dirty="0"/>
              <a:t> ion; nonmetal </a:t>
            </a:r>
            <a:r>
              <a:rPr lang="en-US" u="sng" dirty="0"/>
              <a:t>gains</a:t>
            </a:r>
            <a:r>
              <a:rPr lang="en-US" dirty="0"/>
              <a:t> one or more electrons</a:t>
            </a:r>
          </a:p>
          <a:p>
            <a:r>
              <a:rPr lang="en-US" dirty="0"/>
              <a:t>Attraction between </a:t>
            </a:r>
            <a:r>
              <a:rPr lang="en-US" i="1" dirty="0"/>
              <a:t>opposite</a:t>
            </a:r>
            <a:r>
              <a:rPr lang="en-US" dirty="0"/>
              <a:t> </a:t>
            </a:r>
            <a:r>
              <a:rPr lang="en-US" i="1" dirty="0"/>
              <a:t>charges</a:t>
            </a:r>
            <a:r>
              <a:rPr lang="en-US" dirty="0"/>
              <a:t> bonds ions to one another forming </a:t>
            </a:r>
            <a:r>
              <a:rPr lang="en-US" b="1" dirty="0"/>
              <a:t>salt</a:t>
            </a:r>
            <a:endParaRPr lang="en-US" dirty="0"/>
          </a:p>
        </p:txBody>
      </p:sp>
    </p:spTree>
    <p:extLst>
      <p:ext uri="{BB962C8B-B14F-4D97-AF65-F5344CB8AC3E}">
        <p14:creationId xmlns:p14="http://schemas.microsoft.com/office/powerpoint/2010/main" val="16213877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341"/>
            <a:ext cx="8229600" cy="550652"/>
          </a:xfrm>
        </p:spPr>
        <p:txBody>
          <a:bodyPr/>
          <a:lstStyle/>
          <a:p>
            <a:r>
              <a:rPr lang="en-US" sz="4000" dirty="0" smtClean="0"/>
              <a:t>Ionic Bonds</a:t>
            </a:r>
            <a:endParaRPr lang="en-US" sz="1800" dirty="0"/>
          </a:p>
        </p:txBody>
      </p:sp>
      <p:pic>
        <p:nvPicPr>
          <p:cNvPr id="5" name="Picture 4" descr="The formation of an ionic bond, in three steps. Step 1, sodium or N A donates its ions valence electron to chlorine, or C L. The sodium ion starts with 11 electrons and 11 protons. The chlorine atom starts with 17 electrons and 17 protons. Step 2, sodium becomes a stable sodium cation, N A plus, and chlorine becomes a stable chloride anion, C L minus. The positive and negative charges attracts. The sodium nation has 10 electrons and 11 protons. The chloride anion has 18 electrons and 17 protons. Step 3, the attraction between the cation and the anion results in the formation of an ionic bond. From the two, sodium chloride or N A C L form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833" y="827992"/>
            <a:ext cx="5811182" cy="5491785"/>
          </a:xfrm>
          <a:prstGeom prst="rect">
            <a:avLst/>
          </a:prstGeom>
        </p:spPr>
      </p:pic>
      <p:sp>
        <p:nvSpPr>
          <p:cNvPr id="4" name="Content Placeholder 3"/>
          <p:cNvSpPr>
            <a:spLocks noGrp="1"/>
          </p:cNvSpPr>
          <p:nvPr>
            <p:ph sz="quarter" idx="14"/>
          </p:nvPr>
        </p:nvSpPr>
        <p:spPr>
          <a:xfrm>
            <a:off x="376177" y="6500691"/>
            <a:ext cx="3651813" cy="338554"/>
          </a:xfrm>
        </p:spPr>
        <p:txBody>
          <a:bodyPr wrap="square">
            <a:spAutoFit/>
          </a:bodyPr>
          <a:lstStyle/>
          <a:p>
            <a:pPr marL="0" indent="0">
              <a:buNone/>
            </a:pPr>
            <a:r>
              <a:rPr lang="en-IN" sz="1600" b="1" dirty="0">
                <a:solidFill>
                  <a:srgbClr val="007FA3"/>
                </a:solidFill>
                <a:cs typeface="Times New Roman" panose="02020603050405020304" pitchFamily="18" charset="0"/>
              </a:rPr>
              <a:t>Figure 2.4 </a:t>
            </a:r>
            <a:r>
              <a:rPr lang="en-IN" sz="1600" dirty="0"/>
              <a:t>Formation of an ionic bond.</a:t>
            </a:r>
          </a:p>
        </p:txBody>
      </p:sp>
    </p:spTree>
    <p:extLst>
      <p:ext uri="{BB962C8B-B14F-4D97-AF65-F5344CB8AC3E}">
        <p14:creationId xmlns:p14="http://schemas.microsoft.com/office/powerpoint/2010/main" val="5428889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3232"/>
            <a:ext cx="8229600" cy="523220"/>
          </a:xfrm>
        </p:spPr>
        <p:txBody>
          <a:bodyPr>
            <a:spAutoFit/>
          </a:bodyPr>
          <a:lstStyle/>
          <a:p>
            <a:r>
              <a:rPr lang="en-US" dirty="0"/>
              <a:t>Covalent Bonds (1 of 2) </a:t>
            </a:r>
          </a:p>
        </p:txBody>
      </p:sp>
      <p:sp>
        <p:nvSpPr>
          <p:cNvPr id="3" name="Content Placeholder 2"/>
          <p:cNvSpPr>
            <a:spLocks noGrp="1"/>
          </p:cNvSpPr>
          <p:nvPr>
            <p:ph idx="1"/>
          </p:nvPr>
        </p:nvSpPr>
        <p:spPr>
          <a:xfrm>
            <a:off x="457200" y="1600201"/>
            <a:ext cx="8229600" cy="2055947"/>
          </a:xfrm>
        </p:spPr>
        <p:txBody>
          <a:bodyPr>
            <a:spAutoFit/>
          </a:bodyPr>
          <a:lstStyle/>
          <a:p>
            <a:pPr>
              <a:buSzPct val="100000"/>
            </a:pPr>
            <a:r>
              <a:rPr lang="en-US" sz="2800" b="1" dirty="0"/>
              <a:t>Covalent bonds</a:t>
            </a:r>
            <a:r>
              <a:rPr lang="en-US" sz="2800" dirty="0"/>
              <a:t> – </a:t>
            </a:r>
            <a:r>
              <a:rPr lang="en-US" sz="2800" u="sng" dirty="0"/>
              <a:t>strongest</a:t>
            </a:r>
            <a:r>
              <a:rPr lang="en-US" sz="2800" dirty="0"/>
              <a:t> bond; two or more nonmetals </a:t>
            </a:r>
            <a:r>
              <a:rPr lang="en-US" sz="2800" i="1" dirty="0"/>
              <a:t>share</a:t>
            </a:r>
            <a:r>
              <a:rPr lang="en-US" sz="2800" dirty="0"/>
              <a:t> electrons (</a:t>
            </a:r>
            <a:r>
              <a:rPr lang="en-US" sz="2800" b="1" dirty="0"/>
              <a:t>Figures 2.5, 2.6; Table 2.1</a:t>
            </a:r>
            <a:r>
              <a:rPr lang="en-US" sz="2800" dirty="0"/>
              <a:t>) </a:t>
            </a:r>
          </a:p>
          <a:p>
            <a:pPr>
              <a:buSzPct val="100000"/>
            </a:pPr>
            <a:r>
              <a:rPr lang="en-US" sz="2800" dirty="0"/>
              <a:t>Two atoms can share </a:t>
            </a:r>
            <a:r>
              <a:rPr lang="en-US" sz="2800" u="sng" dirty="0"/>
              <a:t>one</a:t>
            </a:r>
            <a:r>
              <a:rPr lang="en-US" sz="2800" dirty="0"/>
              <a:t> (</a:t>
            </a:r>
            <a:r>
              <a:rPr lang="en-US" sz="2800" b="1" dirty="0"/>
              <a:t>single bond</a:t>
            </a:r>
            <a:r>
              <a:rPr lang="en-US" sz="2800" dirty="0"/>
              <a:t>), </a:t>
            </a:r>
            <a:r>
              <a:rPr lang="en-US" sz="2800" u="sng" dirty="0"/>
              <a:t>two</a:t>
            </a:r>
            <a:r>
              <a:rPr lang="en-US" sz="2800" dirty="0"/>
              <a:t> (</a:t>
            </a:r>
            <a:r>
              <a:rPr lang="en-US" sz="2800" b="1" dirty="0"/>
              <a:t>double bond</a:t>
            </a:r>
            <a:r>
              <a:rPr lang="en-US" sz="2800" dirty="0"/>
              <a:t>), or </a:t>
            </a:r>
            <a:r>
              <a:rPr lang="en-US" sz="2800" u="sng" dirty="0"/>
              <a:t>three</a:t>
            </a:r>
            <a:r>
              <a:rPr lang="en-US" sz="2800" dirty="0"/>
              <a:t> (</a:t>
            </a:r>
            <a:r>
              <a:rPr lang="en-US" sz="2800" b="1" dirty="0"/>
              <a:t>triple bond</a:t>
            </a:r>
            <a:r>
              <a:rPr lang="en-US" sz="2800" dirty="0"/>
              <a:t>) electron pairs:</a:t>
            </a:r>
          </a:p>
        </p:txBody>
      </p:sp>
      <p:pic>
        <p:nvPicPr>
          <p:cNvPr id="6" name="Picture 5" descr="C H 4, O 2, and N 2 illustrate three types of covalent bonds, single, double, and triple bonds. C H 4. Single bonds connect hydrogen to carbon. Oxygen. Double bonds attach two oxygen atoms to each other. N 2. Triple bonds connect two nitrogen atom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2998" y="3599876"/>
            <a:ext cx="4108364" cy="2267524"/>
          </a:xfrm>
          <a:prstGeom prst="rect">
            <a:avLst/>
          </a:prstGeom>
        </p:spPr>
      </p:pic>
      <p:sp>
        <p:nvSpPr>
          <p:cNvPr id="4" name="Content Placeholder 3"/>
          <p:cNvSpPr>
            <a:spLocks noGrp="1"/>
          </p:cNvSpPr>
          <p:nvPr>
            <p:ph sz="quarter" idx="11"/>
          </p:nvPr>
        </p:nvSpPr>
        <p:spPr>
          <a:xfrm>
            <a:off x="457200" y="5867400"/>
            <a:ext cx="8229600" cy="246221"/>
          </a:xfrm>
        </p:spPr>
        <p:txBody>
          <a:bodyPr>
            <a:spAutoFit/>
          </a:bodyPr>
          <a:lstStyle/>
          <a:p>
            <a:pPr marL="0" indent="0">
              <a:buNone/>
            </a:pPr>
            <a:r>
              <a:rPr lang="en-US" b="1" dirty="0">
                <a:solidFill>
                  <a:srgbClr val="007FA3"/>
                </a:solidFill>
                <a:ea typeface="+mj-ea"/>
                <a:cs typeface="Times New Roman" panose="02020603050405020304" pitchFamily="18" charset="0"/>
              </a:rPr>
              <a:t>Table 2.1 </a:t>
            </a:r>
            <a:r>
              <a:rPr lang="en-US" dirty="0" smtClean="0"/>
              <a:t>Electron </a:t>
            </a:r>
            <a:r>
              <a:rPr lang="en-US" dirty="0"/>
              <a:t>Sharing in Covalent Bonds.</a:t>
            </a:r>
            <a:endParaRPr lang="en-IN" dirty="0"/>
          </a:p>
        </p:txBody>
      </p:sp>
    </p:spTree>
    <p:extLst>
      <p:ext uri="{BB962C8B-B14F-4D97-AF65-F5344CB8AC3E}">
        <p14:creationId xmlns:p14="http://schemas.microsoft.com/office/powerpoint/2010/main" val="30325217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4362"/>
            <a:ext cx="8229600" cy="511889"/>
          </a:xfrm>
        </p:spPr>
        <p:txBody>
          <a:bodyPr/>
          <a:lstStyle/>
          <a:p>
            <a:r>
              <a:rPr lang="en-US" dirty="0"/>
              <a:t>Covalent Bonds (2 of 2)</a:t>
            </a:r>
          </a:p>
        </p:txBody>
      </p:sp>
      <p:sp>
        <p:nvSpPr>
          <p:cNvPr id="3" name="Content Placeholder 2"/>
          <p:cNvSpPr>
            <a:spLocks noGrp="1"/>
          </p:cNvSpPr>
          <p:nvPr>
            <p:ph idx="4294967295"/>
          </p:nvPr>
        </p:nvSpPr>
        <p:spPr>
          <a:xfrm>
            <a:off x="457200" y="1603506"/>
            <a:ext cx="8229600" cy="4536627"/>
          </a:xfrm>
        </p:spPr>
        <p:txBody>
          <a:bodyPr>
            <a:spAutoFit/>
          </a:bodyPr>
          <a:lstStyle/>
          <a:p>
            <a:pPr marL="0" indent="0">
              <a:buNone/>
            </a:pPr>
            <a:r>
              <a:rPr lang="en-US" sz="3200" dirty="0"/>
              <a:t>Protons </a:t>
            </a:r>
            <a:r>
              <a:rPr lang="en-US" sz="3200" i="1" dirty="0"/>
              <a:t>attract</a:t>
            </a:r>
            <a:r>
              <a:rPr lang="en-US" sz="3200" dirty="0"/>
              <a:t> </a:t>
            </a:r>
            <a:r>
              <a:rPr lang="en-US" sz="3200" i="1" dirty="0"/>
              <a:t>electrons</a:t>
            </a:r>
            <a:r>
              <a:rPr lang="en-US" sz="3200" dirty="0"/>
              <a:t>; known as </a:t>
            </a:r>
            <a:r>
              <a:rPr lang="en-US" sz="3200" b="1" dirty="0"/>
              <a:t>electronegativity</a:t>
            </a:r>
            <a:r>
              <a:rPr lang="en-US" sz="3200" dirty="0"/>
              <a:t>:</a:t>
            </a:r>
            <a:endParaRPr lang="en-US" sz="3200" b="1" dirty="0"/>
          </a:p>
          <a:p>
            <a:r>
              <a:rPr lang="en-US" sz="3200" dirty="0"/>
              <a:t>Element’s electronegativity </a:t>
            </a:r>
            <a:r>
              <a:rPr lang="en-US" sz="3200" u="sng" dirty="0"/>
              <a:t>increases</a:t>
            </a:r>
            <a:r>
              <a:rPr lang="en-US" sz="3200" dirty="0"/>
              <a:t> from </a:t>
            </a:r>
            <a:r>
              <a:rPr lang="en-US" sz="3200" i="1" dirty="0"/>
              <a:t>bottom</a:t>
            </a:r>
            <a:r>
              <a:rPr lang="en-US" sz="3200" dirty="0"/>
              <a:t> </a:t>
            </a:r>
            <a:r>
              <a:rPr lang="en-US" sz="3200" i="1" dirty="0"/>
              <a:t>left</a:t>
            </a:r>
            <a:r>
              <a:rPr lang="en-US" sz="3200" dirty="0"/>
              <a:t> to </a:t>
            </a:r>
            <a:r>
              <a:rPr lang="en-US" sz="3200" i="1" dirty="0"/>
              <a:t>upper</a:t>
            </a:r>
            <a:r>
              <a:rPr lang="en-US" sz="3200" dirty="0"/>
              <a:t> </a:t>
            </a:r>
            <a:r>
              <a:rPr lang="en-US" sz="3200" i="1" dirty="0"/>
              <a:t>right</a:t>
            </a:r>
            <a:r>
              <a:rPr lang="en-US" sz="3200" dirty="0"/>
              <a:t> of periodic table; </a:t>
            </a:r>
            <a:r>
              <a:rPr lang="en-US" sz="3200" b="1" dirty="0"/>
              <a:t>fluorine</a:t>
            </a:r>
            <a:r>
              <a:rPr lang="en-US" sz="3200" dirty="0"/>
              <a:t> (</a:t>
            </a:r>
            <a:r>
              <a:rPr lang="en-US" sz="3200" b="1" dirty="0"/>
              <a:t>F</a:t>
            </a:r>
            <a:r>
              <a:rPr lang="en-US" sz="3200" dirty="0"/>
              <a:t>) is </a:t>
            </a:r>
            <a:r>
              <a:rPr lang="en-US" sz="3200" u="sng" dirty="0"/>
              <a:t>most</a:t>
            </a:r>
            <a:r>
              <a:rPr lang="en-US" sz="3200" dirty="0"/>
              <a:t> electronegative element</a:t>
            </a:r>
          </a:p>
          <a:p>
            <a:r>
              <a:rPr lang="en-US" sz="3200" dirty="0"/>
              <a:t>Electronegative elements </a:t>
            </a:r>
            <a:r>
              <a:rPr lang="en-US" sz="3200" u="sng" dirty="0"/>
              <a:t>strongly</a:t>
            </a:r>
            <a:r>
              <a:rPr lang="en-US" sz="3200" dirty="0"/>
              <a:t> attract electrons; </a:t>
            </a:r>
            <a:r>
              <a:rPr lang="en-US" sz="3200" i="1" dirty="0"/>
              <a:t>pull</a:t>
            </a:r>
            <a:r>
              <a:rPr lang="en-US" sz="3200" dirty="0"/>
              <a:t> </a:t>
            </a:r>
            <a:r>
              <a:rPr lang="en-US" sz="3200" i="1" dirty="0"/>
              <a:t>away</a:t>
            </a:r>
            <a:r>
              <a:rPr lang="en-US" sz="3200" dirty="0"/>
              <a:t> from less electronegative elements</a:t>
            </a:r>
          </a:p>
        </p:txBody>
      </p:sp>
    </p:spTree>
    <p:extLst>
      <p:ext uri="{BB962C8B-B14F-4D97-AF65-F5344CB8AC3E}">
        <p14:creationId xmlns:p14="http://schemas.microsoft.com/office/powerpoint/2010/main" val="24969281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9297"/>
            <a:ext cx="8229600" cy="646331"/>
          </a:xfrm>
        </p:spPr>
        <p:txBody>
          <a:bodyPr/>
          <a:lstStyle/>
          <a:p>
            <a:r>
              <a:rPr lang="en-US" sz="3600" dirty="0"/>
              <a:t>Nonpolar Covalent Bonds (1 of 2)</a:t>
            </a:r>
          </a:p>
        </p:txBody>
      </p:sp>
      <p:sp>
        <p:nvSpPr>
          <p:cNvPr id="3" name="Content Placeholder 2"/>
          <p:cNvSpPr>
            <a:spLocks noGrp="1"/>
          </p:cNvSpPr>
          <p:nvPr>
            <p:ph sz="quarter" idx="13"/>
          </p:nvPr>
        </p:nvSpPr>
        <p:spPr>
          <a:xfrm>
            <a:off x="457200" y="1157468"/>
            <a:ext cx="4132162" cy="5484578"/>
          </a:xfrm>
        </p:spPr>
        <p:txBody>
          <a:bodyPr wrap="square">
            <a:spAutoFit/>
          </a:bodyPr>
          <a:lstStyle/>
          <a:p>
            <a:pPr marL="0" indent="0">
              <a:buNone/>
            </a:pPr>
            <a:r>
              <a:rPr lang="en-US" b="1" dirty="0"/>
              <a:t>Nonpolar</a:t>
            </a:r>
            <a:r>
              <a:rPr lang="en-US" dirty="0"/>
              <a:t> </a:t>
            </a:r>
            <a:r>
              <a:rPr lang="en-US" b="1" dirty="0"/>
              <a:t>covalent bonds </a:t>
            </a:r>
            <a:r>
              <a:rPr lang="en-US" dirty="0"/>
              <a:t>– two nonmetals in molecule with </a:t>
            </a:r>
            <a:r>
              <a:rPr lang="en-US" u="sng" dirty="0"/>
              <a:t>similar</a:t>
            </a:r>
            <a:r>
              <a:rPr lang="en-US" dirty="0"/>
              <a:t> or </a:t>
            </a:r>
            <a:r>
              <a:rPr lang="en-US" u="sng" dirty="0"/>
              <a:t>identical</a:t>
            </a:r>
            <a:r>
              <a:rPr lang="en-US" dirty="0"/>
              <a:t> </a:t>
            </a:r>
            <a:r>
              <a:rPr lang="en-US" dirty="0" smtClean="0"/>
              <a:t>ectronegativities </a:t>
            </a:r>
            <a:r>
              <a:rPr lang="en-US" dirty="0"/>
              <a:t>pull with </a:t>
            </a:r>
            <a:r>
              <a:rPr lang="en-US" i="1" dirty="0"/>
              <a:t>equal</a:t>
            </a:r>
            <a:r>
              <a:rPr lang="en-US" dirty="0"/>
              <a:t> </a:t>
            </a:r>
            <a:r>
              <a:rPr lang="en-US" i="1" dirty="0"/>
              <a:t>force</a:t>
            </a:r>
            <a:r>
              <a:rPr lang="en-US" dirty="0"/>
              <a:t>; </a:t>
            </a:r>
            <a:r>
              <a:rPr lang="en-US" u="sng" dirty="0"/>
              <a:t>share electrons equally</a:t>
            </a:r>
            <a:r>
              <a:rPr lang="en-US" dirty="0"/>
              <a:t> </a:t>
            </a:r>
            <a:r>
              <a:rPr lang="en-US" sz="2000" dirty="0"/>
              <a:t>(</a:t>
            </a:r>
            <a:r>
              <a:rPr lang="en-US" sz="2000" b="1" dirty="0"/>
              <a:t>Figure</a:t>
            </a:r>
            <a:r>
              <a:rPr lang="en-US" sz="2000" dirty="0"/>
              <a:t> </a:t>
            </a:r>
            <a:r>
              <a:rPr lang="en-US" sz="2000" b="1" dirty="0" smtClean="0"/>
              <a:t>2.6a</a:t>
            </a:r>
            <a:r>
              <a:rPr lang="en-US" sz="2000" dirty="0" smtClean="0"/>
              <a:t>)</a:t>
            </a:r>
          </a:p>
          <a:p>
            <a:pPr marL="0" indent="0">
              <a:buNone/>
            </a:pPr>
            <a:r>
              <a:rPr lang="en-US" sz="2400" dirty="0" smtClean="0"/>
              <a:t>Nonpolar </a:t>
            </a:r>
            <a:r>
              <a:rPr lang="en-US" sz="2400" dirty="0"/>
              <a:t>molecules occur in 3 situations:</a:t>
            </a:r>
          </a:p>
          <a:p>
            <a:r>
              <a:rPr lang="en-US" sz="1600" dirty="0"/>
              <a:t>Atoms sharing electrons are </a:t>
            </a:r>
            <a:r>
              <a:rPr lang="en-US" sz="1600" u="sng" dirty="0"/>
              <a:t>same</a:t>
            </a:r>
            <a:r>
              <a:rPr lang="en-US" sz="1600" dirty="0"/>
              <a:t> </a:t>
            </a:r>
            <a:r>
              <a:rPr lang="en-US" sz="1600" i="1" dirty="0"/>
              <a:t>element</a:t>
            </a:r>
            <a:r>
              <a:rPr lang="en-US" sz="1600" dirty="0"/>
              <a:t> </a:t>
            </a:r>
          </a:p>
          <a:p>
            <a:r>
              <a:rPr lang="en-US" sz="1600" i="1" dirty="0"/>
              <a:t>Arrangement of atoms</a:t>
            </a:r>
            <a:r>
              <a:rPr lang="en-US" sz="1600" dirty="0"/>
              <a:t> makes one atom </a:t>
            </a:r>
            <a:r>
              <a:rPr lang="en-US" sz="1600" dirty="0" smtClean="0"/>
              <a:t>unable to </a:t>
            </a:r>
            <a:r>
              <a:rPr lang="en-US" sz="1600" dirty="0"/>
              <a:t>pull more strongly than another atom </a:t>
            </a:r>
            <a:r>
              <a:rPr lang="en-US" sz="1600" dirty="0" smtClean="0"/>
              <a:t>(</a:t>
            </a:r>
            <a:r>
              <a:rPr lang="en-US" sz="1600" i="0" dirty="0" smtClean="0">
                <a:latin typeface="Times New Roman" panose="02020603050405020304" pitchFamily="18" charset="0"/>
                <a:cs typeface="Times New Roman" panose="02020603050405020304" pitchFamily="18" charset="0"/>
              </a:rPr>
              <a:t>CO</a:t>
            </a:r>
            <a:r>
              <a:rPr lang="en-US" sz="1600" i="0" baseline="-25000" dirty="0" smtClean="0">
                <a:latin typeface="Times New Roman" panose="02020603050405020304" pitchFamily="18" charset="0"/>
                <a:cs typeface="Times New Roman" panose="02020603050405020304" pitchFamily="18" charset="0"/>
              </a:rPr>
              <a:t>2</a:t>
            </a:r>
            <a:r>
              <a:rPr lang="en-US" sz="1600" dirty="0"/>
              <a:t>)</a:t>
            </a:r>
          </a:p>
          <a:p>
            <a:r>
              <a:rPr lang="en-US" sz="1600" dirty="0"/>
              <a:t>Bond is between </a:t>
            </a:r>
            <a:r>
              <a:rPr lang="en-US" sz="1600" i="1" dirty="0"/>
              <a:t>carbon</a:t>
            </a:r>
            <a:r>
              <a:rPr lang="en-US" sz="1600" dirty="0"/>
              <a:t> and </a:t>
            </a:r>
            <a:r>
              <a:rPr lang="en-US" sz="1600" i="1" dirty="0" smtClean="0"/>
              <a:t>hydrogen</a:t>
            </a:r>
            <a:endParaRPr lang="en-US" sz="1600" i="1" dirty="0"/>
          </a:p>
        </p:txBody>
      </p:sp>
      <p:pic>
        <p:nvPicPr>
          <p:cNvPr id="4" name="Picture 3" descr="N 2, C O2, and C H 4 illustrate nonpolar covalent bonding. N 2. Two atoms of the same element share electrons. C O 2. A single carbon is outnumbered by 2 oxygen atoms. C H 4. Four hydrogen atoms attach to a carbon atom."/>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9187" y="1795309"/>
            <a:ext cx="2369064" cy="4238095"/>
          </a:xfrm>
          <a:prstGeom prst="rect">
            <a:avLst/>
          </a:prstGeom>
        </p:spPr>
      </p:pic>
    </p:spTree>
    <p:extLst>
      <p:ext uri="{BB962C8B-B14F-4D97-AF65-F5344CB8AC3E}">
        <p14:creationId xmlns:p14="http://schemas.microsoft.com/office/powerpoint/2010/main" val="20133530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9615"/>
            <a:ext cx="8229600" cy="523220"/>
          </a:xfrm>
        </p:spPr>
        <p:txBody>
          <a:bodyPr>
            <a:spAutoFit/>
          </a:bodyPr>
          <a:lstStyle/>
          <a:p>
            <a:r>
              <a:rPr lang="en-US" dirty="0"/>
              <a:t>Nonpolar Covalent Bonds (2 of 2)</a:t>
            </a:r>
          </a:p>
        </p:txBody>
      </p:sp>
      <p:pic>
        <p:nvPicPr>
          <p:cNvPr id="3" name="Picture 2" descr="A, nonpolar covalent bonds for H 2 or hydrogen molecules. Electrons spend equal time around the two hydrogen atom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045" y="2433324"/>
            <a:ext cx="7683910" cy="2389239"/>
          </a:xfrm>
          <a:prstGeom prst="rect">
            <a:avLst/>
          </a:prstGeom>
        </p:spPr>
      </p:pic>
      <p:sp>
        <p:nvSpPr>
          <p:cNvPr id="4" name="Content Placeholder 3"/>
          <p:cNvSpPr>
            <a:spLocks noGrp="1"/>
          </p:cNvSpPr>
          <p:nvPr>
            <p:ph sz="quarter" idx="14"/>
          </p:nvPr>
        </p:nvSpPr>
        <p:spPr>
          <a:xfrm>
            <a:off x="457200" y="5918202"/>
            <a:ext cx="4673600" cy="304800"/>
          </a:xfrm>
        </p:spPr>
        <p:txBody>
          <a:bodyPr/>
          <a:lstStyle/>
          <a:p>
            <a:pPr marL="0" indent="0">
              <a:buNone/>
            </a:pPr>
            <a:r>
              <a:rPr lang="en-IN" sz="2000" b="1" dirty="0">
                <a:solidFill>
                  <a:srgbClr val="007FA3"/>
                </a:solidFill>
                <a:cs typeface="Times New Roman" panose="02020603050405020304" pitchFamily="18" charset="0"/>
              </a:rPr>
              <a:t>Figure </a:t>
            </a:r>
            <a:r>
              <a:rPr lang="en-IN" sz="2000" b="1" dirty="0" smtClean="0">
                <a:solidFill>
                  <a:srgbClr val="007FA3"/>
                </a:solidFill>
                <a:cs typeface="Times New Roman" panose="02020603050405020304" pitchFamily="18" charset="0"/>
              </a:rPr>
              <a:t>2.6a </a:t>
            </a:r>
            <a:r>
              <a:rPr lang="en-IN" sz="2000" dirty="0"/>
              <a:t>Nonpolar vs. polar covalent bonds</a:t>
            </a:r>
            <a:r>
              <a:rPr lang="en-IN" sz="2000" dirty="0" smtClean="0"/>
              <a:t>.</a:t>
            </a:r>
            <a:endParaRPr lang="en-IN" sz="2000" dirty="0"/>
          </a:p>
        </p:txBody>
      </p:sp>
    </p:spTree>
    <p:extLst>
      <p:ext uri="{BB962C8B-B14F-4D97-AF65-F5344CB8AC3E}">
        <p14:creationId xmlns:p14="http://schemas.microsoft.com/office/powerpoint/2010/main" val="24549590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955"/>
            <a:ext cx="8229600" cy="523220"/>
          </a:xfrm>
        </p:spPr>
        <p:txBody>
          <a:bodyPr/>
          <a:lstStyle/>
          <a:p>
            <a:r>
              <a:rPr lang="en-US" dirty="0"/>
              <a:t>Polar Covalent </a:t>
            </a:r>
            <a:r>
              <a:rPr lang="en-US" dirty="0" smtClean="0"/>
              <a:t>Bonds </a:t>
            </a:r>
            <a:r>
              <a:rPr lang="en-US" dirty="0"/>
              <a:t>(1 of 2)</a:t>
            </a:r>
          </a:p>
        </p:txBody>
      </p:sp>
      <p:sp>
        <p:nvSpPr>
          <p:cNvPr id="3" name="Content Placeholder 2"/>
          <p:cNvSpPr>
            <a:spLocks noGrp="1"/>
          </p:cNvSpPr>
          <p:nvPr>
            <p:ph idx="4294967295"/>
          </p:nvPr>
        </p:nvSpPr>
        <p:spPr>
          <a:xfrm>
            <a:off x="457200" y="1603506"/>
            <a:ext cx="8153400" cy="2156080"/>
          </a:xfrm>
        </p:spPr>
        <p:txBody>
          <a:bodyPr/>
          <a:lstStyle/>
          <a:p>
            <a:r>
              <a:rPr lang="en-US" b="1" dirty="0"/>
              <a:t>Polar</a:t>
            </a:r>
            <a:r>
              <a:rPr lang="en-US" dirty="0"/>
              <a:t> covalent bonds – nonmetals with </a:t>
            </a:r>
            <a:r>
              <a:rPr lang="en-US" u="sng" dirty="0"/>
              <a:t>different </a:t>
            </a:r>
            <a:r>
              <a:rPr lang="en-US" dirty="0"/>
              <a:t>electronegativities share electrons</a:t>
            </a:r>
            <a:r>
              <a:rPr lang="en-US" i="1" dirty="0"/>
              <a:t> unequally</a:t>
            </a:r>
            <a:r>
              <a:rPr lang="en-US" dirty="0"/>
              <a:t>; form </a:t>
            </a:r>
            <a:r>
              <a:rPr lang="en-US" b="1" dirty="0"/>
              <a:t>polar</a:t>
            </a:r>
            <a:r>
              <a:rPr lang="en-US" dirty="0"/>
              <a:t> </a:t>
            </a:r>
            <a:r>
              <a:rPr lang="en-US" b="1" dirty="0"/>
              <a:t>molecules</a:t>
            </a:r>
            <a:r>
              <a:rPr lang="en-US" dirty="0"/>
              <a:t> (</a:t>
            </a:r>
            <a:r>
              <a:rPr lang="en-US" b="1" dirty="0"/>
              <a:t>Figure 2.6b</a:t>
            </a:r>
            <a:r>
              <a:rPr lang="en-US" dirty="0"/>
              <a:t>)</a:t>
            </a:r>
          </a:p>
          <a:p>
            <a:pPr lvl="1"/>
            <a:r>
              <a:rPr lang="en-US" dirty="0"/>
              <a:t>Atom with </a:t>
            </a:r>
            <a:r>
              <a:rPr lang="en-US" u="sng" dirty="0"/>
              <a:t>higher</a:t>
            </a:r>
            <a:r>
              <a:rPr lang="en-US" dirty="0"/>
              <a:t> electronegativity becomes </a:t>
            </a:r>
            <a:r>
              <a:rPr lang="en-US" i="1" dirty="0"/>
              <a:t>partially</a:t>
            </a:r>
            <a:r>
              <a:rPr lang="en-US" dirty="0"/>
              <a:t> </a:t>
            </a:r>
            <a:r>
              <a:rPr lang="en-US" i="1" dirty="0" smtClean="0"/>
              <a:t>negative </a:t>
            </a:r>
            <a:r>
              <a:rPr lang="en-US" dirty="0" smtClean="0"/>
              <a:t>(</a:t>
            </a:r>
            <a:r>
              <a:rPr lang="el-GR" dirty="0" smtClean="0">
                <a:latin typeface="Times New Roman"/>
                <a:cs typeface="Times New Roman"/>
              </a:rPr>
              <a:t>δ−</a:t>
            </a:r>
            <a:r>
              <a:rPr lang="en-US" dirty="0" smtClean="0"/>
              <a:t>); </a:t>
            </a:r>
            <a:r>
              <a:rPr lang="en-US" dirty="0"/>
              <a:t>pulls shared electrons close to itself</a:t>
            </a:r>
          </a:p>
          <a:p>
            <a:pPr lvl="1"/>
            <a:r>
              <a:rPr lang="en-US" dirty="0"/>
              <a:t>Atom with </a:t>
            </a:r>
            <a:r>
              <a:rPr lang="en-US" u="sng" dirty="0"/>
              <a:t>lower</a:t>
            </a:r>
            <a:r>
              <a:rPr lang="en-US" dirty="0"/>
              <a:t> electronegativity becomes </a:t>
            </a:r>
            <a:r>
              <a:rPr lang="en-US" i="1" dirty="0"/>
              <a:t>partially</a:t>
            </a:r>
            <a:r>
              <a:rPr lang="en-US" dirty="0"/>
              <a:t> </a:t>
            </a:r>
            <a:r>
              <a:rPr lang="en-US" i="1" dirty="0"/>
              <a:t>positive</a:t>
            </a:r>
            <a:r>
              <a:rPr lang="en-US" dirty="0"/>
              <a:t> </a:t>
            </a:r>
            <a:r>
              <a:rPr lang="en-US" dirty="0" smtClean="0"/>
              <a:t>(</a:t>
            </a:r>
            <a:r>
              <a:rPr lang="el-GR" dirty="0" smtClean="0">
                <a:latin typeface="Times New Roman"/>
                <a:cs typeface="Times New Roman"/>
              </a:rPr>
              <a:t>δ</a:t>
            </a:r>
            <a:r>
              <a:rPr lang="en-US" dirty="0" smtClean="0">
                <a:latin typeface="Times New Roman"/>
                <a:cs typeface="Times New Roman"/>
              </a:rPr>
              <a:t>+</a:t>
            </a:r>
            <a:r>
              <a:rPr lang="en-US" dirty="0" smtClean="0"/>
              <a:t>); </a:t>
            </a:r>
            <a:r>
              <a:rPr lang="en-US" dirty="0"/>
              <a:t>shared electrons are pulled toward </a:t>
            </a:r>
            <a:r>
              <a:rPr lang="en-US" u="sng" dirty="0"/>
              <a:t>other</a:t>
            </a:r>
            <a:r>
              <a:rPr lang="en-US" dirty="0"/>
              <a:t> atom </a:t>
            </a:r>
          </a:p>
          <a:p>
            <a:r>
              <a:rPr lang="en-US" b="1" dirty="0"/>
              <a:t>Dipoles</a:t>
            </a:r>
            <a:r>
              <a:rPr lang="en-US" dirty="0"/>
              <a:t> – polar molecules with </a:t>
            </a:r>
            <a:r>
              <a:rPr lang="en-US" i="1" dirty="0"/>
              <a:t>partially</a:t>
            </a:r>
            <a:r>
              <a:rPr lang="en-US" dirty="0"/>
              <a:t> </a:t>
            </a:r>
            <a:r>
              <a:rPr lang="en-US" i="1" dirty="0"/>
              <a:t>positive</a:t>
            </a:r>
            <a:r>
              <a:rPr lang="en-US" dirty="0"/>
              <a:t> and </a:t>
            </a:r>
            <a:r>
              <a:rPr lang="en-US" i="1" dirty="0"/>
              <a:t>partially</a:t>
            </a:r>
            <a:r>
              <a:rPr lang="en-US" dirty="0"/>
              <a:t> </a:t>
            </a:r>
            <a:r>
              <a:rPr lang="en-US" i="1" dirty="0"/>
              <a:t>negative</a:t>
            </a:r>
            <a:r>
              <a:rPr lang="en-US" dirty="0"/>
              <a:t> </a:t>
            </a:r>
            <a:r>
              <a:rPr lang="en-US" i="1" dirty="0" smtClean="0"/>
              <a:t>ends</a:t>
            </a:r>
            <a:endParaRPr lang="en-US" dirty="0"/>
          </a:p>
        </p:txBody>
      </p:sp>
    </p:spTree>
    <p:extLst>
      <p:ext uri="{BB962C8B-B14F-4D97-AF65-F5344CB8AC3E}">
        <p14:creationId xmlns:p14="http://schemas.microsoft.com/office/powerpoint/2010/main" val="19215897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1148"/>
            <a:ext cx="8229600" cy="523220"/>
          </a:xfrm>
        </p:spPr>
        <p:txBody>
          <a:bodyPr>
            <a:spAutoFit/>
          </a:bodyPr>
          <a:lstStyle/>
          <a:p>
            <a:r>
              <a:rPr lang="en-US" dirty="0"/>
              <a:t>Polar Covalent </a:t>
            </a:r>
            <a:r>
              <a:rPr lang="en-US" dirty="0" smtClean="0"/>
              <a:t>Bonds </a:t>
            </a:r>
            <a:r>
              <a:rPr lang="en-US" dirty="0"/>
              <a:t>(2 of 2)</a:t>
            </a:r>
          </a:p>
        </p:txBody>
      </p:sp>
      <p:pic>
        <p:nvPicPr>
          <p:cNvPr id="3" name="Picture 2" descr="B, Polar covalent bonds for H 2 O or water. Electrons spend more time around the more electronegative oxygen at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332" y="1860109"/>
            <a:ext cx="7347956" cy="4181876"/>
          </a:xfrm>
          <a:prstGeom prst="rect">
            <a:avLst/>
          </a:prstGeom>
        </p:spPr>
      </p:pic>
      <p:sp>
        <p:nvSpPr>
          <p:cNvPr id="4" name="Content Placeholder 3"/>
          <p:cNvSpPr>
            <a:spLocks noGrp="1"/>
          </p:cNvSpPr>
          <p:nvPr>
            <p:ph sz="quarter" idx="14"/>
          </p:nvPr>
        </p:nvSpPr>
        <p:spPr>
          <a:xfrm>
            <a:off x="0" y="6150114"/>
            <a:ext cx="4428067" cy="707886"/>
          </a:xfrm>
        </p:spPr>
        <p:txBody>
          <a:bodyPr>
            <a:spAutoFit/>
          </a:bodyPr>
          <a:lstStyle/>
          <a:p>
            <a:pPr marL="0" indent="0">
              <a:buNone/>
            </a:pPr>
            <a:r>
              <a:rPr lang="en-IN" sz="2000" b="1" dirty="0">
                <a:solidFill>
                  <a:srgbClr val="007FA3"/>
                </a:solidFill>
                <a:cs typeface="Times New Roman" panose="02020603050405020304" pitchFamily="18" charset="0"/>
              </a:rPr>
              <a:t>Figure </a:t>
            </a:r>
            <a:r>
              <a:rPr lang="en-IN" sz="2000" b="1" dirty="0" smtClean="0">
                <a:solidFill>
                  <a:srgbClr val="007FA3"/>
                </a:solidFill>
                <a:cs typeface="Times New Roman" panose="02020603050405020304" pitchFamily="18" charset="0"/>
              </a:rPr>
              <a:t>2.6b </a:t>
            </a:r>
            <a:r>
              <a:rPr lang="en-IN" sz="2000" dirty="0"/>
              <a:t>Nonpolar vs. polar covalent bonds.</a:t>
            </a:r>
          </a:p>
        </p:txBody>
      </p:sp>
    </p:spTree>
    <p:extLst>
      <p:ext uri="{BB962C8B-B14F-4D97-AF65-F5344CB8AC3E}">
        <p14:creationId xmlns:p14="http://schemas.microsoft.com/office/powerpoint/2010/main" val="2807489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7691"/>
            <a:ext cx="8229600" cy="523220"/>
          </a:xfrm>
        </p:spPr>
        <p:txBody>
          <a:bodyPr>
            <a:spAutoFit/>
          </a:bodyPr>
          <a:lstStyle/>
          <a:p>
            <a:pPr marL="627063" indent="-627063"/>
            <a:r>
              <a:rPr lang="en-US" dirty="0"/>
              <a:t>Matter</a:t>
            </a:r>
          </a:p>
        </p:txBody>
      </p:sp>
      <p:sp>
        <p:nvSpPr>
          <p:cNvPr id="3" name="Content Placeholder 2"/>
          <p:cNvSpPr>
            <a:spLocks noGrp="1"/>
          </p:cNvSpPr>
          <p:nvPr>
            <p:ph idx="4294967295"/>
          </p:nvPr>
        </p:nvSpPr>
        <p:spPr>
          <a:xfrm>
            <a:off x="457200" y="1600200"/>
            <a:ext cx="8229600" cy="1084912"/>
          </a:xfrm>
        </p:spPr>
        <p:txBody>
          <a:bodyPr>
            <a:spAutoFit/>
          </a:bodyPr>
          <a:lstStyle/>
          <a:p>
            <a:pPr>
              <a:spcAft>
                <a:spcPts val="1200"/>
              </a:spcAft>
            </a:pPr>
            <a:r>
              <a:rPr lang="en-US" b="1" dirty="0"/>
              <a:t>Matter</a:t>
            </a:r>
            <a:r>
              <a:rPr lang="en-US" dirty="0"/>
              <a:t> – anything that has </a:t>
            </a:r>
            <a:r>
              <a:rPr lang="en-US" i="1" dirty="0"/>
              <a:t>mass</a:t>
            </a:r>
            <a:r>
              <a:rPr lang="en-US" dirty="0"/>
              <a:t> and </a:t>
            </a:r>
            <a:r>
              <a:rPr lang="en-US" i="1" dirty="0"/>
              <a:t>occupies space</a:t>
            </a:r>
            <a:r>
              <a:rPr lang="en-US" dirty="0"/>
              <a:t>; exists in </a:t>
            </a:r>
            <a:r>
              <a:rPr lang="en-US" i="1" dirty="0"/>
              <a:t>three states</a:t>
            </a:r>
            <a:r>
              <a:rPr lang="en-US" dirty="0"/>
              <a:t>: </a:t>
            </a:r>
            <a:r>
              <a:rPr lang="en-US" b="1" dirty="0"/>
              <a:t>solid</a:t>
            </a:r>
            <a:r>
              <a:rPr lang="en-US" dirty="0"/>
              <a:t>,</a:t>
            </a:r>
            <a:r>
              <a:rPr lang="en-US" b="1" dirty="0"/>
              <a:t> liquid</a:t>
            </a:r>
            <a:r>
              <a:rPr lang="en-US" dirty="0"/>
              <a:t>,</a:t>
            </a:r>
            <a:r>
              <a:rPr lang="en-US" b="1" dirty="0"/>
              <a:t> </a:t>
            </a:r>
            <a:r>
              <a:rPr lang="en-US" dirty="0"/>
              <a:t>or </a:t>
            </a:r>
            <a:r>
              <a:rPr lang="en-US" b="1" dirty="0"/>
              <a:t>gas</a:t>
            </a:r>
            <a:r>
              <a:rPr lang="en-US" dirty="0"/>
              <a:t> </a:t>
            </a:r>
          </a:p>
          <a:p>
            <a:pPr>
              <a:spcAft>
                <a:spcPts val="1200"/>
              </a:spcAft>
            </a:pPr>
            <a:r>
              <a:rPr lang="en-US" b="1" dirty="0"/>
              <a:t>Chemistry</a:t>
            </a:r>
            <a:r>
              <a:rPr lang="en-US" dirty="0"/>
              <a:t> – study of matter and its interactions</a:t>
            </a:r>
          </a:p>
        </p:txBody>
      </p:sp>
    </p:spTree>
    <p:extLst>
      <p:ext uri="{BB962C8B-B14F-4D97-AF65-F5344CB8AC3E}">
        <p14:creationId xmlns:p14="http://schemas.microsoft.com/office/powerpoint/2010/main" val="30329523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Hydrogen Bonds (1 of 2)</a:t>
            </a:r>
          </a:p>
        </p:txBody>
      </p:sp>
      <p:sp>
        <p:nvSpPr>
          <p:cNvPr id="3" name="Content Placeholder 2"/>
          <p:cNvSpPr>
            <a:spLocks noGrp="1"/>
          </p:cNvSpPr>
          <p:nvPr>
            <p:ph sz="quarter" idx="13"/>
          </p:nvPr>
        </p:nvSpPr>
        <p:spPr>
          <a:xfrm>
            <a:off x="457200" y="1600200"/>
            <a:ext cx="7823200" cy="1024467"/>
          </a:xfrm>
        </p:spPr>
        <p:txBody>
          <a:bodyPr/>
          <a:lstStyle/>
          <a:p>
            <a:pPr marL="0" indent="0">
              <a:buNone/>
            </a:pPr>
            <a:r>
              <a:rPr lang="en-US" b="1" dirty="0"/>
              <a:t>Hydrogen bonds</a:t>
            </a:r>
            <a:r>
              <a:rPr lang="en-US" dirty="0"/>
              <a:t> – weak attractions between </a:t>
            </a:r>
            <a:r>
              <a:rPr lang="en-US" i="1" dirty="0"/>
              <a:t>partially</a:t>
            </a:r>
            <a:r>
              <a:rPr lang="en-US" dirty="0"/>
              <a:t> </a:t>
            </a:r>
            <a:r>
              <a:rPr lang="en-US" i="1" dirty="0"/>
              <a:t>positive</a:t>
            </a:r>
            <a:r>
              <a:rPr lang="en-US" dirty="0"/>
              <a:t> </a:t>
            </a:r>
            <a:r>
              <a:rPr lang="en-US" dirty="0" smtClean="0"/>
              <a:t>hydrogen atoms and </a:t>
            </a:r>
            <a:r>
              <a:rPr lang="en-US" i="1" dirty="0"/>
              <a:t>partially</a:t>
            </a:r>
            <a:r>
              <a:rPr lang="en-US" dirty="0"/>
              <a:t> </a:t>
            </a:r>
            <a:r>
              <a:rPr lang="en-US" i="1" dirty="0"/>
              <a:t>negative</a:t>
            </a:r>
            <a:r>
              <a:rPr lang="en-US" dirty="0"/>
              <a:t> </a:t>
            </a:r>
            <a:r>
              <a:rPr lang="en-US" dirty="0" smtClean="0"/>
              <a:t>nonmetal atoms in polar covalent molecules.</a:t>
            </a:r>
            <a:endParaRPr lang="en-US" dirty="0"/>
          </a:p>
          <a:p>
            <a:r>
              <a:rPr lang="en-US" dirty="0"/>
              <a:t>Responsible for </a:t>
            </a:r>
            <a:r>
              <a:rPr lang="en-US" i="1" dirty="0"/>
              <a:t>key</a:t>
            </a:r>
            <a:r>
              <a:rPr lang="en-US" dirty="0"/>
              <a:t> </a:t>
            </a:r>
            <a:r>
              <a:rPr lang="en-US" i="1" dirty="0"/>
              <a:t>property</a:t>
            </a:r>
            <a:r>
              <a:rPr lang="en-US" dirty="0"/>
              <a:t> of water – </a:t>
            </a:r>
            <a:r>
              <a:rPr lang="en-US" b="1" dirty="0"/>
              <a:t>surface</a:t>
            </a:r>
            <a:r>
              <a:rPr lang="en-US" dirty="0"/>
              <a:t> </a:t>
            </a:r>
            <a:r>
              <a:rPr lang="en-US" b="1" dirty="0"/>
              <a:t>tension</a:t>
            </a:r>
          </a:p>
        </p:txBody>
      </p:sp>
      <p:pic>
        <p:nvPicPr>
          <p:cNvPr id="4" name="Picture 3" descr="A, hydrogen bonds between water molecules. Each molecule is made up of O with delta minus surrounding, and two H atoms with delta plus surrounding each. Hydrogen bonds are drawn like a grid between water molecul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2666" y="3752529"/>
            <a:ext cx="4568307" cy="2806021"/>
          </a:xfrm>
          <a:prstGeom prst="rect">
            <a:avLst/>
          </a:prstGeom>
        </p:spPr>
      </p:pic>
      <p:sp>
        <p:nvSpPr>
          <p:cNvPr id="5" name="Content Placeholder 4"/>
          <p:cNvSpPr>
            <a:spLocks noGrp="1"/>
          </p:cNvSpPr>
          <p:nvPr>
            <p:ph sz="quarter" idx="14"/>
          </p:nvPr>
        </p:nvSpPr>
        <p:spPr>
          <a:xfrm>
            <a:off x="0" y="6558550"/>
            <a:ext cx="7890933" cy="299450"/>
          </a:xfrm>
        </p:spPr>
        <p:txBody>
          <a:bodyPr/>
          <a:lstStyle/>
          <a:p>
            <a:pPr marL="0" indent="0">
              <a:buNone/>
            </a:pPr>
            <a:r>
              <a:rPr lang="en-IN" sz="1600" b="1" dirty="0">
                <a:solidFill>
                  <a:srgbClr val="007FA3"/>
                </a:solidFill>
                <a:cs typeface="Times New Roman" panose="02020603050405020304" pitchFamily="18" charset="0"/>
              </a:rPr>
              <a:t>Figure </a:t>
            </a:r>
            <a:r>
              <a:rPr lang="en-IN" sz="1600" b="1" dirty="0" smtClean="0">
                <a:solidFill>
                  <a:srgbClr val="007FA3"/>
                </a:solidFill>
                <a:cs typeface="Times New Roman" panose="02020603050405020304" pitchFamily="18" charset="0"/>
              </a:rPr>
              <a:t>2.7a </a:t>
            </a:r>
            <a:r>
              <a:rPr lang="en-IN" sz="1600" dirty="0"/>
              <a:t>Hydrogen bonding and surface tension between </a:t>
            </a:r>
            <a:r>
              <a:rPr lang="en-IN" sz="1600" dirty="0" smtClean="0"/>
              <a:t>water molecules</a:t>
            </a:r>
            <a:r>
              <a:rPr lang="en-IN" sz="1600" dirty="0"/>
              <a:t>.</a:t>
            </a:r>
          </a:p>
        </p:txBody>
      </p:sp>
    </p:spTree>
    <p:extLst>
      <p:ext uri="{BB962C8B-B14F-4D97-AF65-F5344CB8AC3E}">
        <p14:creationId xmlns:p14="http://schemas.microsoft.com/office/powerpoint/2010/main" val="26575633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Hydrogen Bonds (2 of 2)</a:t>
            </a:r>
          </a:p>
        </p:txBody>
      </p:sp>
      <p:sp>
        <p:nvSpPr>
          <p:cNvPr id="3" name="Content Placeholder 2"/>
          <p:cNvSpPr>
            <a:spLocks noGrp="1"/>
          </p:cNvSpPr>
          <p:nvPr>
            <p:ph sz="quarter" idx="13"/>
          </p:nvPr>
        </p:nvSpPr>
        <p:spPr>
          <a:xfrm>
            <a:off x="457199" y="1600200"/>
            <a:ext cx="7738533" cy="541867"/>
          </a:xfrm>
        </p:spPr>
        <p:txBody>
          <a:bodyPr/>
          <a:lstStyle/>
          <a:p>
            <a:r>
              <a:rPr lang="en-US" dirty="0"/>
              <a:t>Polar water molecules are more strongly attracted to </a:t>
            </a:r>
            <a:r>
              <a:rPr lang="en-US" i="1" dirty="0"/>
              <a:t>one</a:t>
            </a:r>
            <a:r>
              <a:rPr lang="en-US" dirty="0"/>
              <a:t> </a:t>
            </a:r>
            <a:r>
              <a:rPr lang="en-US" i="1" dirty="0"/>
              <a:t>another</a:t>
            </a:r>
            <a:r>
              <a:rPr lang="en-US" dirty="0"/>
              <a:t> than to nonpolar air molecules at surface</a:t>
            </a:r>
          </a:p>
        </p:txBody>
      </p:sp>
      <p:pic>
        <p:nvPicPr>
          <p:cNvPr id="4" name="Picture 3" descr="B, hydrogen bonds between water molecules create surface tension that causes blood to form droplets. A droplet on glass rounds out naturall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0214" y="2522812"/>
            <a:ext cx="6059770" cy="3750665"/>
          </a:xfrm>
          <a:prstGeom prst="rect">
            <a:avLst/>
          </a:prstGeom>
        </p:spPr>
      </p:pic>
      <p:sp>
        <p:nvSpPr>
          <p:cNvPr id="5" name="Content Placeholder 4"/>
          <p:cNvSpPr>
            <a:spLocks noGrp="1"/>
          </p:cNvSpPr>
          <p:nvPr>
            <p:ph sz="quarter" idx="14"/>
          </p:nvPr>
        </p:nvSpPr>
        <p:spPr>
          <a:xfrm>
            <a:off x="0" y="6537682"/>
            <a:ext cx="7967134" cy="291532"/>
          </a:xfrm>
        </p:spPr>
        <p:txBody>
          <a:bodyPr/>
          <a:lstStyle/>
          <a:p>
            <a:pPr marL="0" indent="0">
              <a:buNone/>
            </a:pPr>
            <a:r>
              <a:rPr lang="en-IN" sz="1600" b="1" dirty="0">
                <a:solidFill>
                  <a:srgbClr val="007FA3"/>
                </a:solidFill>
                <a:cs typeface="Times New Roman" panose="02020603050405020304" pitchFamily="18" charset="0"/>
              </a:rPr>
              <a:t>Figure </a:t>
            </a:r>
            <a:r>
              <a:rPr lang="en-IN" sz="1600" b="1" dirty="0" smtClean="0">
                <a:solidFill>
                  <a:srgbClr val="007FA3"/>
                </a:solidFill>
                <a:cs typeface="Times New Roman" panose="02020603050405020304" pitchFamily="18" charset="0"/>
              </a:rPr>
              <a:t>2.7b </a:t>
            </a:r>
            <a:r>
              <a:rPr lang="en-IN" sz="1600" dirty="0"/>
              <a:t>Hydrogen bonding and surface tension between </a:t>
            </a:r>
            <a:r>
              <a:rPr lang="en-IN" sz="1600" dirty="0" smtClean="0"/>
              <a:t>water molecules</a:t>
            </a:r>
            <a:r>
              <a:rPr lang="en-IN" sz="1600" dirty="0"/>
              <a:t>.</a:t>
            </a:r>
          </a:p>
        </p:txBody>
      </p:sp>
    </p:spTree>
    <p:extLst>
      <p:ext uri="{BB962C8B-B14F-4D97-AF65-F5344CB8AC3E}">
        <p14:creationId xmlns:p14="http://schemas.microsoft.com/office/powerpoint/2010/main" val="12174682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37"/>
            <a:ext cx="8229600" cy="954107"/>
          </a:xfrm>
        </p:spPr>
        <p:txBody>
          <a:bodyPr>
            <a:spAutoFit/>
          </a:bodyPr>
          <a:lstStyle/>
          <a:p>
            <a:r>
              <a:rPr lang="en-US" sz="2800" dirty="0"/>
              <a:t>Concept Boost: Determining the Type of Bonds in a Molecule (1 of 2)</a:t>
            </a:r>
          </a:p>
        </p:txBody>
      </p:sp>
      <p:sp>
        <p:nvSpPr>
          <p:cNvPr id="3" name="Content Placeholder 2"/>
          <p:cNvSpPr>
            <a:spLocks noGrp="1"/>
          </p:cNvSpPr>
          <p:nvPr>
            <p:ph sz="quarter" idx="13"/>
          </p:nvPr>
        </p:nvSpPr>
        <p:spPr>
          <a:xfrm>
            <a:off x="457200" y="1181854"/>
            <a:ext cx="4114800" cy="5066002"/>
          </a:xfrm>
        </p:spPr>
        <p:txBody>
          <a:bodyPr>
            <a:spAutoFit/>
          </a:bodyPr>
          <a:lstStyle/>
          <a:p>
            <a:pPr marL="0" indent="0">
              <a:buNone/>
            </a:pPr>
            <a:r>
              <a:rPr lang="en-US" sz="2000" b="1" dirty="0"/>
              <a:t>Basic “rules”:</a:t>
            </a:r>
          </a:p>
          <a:p>
            <a:r>
              <a:rPr lang="en-US" sz="2000" b="1" dirty="0" smtClean="0"/>
              <a:t>A compound is ionic when</a:t>
            </a:r>
            <a:r>
              <a:rPr lang="en-US" sz="2000" dirty="0" smtClean="0"/>
              <a:t>: the compound contains both a metal and a nonmetal. </a:t>
            </a:r>
            <a:endParaRPr lang="en-US" sz="2000" dirty="0"/>
          </a:p>
          <a:p>
            <a:r>
              <a:rPr lang="en-US" sz="2000" b="1" dirty="0" smtClean="0"/>
              <a:t>If the molecule or compound contains two or more nonmetals; </a:t>
            </a:r>
            <a:r>
              <a:rPr lang="en-US" sz="2000" dirty="0" smtClean="0"/>
              <a:t>bond </a:t>
            </a:r>
            <a:r>
              <a:rPr lang="en-US" sz="2000" dirty="0"/>
              <a:t>is </a:t>
            </a:r>
            <a:r>
              <a:rPr lang="en-US" sz="2000" b="1" i="1" dirty="0" smtClean="0"/>
              <a:t>covalent</a:t>
            </a:r>
            <a:r>
              <a:rPr lang="en-US" sz="2000" dirty="0"/>
              <a:t> </a:t>
            </a:r>
            <a:r>
              <a:rPr lang="en-US" sz="2000" dirty="0" smtClean="0"/>
              <a:t>(hydrogen </a:t>
            </a:r>
            <a:r>
              <a:rPr lang="en-US" sz="2000" dirty="0"/>
              <a:t>behaves like </a:t>
            </a:r>
            <a:r>
              <a:rPr lang="en-US" sz="2000" dirty="0" smtClean="0"/>
              <a:t>nonmetal):</a:t>
            </a:r>
            <a:endParaRPr lang="en-US" sz="2000" dirty="0"/>
          </a:p>
          <a:p>
            <a:pPr lvl="1"/>
            <a:r>
              <a:rPr lang="en-US" sz="1800" dirty="0"/>
              <a:t>Molecule contains two identical nonmetals; </a:t>
            </a:r>
            <a:r>
              <a:rPr lang="en-US" sz="1800" b="1" i="1" dirty="0"/>
              <a:t>nonpolar</a:t>
            </a:r>
            <a:r>
              <a:rPr lang="en-US" sz="1800" b="1" dirty="0"/>
              <a:t> </a:t>
            </a:r>
            <a:r>
              <a:rPr lang="en-US" sz="1800" b="1" i="1" dirty="0"/>
              <a:t>covalent</a:t>
            </a:r>
            <a:r>
              <a:rPr lang="en-US" sz="1800" b="1" dirty="0"/>
              <a:t> </a:t>
            </a:r>
            <a:r>
              <a:rPr lang="en-US" sz="1800" dirty="0" smtClean="0"/>
              <a:t/>
            </a:r>
            <a:br>
              <a:rPr lang="en-US" sz="1800" dirty="0" smtClean="0"/>
            </a:br>
            <a:r>
              <a:rPr lang="en-US" sz="1800" dirty="0" smtClean="0"/>
              <a:t>(</a:t>
            </a:r>
            <a:r>
              <a:rPr lang="en-US" sz="1800" dirty="0"/>
              <a:t>e.g., </a:t>
            </a:r>
            <a:r>
              <a:rPr lang="en-US" sz="1800" i="0" dirty="0" smtClean="0">
                <a:latin typeface="Times New Roman" panose="02020603050405020304" pitchFamily="18" charset="0"/>
                <a:cs typeface="Times New Roman" panose="02020603050405020304" pitchFamily="18" charset="0"/>
              </a:rPr>
              <a:t>O</a:t>
            </a:r>
            <a:r>
              <a:rPr lang="en-US" sz="1800" i="0" baseline="-25000" dirty="0" smtClean="0">
                <a:latin typeface="Times New Roman" panose="02020603050405020304" pitchFamily="18" charset="0"/>
                <a:cs typeface="Times New Roman" panose="02020603050405020304" pitchFamily="18" charset="0"/>
              </a:rPr>
              <a:t>2</a:t>
            </a:r>
            <a:r>
              <a:rPr lang="en-US" sz="1800" dirty="0"/>
              <a:t>)</a:t>
            </a:r>
          </a:p>
          <a:p>
            <a:pPr lvl="1"/>
            <a:r>
              <a:rPr lang="en-US" sz="1800" dirty="0"/>
              <a:t>Molecule contains only (or primarily) carbon and hydrogen; </a:t>
            </a:r>
            <a:r>
              <a:rPr lang="en-US" sz="1800" b="1" i="1" dirty="0"/>
              <a:t>nonpolar</a:t>
            </a:r>
            <a:r>
              <a:rPr lang="en-US" sz="1800" b="1" dirty="0"/>
              <a:t> </a:t>
            </a:r>
            <a:r>
              <a:rPr lang="en-US" sz="1800" b="1" i="1" dirty="0"/>
              <a:t>covalent</a:t>
            </a:r>
            <a:r>
              <a:rPr lang="en-US" sz="1800" b="1" dirty="0"/>
              <a:t> </a:t>
            </a:r>
            <a:r>
              <a:rPr lang="en-US" sz="1800" dirty="0"/>
              <a:t>(e.g., </a:t>
            </a:r>
            <a:r>
              <a:rPr lang="en-US" sz="1800" i="0" dirty="0" smtClean="0">
                <a:latin typeface="Times New Roman" panose="02020603050405020304" pitchFamily="18" charset="0"/>
                <a:cs typeface="Times New Roman" panose="02020603050405020304" pitchFamily="18" charset="0"/>
              </a:rPr>
              <a:t>CH</a:t>
            </a:r>
            <a:r>
              <a:rPr lang="en-US" sz="1800" i="0" baseline="-25000" dirty="0" smtClean="0">
                <a:latin typeface="Times New Roman" panose="02020603050405020304" pitchFamily="18" charset="0"/>
                <a:cs typeface="Times New Roman" panose="02020603050405020304" pitchFamily="18" charset="0"/>
              </a:rPr>
              <a:t>4</a:t>
            </a:r>
            <a:r>
              <a:rPr lang="en-US" sz="1800" dirty="0"/>
              <a:t>)</a:t>
            </a:r>
          </a:p>
        </p:txBody>
      </p:sp>
      <p:pic>
        <p:nvPicPr>
          <p:cNvPr id="6" name="Picture 5" descr="The components of an ionic bond. M G, a metal, and F 2, a nonmetal, are bonded together. A metal bonded to a nonmetal indicates an ionic compoun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1597" y="1762124"/>
            <a:ext cx="3057525" cy="1504950"/>
          </a:xfrm>
          <a:prstGeom prst="rect">
            <a:avLst/>
          </a:prstGeom>
        </p:spPr>
      </p:pic>
      <p:pic>
        <p:nvPicPr>
          <p:cNvPr id="7" name="Picture 6" descr="A chemical formula illustrates a nonpolar compound. Many C and H atoms surround a central O atom, the only element in the compound that is very electronegative. All the atoms are nonmetals, and are not ionic. The compound is comprised mostly of C and H with only one very electronegative element, which indicates the compound is nonpola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038" y="3476748"/>
            <a:ext cx="3523684" cy="2396741"/>
          </a:xfrm>
          <a:prstGeom prst="rect">
            <a:avLst/>
          </a:prstGeom>
        </p:spPr>
      </p:pic>
    </p:spTree>
    <p:extLst>
      <p:ext uri="{BB962C8B-B14F-4D97-AF65-F5344CB8AC3E}">
        <p14:creationId xmlns:p14="http://schemas.microsoft.com/office/powerpoint/2010/main" val="6135395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304"/>
            <a:ext cx="8229600" cy="1938992"/>
          </a:xfrm>
        </p:spPr>
        <p:txBody>
          <a:bodyPr>
            <a:spAutoFit/>
          </a:bodyPr>
          <a:lstStyle/>
          <a:p>
            <a:r>
              <a:rPr lang="en-US" sz="4000" dirty="0"/>
              <a:t>Concept Boost: Determining the Type of Bonds in a Molecule (2 of 2)</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4"/>
              </p:nvPr>
            </p:nvSpPr>
            <p:spPr>
              <a:xfrm>
                <a:off x="208344" y="1600200"/>
                <a:ext cx="8478456" cy="2523768"/>
              </a:xfrm>
            </p:spPr>
            <p:txBody>
              <a:bodyPr wrap="square">
                <a:spAutoFit/>
              </a:bodyPr>
              <a:lstStyle/>
              <a:p>
                <a:pPr marL="0" indent="0">
                  <a:buNone/>
                </a:pPr>
                <a:r>
                  <a:rPr lang="en-US" sz="2400" b="1" dirty="0"/>
                  <a:t>Basic “rules” (continued):</a:t>
                </a:r>
              </a:p>
              <a:p>
                <a:pPr lvl="1"/>
                <a:r>
                  <a:rPr lang="en-US" sz="2000" b="1" dirty="0" smtClean="0"/>
                  <a:t>A compound is polar when</a:t>
                </a:r>
                <a:r>
                  <a:rPr lang="en-US" sz="2000" dirty="0" smtClean="0"/>
                  <a:t>: The </a:t>
                </a:r>
                <a:r>
                  <a:rPr lang="en-US" sz="2000" dirty="0"/>
                  <a:t>molecule contains two nonmetals of significantly </a:t>
                </a:r>
                <a:r>
                  <a:rPr lang="en-US" sz="2000" u="sng" dirty="0"/>
                  <a:t>different</a:t>
                </a:r>
                <a:r>
                  <a:rPr lang="en-US" sz="2000" dirty="0"/>
                  <a:t> electronegativities, </a:t>
                </a:r>
                <a:r>
                  <a:rPr lang="en-US" sz="2000" b="1" dirty="0"/>
                  <a:t>then </a:t>
                </a:r>
                <a:r>
                  <a:rPr lang="en-US" sz="2000" b="1" i="1" dirty="0"/>
                  <a:t>polar</a:t>
                </a:r>
                <a:r>
                  <a:rPr lang="en-US" sz="2000" b="1" dirty="0"/>
                  <a:t> </a:t>
                </a:r>
                <a:r>
                  <a:rPr lang="en-US" sz="2000" b="1" i="1" dirty="0"/>
                  <a:t>covalent</a:t>
                </a:r>
                <a:r>
                  <a:rPr lang="en-US" sz="2000" b="1" dirty="0"/>
                  <a:t> </a:t>
                </a:r>
                <a:r>
                  <a:rPr lang="en-US" sz="2000" dirty="0"/>
                  <a:t>(hydrogen and carbon have low electronegativities; </a:t>
                </a:r>
                <a:r>
                  <a:rPr lang="en-US" sz="2000" dirty="0" smtClean="0"/>
                  <a:t>oxygen, nitrogen</a:t>
                </a:r>
                <a:r>
                  <a:rPr lang="en-US" sz="2000" dirty="0"/>
                  <a:t>, and phosphorus have high electronegativities); compounds with proportionally high number of </a:t>
                </a:r>
                <a:r>
                  <a:rPr lang="en-US" sz="2000" i="0" dirty="0" smtClean="0">
                    <a:latin typeface="Times New Roman" panose="02020603050405020304" pitchFamily="18" charset="0"/>
                    <a:cs typeface="Times New Roman" panose="02020603050405020304" pitchFamily="18" charset="0"/>
                  </a:rPr>
                  <a:t>C-O</a:t>
                </a:r>
                <a14:m>
                  <m:oMath xmlns:m="http://schemas.openxmlformats.org/officeDocument/2006/math">
                    <m:r>
                      <a:rPr lang="en-US" sz="2000" i="0" dirty="0" smtClean="0">
                        <a:latin typeface="Cambria Math"/>
                      </a:rPr>
                      <m:t>, </m:t>
                    </m:r>
                  </m:oMath>
                </a14:m>
                <a:r>
                  <a:rPr lang="en-US" sz="2000" i="0" dirty="0" smtClean="0">
                    <a:latin typeface="Times New Roman" panose="02020603050405020304" pitchFamily="18" charset="0"/>
                    <a:cs typeface="Times New Roman" panose="02020603050405020304" pitchFamily="18" charset="0"/>
                  </a:rPr>
                  <a:t>C-N</a:t>
                </a:r>
                <a14:m>
                  <m:oMath xmlns:m="http://schemas.openxmlformats.org/officeDocument/2006/math">
                    <m:r>
                      <a:rPr lang="en-US" sz="2000" i="0" dirty="0" smtClean="0">
                        <a:latin typeface="Cambria Math"/>
                      </a:rPr>
                      <m:t>, </m:t>
                    </m:r>
                  </m:oMath>
                </a14:m>
                <a:r>
                  <a:rPr lang="en-US" sz="2000" i="0" dirty="0" smtClean="0">
                    <a:latin typeface="Times New Roman" panose="02020603050405020304" pitchFamily="18" charset="0"/>
                    <a:cs typeface="Times New Roman" panose="02020603050405020304" pitchFamily="18" charset="0"/>
                  </a:rPr>
                  <a:t>P-O</a:t>
                </a:r>
                <a14:m>
                  <m:oMath xmlns:m="http://schemas.openxmlformats.org/officeDocument/2006/math">
                    <m:r>
                      <a:rPr lang="en-US" sz="2000" i="0" dirty="0" smtClean="0">
                        <a:latin typeface="Cambria Math"/>
                      </a:rPr>
                      <m:t>, </m:t>
                    </m:r>
                  </m:oMath>
                </a14:m>
                <a:r>
                  <a:rPr lang="en-US" sz="2000" i="0" dirty="0" smtClean="0">
                    <a:latin typeface="Times New Roman" panose="02020603050405020304" pitchFamily="18" charset="0"/>
                    <a:cs typeface="Times New Roman" panose="02020603050405020304" pitchFamily="18" charset="0"/>
                  </a:rPr>
                  <a:t>H-N</a:t>
                </a:r>
                <a14:m>
                  <m:oMath xmlns:m="http://schemas.openxmlformats.org/officeDocument/2006/math">
                    <m:r>
                      <a:rPr lang="en-US" sz="2000" i="0" dirty="0" smtClean="0">
                        <a:latin typeface="Cambria Math"/>
                      </a:rPr>
                      <m:t>, </m:t>
                    </m:r>
                  </m:oMath>
                </a14:m>
                <a:r>
                  <a:rPr lang="en-US" sz="2000" i="0" dirty="0" smtClean="0">
                    <a:latin typeface="Times New Roman" panose="02020603050405020304" pitchFamily="18" charset="0"/>
                    <a:cs typeface="Times New Roman" panose="02020603050405020304" pitchFamily="18" charset="0"/>
                  </a:rPr>
                  <a:t>C-Cl</a:t>
                </a:r>
                <a14:m>
                  <m:oMath xmlns:m="http://schemas.openxmlformats.org/officeDocument/2006/math">
                    <m:r>
                      <a:rPr lang="en-US" sz="2000" i="0" dirty="0" smtClean="0">
                        <a:latin typeface="Cambria Math"/>
                      </a:rPr>
                      <m:t>,</m:t>
                    </m:r>
                  </m:oMath>
                </a14:m>
                <a:r>
                  <a:rPr lang="en-US" sz="2000" dirty="0"/>
                  <a:t> and </a:t>
                </a:r>
                <a:r>
                  <a:rPr lang="en-US" sz="2000" i="0" dirty="0" smtClean="0">
                    <a:latin typeface="Times New Roman" panose="02020603050405020304" pitchFamily="18" charset="0"/>
                    <a:cs typeface="Times New Roman" panose="02020603050405020304" pitchFamily="18" charset="0"/>
                  </a:rPr>
                  <a:t>H-O</a:t>
                </a:r>
                <a:r>
                  <a:rPr lang="en-US" sz="2000" dirty="0" smtClean="0"/>
                  <a:t> </a:t>
                </a:r>
                <a:r>
                  <a:rPr lang="en-US" sz="2000" dirty="0"/>
                  <a:t>bonds </a:t>
                </a:r>
                <a:r>
                  <a:rPr lang="en-US" sz="2000" b="1" dirty="0"/>
                  <a:t>are </a:t>
                </a:r>
                <a:r>
                  <a:rPr lang="en-US" sz="2000" b="1" i="1" dirty="0"/>
                  <a:t>polar</a:t>
                </a:r>
                <a:r>
                  <a:rPr lang="en-US" sz="2000" b="1" dirty="0"/>
                  <a:t> </a:t>
                </a:r>
                <a:r>
                  <a:rPr lang="en-US" sz="2000" dirty="0"/>
                  <a:t>(e.g., </a:t>
                </a:r>
                <a:r>
                  <a:rPr lang="en-US" sz="2000" i="0" dirty="0" smtClean="0">
                    <a:latin typeface="Times New Roman" panose="02020603050405020304" pitchFamily="18" charset="0"/>
                    <a:cs typeface="Times New Roman" panose="02020603050405020304" pitchFamily="18" charset="0"/>
                  </a:rPr>
                  <a:t>C</a:t>
                </a:r>
                <a:r>
                  <a:rPr lang="en-US" sz="2000" i="0" baseline="-25000" dirty="0" smtClean="0">
                    <a:latin typeface="Times New Roman" panose="02020603050405020304" pitchFamily="18" charset="0"/>
                    <a:cs typeface="Times New Roman" panose="02020603050405020304" pitchFamily="18" charset="0"/>
                  </a:rPr>
                  <a:t>5</a:t>
                </a:r>
                <a:r>
                  <a:rPr lang="en-US" sz="2000" i="0" dirty="0" smtClean="0">
                    <a:latin typeface="Times New Roman" panose="02020603050405020304" pitchFamily="18" charset="0"/>
                    <a:cs typeface="Times New Roman" panose="02020603050405020304" pitchFamily="18" charset="0"/>
                  </a:rPr>
                  <a:t>H</a:t>
                </a:r>
                <a:r>
                  <a:rPr lang="en-US" sz="2000" i="0" baseline="-25000" dirty="0" smtClean="0">
                    <a:latin typeface="Times New Roman" panose="02020603050405020304" pitchFamily="18" charset="0"/>
                    <a:cs typeface="Times New Roman" panose="02020603050405020304" pitchFamily="18" charset="0"/>
                  </a:rPr>
                  <a:t>10</a:t>
                </a:r>
                <a:r>
                  <a:rPr lang="en-US" sz="2000" i="0" dirty="0" smtClean="0">
                    <a:latin typeface="Times New Roman" panose="02020603050405020304" pitchFamily="18" charset="0"/>
                    <a:cs typeface="Times New Roman" panose="02020603050405020304" pitchFamily="18" charset="0"/>
                  </a:rPr>
                  <a:t>O</a:t>
                </a:r>
                <a:r>
                  <a:rPr lang="en-US" sz="2000" i="0" baseline="-25000" dirty="0" smtClean="0">
                    <a:latin typeface="Times New Roman" panose="02020603050405020304" pitchFamily="18" charset="0"/>
                    <a:cs typeface="Times New Roman" panose="02020603050405020304" pitchFamily="18" charset="0"/>
                  </a:rPr>
                  <a:t>5</a:t>
                </a:r>
                <a14:m>
                  <m:oMath xmlns:m="http://schemas.openxmlformats.org/officeDocument/2006/math">
                    <m:r>
                      <a:rPr lang="en-US" sz="2000" i="0" dirty="0">
                        <a:latin typeface="Cambria Math"/>
                      </a:rPr>
                      <m:t>, </m:t>
                    </m:r>
                  </m:oMath>
                </a14:m>
                <a:r>
                  <a:rPr lang="en-US" sz="2000" i="0" dirty="0" smtClean="0">
                    <a:latin typeface="Times New Roman" panose="02020603050405020304" pitchFamily="18" charset="0"/>
                    <a:cs typeface="Times New Roman" panose="02020603050405020304" pitchFamily="18" charset="0"/>
                  </a:rPr>
                  <a:t>CH</a:t>
                </a:r>
                <a:r>
                  <a:rPr lang="en-US" sz="2000" i="0" baseline="-25000" dirty="0" smtClean="0">
                    <a:latin typeface="Times New Roman" panose="02020603050405020304" pitchFamily="18" charset="0"/>
                    <a:cs typeface="Times New Roman" panose="02020603050405020304" pitchFamily="18" charset="0"/>
                  </a:rPr>
                  <a:t>3</a:t>
                </a:r>
                <a:r>
                  <a:rPr lang="en-US" sz="2000" i="0" dirty="0" smtClean="0">
                    <a:latin typeface="Times New Roman" panose="02020603050405020304" pitchFamily="18" charset="0"/>
                    <a:cs typeface="Times New Roman" panose="02020603050405020304" pitchFamily="18" charset="0"/>
                  </a:rPr>
                  <a:t>Cl, H</a:t>
                </a:r>
                <a:r>
                  <a:rPr lang="en-US" sz="2000" i="0" baseline="-25000" dirty="0" smtClean="0">
                    <a:latin typeface="Times New Roman" panose="02020603050405020304" pitchFamily="18" charset="0"/>
                    <a:cs typeface="Times New Roman" panose="02020603050405020304" pitchFamily="18" charset="0"/>
                  </a:rPr>
                  <a:t>3</a:t>
                </a:r>
                <a:r>
                  <a:rPr lang="en-US" sz="2000" i="0" dirty="0" smtClean="0">
                    <a:latin typeface="Times New Roman" panose="02020603050405020304" pitchFamily="18" charset="0"/>
                    <a:cs typeface="Times New Roman" panose="02020603050405020304" pitchFamily="18" charset="0"/>
                  </a:rPr>
                  <a:t>PO</a:t>
                </a:r>
                <a:r>
                  <a:rPr lang="en-US" sz="2000" i="0" baseline="-25000" dirty="0" smtClean="0">
                    <a:latin typeface="Times New Roman" panose="02020603050405020304" pitchFamily="18" charset="0"/>
                    <a:cs typeface="Times New Roman" panose="02020603050405020304" pitchFamily="18" charset="0"/>
                  </a:rPr>
                  <a:t>4</a:t>
                </a:r>
                <a:r>
                  <a:rPr lang="en-US" sz="2000" dirty="0"/>
                  <a:t>)</a:t>
                </a:r>
              </a:p>
            </p:txBody>
          </p:sp>
        </mc:Choice>
        <mc:Fallback xmlns="">
          <p:sp>
            <p:nvSpPr>
              <p:cNvPr id="3" name="Content Placeholder 2"/>
              <p:cNvSpPr>
                <a:spLocks noGrp="1" noRot="1" noChangeAspect="1" noMove="1" noResize="1" noEditPoints="1" noAdjustHandles="1" noChangeArrowheads="1" noChangeShapeType="1" noTextEdit="1"/>
              </p:cNvSpPr>
              <p:nvPr>
                <p:ph sz="quarter" idx="14"/>
              </p:nvPr>
            </p:nvSpPr>
            <p:spPr>
              <a:xfrm>
                <a:off x="208344" y="1600200"/>
                <a:ext cx="8478456" cy="2523768"/>
              </a:xfrm>
              <a:blipFill>
                <a:blip r:embed="rId2"/>
                <a:stretch>
                  <a:fillRect l="-1078" t="-1932" r="-719" b="-3140"/>
                </a:stretch>
              </a:blipFill>
            </p:spPr>
            <p:txBody>
              <a:bodyPr/>
              <a:lstStyle/>
              <a:p>
                <a:r>
                  <a:rPr lang="en-US">
                    <a:noFill/>
                  </a:rPr>
                  <a:t> </a:t>
                </a:r>
              </a:p>
            </p:txBody>
          </p:sp>
        </mc:Fallback>
      </mc:AlternateContent>
      <p:pic>
        <p:nvPicPr>
          <p:cNvPr id="11266" name="Picture 2" descr="A chemical formula illustrates a polar compound. The atoms in the compound are all nonmetals, and the compound is not ionic. There are two strongly electronegative elements in the compound, and only two C H 3 groups. This compound has a strongly electronegative S O group and only two C H groups, which indicates the compound is pol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8349" y="4046207"/>
            <a:ext cx="4229822" cy="2670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74801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Concept </a:t>
            </a:r>
            <a:r>
              <a:rPr lang="en-US" dirty="0"/>
              <a:t>Boost: Determining the Type of Bonds in a Molecule</a:t>
            </a: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Content Placeholder 3"/>
          <p:cNvSpPr>
            <a:spLocks noGrp="1"/>
          </p:cNvSpPr>
          <p:nvPr>
            <p:ph sz="quarter" idx="14"/>
          </p:nvPr>
        </p:nvSpPr>
        <p:spPr>
          <a:xfrm>
            <a:off x="459729" y="2585113"/>
            <a:ext cx="8229600" cy="1605224"/>
          </a:xfrm>
        </p:spPr>
        <p:txBody>
          <a:bodyPr/>
          <a:lstStyle/>
          <a:p>
            <a:r>
              <a:rPr lang="en-US" dirty="0" smtClean="0"/>
              <a:t>Remember that these rules don’t apply to every situation, but in general, they are a good place to start.</a:t>
            </a:r>
          </a:p>
          <a:p>
            <a:endParaRPr lang="en-US" dirty="0"/>
          </a:p>
        </p:txBody>
      </p:sp>
    </p:spTree>
    <p:extLst>
      <p:ext uri="{BB962C8B-B14F-4D97-AF65-F5344CB8AC3E}">
        <p14:creationId xmlns:p14="http://schemas.microsoft.com/office/powerpoint/2010/main" val="32922189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3918" y="2750690"/>
            <a:ext cx="5839519" cy="1354217"/>
          </a:xfrm>
        </p:spPr>
        <p:txBody>
          <a:bodyPr>
            <a:spAutoFit/>
          </a:bodyPr>
          <a:lstStyle/>
          <a:p>
            <a:r>
              <a:rPr lang="en-US" sz="4400" dirty="0"/>
              <a:t>Module 2.3 Chemical Reactions</a:t>
            </a:r>
          </a:p>
        </p:txBody>
      </p:sp>
    </p:spTree>
    <p:extLst>
      <p:ext uri="{BB962C8B-B14F-4D97-AF65-F5344CB8AC3E}">
        <p14:creationId xmlns:p14="http://schemas.microsoft.com/office/powerpoint/2010/main" val="12932363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3366"/>
            <a:ext cx="8229600" cy="563078"/>
          </a:xfrm>
        </p:spPr>
        <p:txBody>
          <a:bodyPr/>
          <a:lstStyle/>
          <a:p>
            <a:r>
              <a:rPr lang="en-US" dirty="0"/>
              <a:t>Chemical Notation (1 of 2) </a:t>
            </a:r>
          </a:p>
        </p:txBody>
      </p:sp>
      <p:sp>
        <p:nvSpPr>
          <p:cNvPr id="3" name="Content Placeholder 2"/>
          <p:cNvSpPr>
            <a:spLocks noGrp="1"/>
          </p:cNvSpPr>
          <p:nvPr>
            <p:ph idx="4294967295"/>
          </p:nvPr>
        </p:nvSpPr>
        <p:spPr>
          <a:xfrm>
            <a:off x="457200" y="1600200"/>
            <a:ext cx="8155577" cy="4408899"/>
          </a:xfrm>
        </p:spPr>
        <p:txBody>
          <a:bodyPr wrap="square">
            <a:spAutoFit/>
          </a:bodyPr>
          <a:lstStyle/>
          <a:p>
            <a:r>
              <a:rPr lang="en-US" sz="2400" b="1" dirty="0"/>
              <a:t>Chemical</a:t>
            </a:r>
            <a:r>
              <a:rPr lang="en-US" sz="2400" dirty="0"/>
              <a:t> </a:t>
            </a:r>
            <a:r>
              <a:rPr lang="en-US" sz="2400" b="1" dirty="0"/>
              <a:t>reaction</a:t>
            </a:r>
            <a:r>
              <a:rPr lang="en-US" sz="2400" dirty="0"/>
              <a:t> – when chemical bond is </a:t>
            </a:r>
            <a:r>
              <a:rPr lang="en-US" sz="2400" i="1" dirty="0"/>
              <a:t>formed</a:t>
            </a:r>
            <a:r>
              <a:rPr lang="en-US" sz="2400" dirty="0"/>
              <a:t>, </a:t>
            </a:r>
            <a:r>
              <a:rPr lang="en-US" sz="2400" i="1" dirty="0"/>
              <a:t>broken</a:t>
            </a:r>
            <a:r>
              <a:rPr lang="en-US" sz="2400" dirty="0"/>
              <a:t>, or </a:t>
            </a:r>
            <a:r>
              <a:rPr lang="en-US" sz="2400" i="1" dirty="0"/>
              <a:t>rearranged</a:t>
            </a:r>
            <a:r>
              <a:rPr lang="en-US" sz="2400" dirty="0"/>
              <a:t>, or </a:t>
            </a:r>
            <a:r>
              <a:rPr lang="en-US" sz="2400" i="1" dirty="0"/>
              <a:t>electrons are transferred </a:t>
            </a:r>
            <a:r>
              <a:rPr lang="en-US" sz="2400" dirty="0"/>
              <a:t>between two or more atoms (or molecules)</a:t>
            </a:r>
          </a:p>
          <a:p>
            <a:r>
              <a:rPr lang="en-US" sz="2400" b="1" dirty="0"/>
              <a:t>Chemical</a:t>
            </a:r>
            <a:r>
              <a:rPr lang="en-US" sz="2400" dirty="0"/>
              <a:t> </a:t>
            </a:r>
            <a:r>
              <a:rPr lang="en-US" sz="2400" b="1" dirty="0"/>
              <a:t>notation</a:t>
            </a:r>
            <a:r>
              <a:rPr lang="en-US" sz="2400" dirty="0"/>
              <a:t> – series of </a:t>
            </a:r>
            <a:r>
              <a:rPr lang="en-US" sz="2400" i="1" dirty="0"/>
              <a:t>symbols</a:t>
            </a:r>
            <a:r>
              <a:rPr lang="en-US" sz="2400" dirty="0"/>
              <a:t> and </a:t>
            </a:r>
            <a:r>
              <a:rPr lang="en-US" sz="2400" i="1" dirty="0"/>
              <a:t>abbreviations</a:t>
            </a:r>
            <a:r>
              <a:rPr lang="en-US" sz="2400" dirty="0"/>
              <a:t>; demonstrates what occurs in a reaction; </a:t>
            </a:r>
            <a:r>
              <a:rPr lang="en-US" sz="2400" b="1" dirty="0"/>
              <a:t>chemical</a:t>
            </a:r>
            <a:r>
              <a:rPr lang="en-US" sz="2400" dirty="0"/>
              <a:t> </a:t>
            </a:r>
            <a:r>
              <a:rPr lang="en-US" sz="2400" b="1" dirty="0"/>
              <a:t>equation</a:t>
            </a:r>
            <a:r>
              <a:rPr lang="en-US" sz="2400" dirty="0"/>
              <a:t> (basic form of chemical notation) has two parts: </a:t>
            </a:r>
          </a:p>
          <a:p>
            <a:pPr lvl="1"/>
            <a:r>
              <a:rPr lang="en-US" sz="2400" b="1" dirty="0"/>
              <a:t>Reactants</a:t>
            </a:r>
            <a:r>
              <a:rPr lang="en-US" sz="2400" dirty="0"/>
              <a:t> (</a:t>
            </a:r>
            <a:r>
              <a:rPr lang="en-US" sz="2400" i="1" dirty="0"/>
              <a:t>left</a:t>
            </a:r>
            <a:r>
              <a:rPr lang="en-US" sz="2400" dirty="0"/>
              <a:t> </a:t>
            </a:r>
            <a:r>
              <a:rPr lang="en-US" sz="2400" i="1" dirty="0"/>
              <a:t>side</a:t>
            </a:r>
            <a:r>
              <a:rPr lang="en-US" sz="2400" dirty="0"/>
              <a:t> of equation) – starting ingredients; will undergo </a:t>
            </a:r>
            <a:r>
              <a:rPr lang="en-US" sz="2400" i="1" dirty="0"/>
              <a:t>reaction</a:t>
            </a:r>
            <a:r>
              <a:rPr lang="en-US" sz="2400" dirty="0"/>
              <a:t> </a:t>
            </a:r>
          </a:p>
          <a:p>
            <a:pPr lvl="1"/>
            <a:r>
              <a:rPr lang="en-US" sz="2400" b="1" dirty="0"/>
              <a:t>Products</a:t>
            </a:r>
            <a:r>
              <a:rPr lang="en-US" sz="2400" dirty="0"/>
              <a:t> (</a:t>
            </a:r>
            <a:r>
              <a:rPr lang="en-US" sz="2400" i="1" dirty="0"/>
              <a:t>right</a:t>
            </a:r>
            <a:r>
              <a:rPr lang="en-US" sz="2400" dirty="0"/>
              <a:t> </a:t>
            </a:r>
            <a:r>
              <a:rPr lang="en-US" sz="2400" i="1" dirty="0"/>
              <a:t>side</a:t>
            </a:r>
            <a:r>
              <a:rPr lang="en-US" sz="2400" dirty="0"/>
              <a:t> of equation) – </a:t>
            </a:r>
            <a:r>
              <a:rPr lang="en-US" sz="2400" i="1" dirty="0"/>
              <a:t>results</a:t>
            </a:r>
            <a:r>
              <a:rPr lang="en-US" sz="2400" dirty="0"/>
              <a:t> of chemical reaction</a:t>
            </a:r>
          </a:p>
        </p:txBody>
      </p:sp>
    </p:spTree>
    <p:extLst>
      <p:ext uri="{BB962C8B-B14F-4D97-AF65-F5344CB8AC3E}">
        <p14:creationId xmlns:p14="http://schemas.microsoft.com/office/powerpoint/2010/main" val="39598025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3366"/>
            <a:ext cx="8229600" cy="563078"/>
          </a:xfrm>
        </p:spPr>
        <p:txBody>
          <a:bodyPr/>
          <a:lstStyle/>
          <a:p>
            <a:r>
              <a:rPr lang="en-US" dirty="0"/>
              <a:t>Chemical Notation (2 of 2)</a:t>
            </a:r>
          </a:p>
        </p:txBody>
      </p:sp>
      <p:sp>
        <p:nvSpPr>
          <p:cNvPr id="3" name="Content Placeholder 2"/>
          <p:cNvSpPr>
            <a:spLocks noGrp="1"/>
          </p:cNvSpPr>
          <p:nvPr>
            <p:ph idx="4294967295"/>
          </p:nvPr>
        </p:nvSpPr>
        <p:spPr>
          <a:xfrm>
            <a:off x="457200" y="1600200"/>
            <a:ext cx="8229600" cy="2231380"/>
          </a:xfrm>
        </p:spPr>
        <p:txBody>
          <a:bodyPr>
            <a:spAutoFit/>
          </a:bodyPr>
          <a:lstStyle/>
          <a:p>
            <a:r>
              <a:rPr lang="en-US" sz="2400" b="1" dirty="0"/>
              <a:t>Reversible</a:t>
            </a:r>
            <a:r>
              <a:rPr lang="en-US" sz="2400" dirty="0"/>
              <a:t> </a:t>
            </a:r>
            <a:r>
              <a:rPr lang="en-US" sz="2400" b="1" dirty="0"/>
              <a:t>reactions</a:t>
            </a:r>
            <a:r>
              <a:rPr lang="en-US" sz="2400" dirty="0"/>
              <a:t> – proceed in </a:t>
            </a:r>
            <a:r>
              <a:rPr lang="en-US" sz="2400" i="1" dirty="0"/>
              <a:t>either direction</a:t>
            </a:r>
            <a:r>
              <a:rPr lang="en-US" sz="2400" dirty="0"/>
              <a:t>; denoted by </a:t>
            </a:r>
            <a:r>
              <a:rPr lang="en-US" sz="2400" u="sng" dirty="0"/>
              <a:t>two</a:t>
            </a:r>
            <a:r>
              <a:rPr lang="en-US" sz="2400" dirty="0"/>
              <a:t> arrows in opposite directions </a:t>
            </a:r>
            <a:endParaRPr lang="en-US" sz="2400" dirty="0" smtClean="0"/>
          </a:p>
          <a:p>
            <a:endParaRPr lang="en-US" sz="2400" b="1" dirty="0"/>
          </a:p>
          <a:p>
            <a:r>
              <a:rPr lang="en-US" sz="2400" b="1" dirty="0" smtClean="0"/>
              <a:t>Irreversible</a:t>
            </a:r>
            <a:r>
              <a:rPr lang="en-US" sz="2400" dirty="0" smtClean="0"/>
              <a:t> </a:t>
            </a:r>
            <a:r>
              <a:rPr lang="en-US" sz="2400" b="1" dirty="0"/>
              <a:t>reactions</a:t>
            </a:r>
            <a:r>
              <a:rPr lang="en-US" sz="2400" dirty="0"/>
              <a:t> – proceed from </a:t>
            </a:r>
            <a:r>
              <a:rPr lang="en-US" sz="2400" i="1" dirty="0"/>
              <a:t>left to right</a:t>
            </a:r>
            <a:r>
              <a:rPr lang="en-US" sz="2400" dirty="0"/>
              <a:t>; denoted by a </a:t>
            </a:r>
            <a:r>
              <a:rPr lang="en-US" sz="2400" u="sng" dirty="0"/>
              <a:t>single</a:t>
            </a:r>
            <a:r>
              <a:rPr lang="en-US" sz="2400" dirty="0"/>
              <a:t> </a:t>
            </a:r>
            <a:r>
              <a:rPr lang="en-US" sz="2400" dirty="0" smtClean="0"/>
              <a:t>arrow</a:t>
            </a:r>
            <a:endParaRPr lang="en-US" sz="2400" dirty="0"/>
          </a:p>
        </p:txBody>
      </p:sp>
    </p:spTree>
    <p:extLst>
      <p:ext uri="{BB962C8B-B14F-4D97-AF65-F5344CB8AC3E}">
        <p14:creationId xmlns:p14="http://schemas.microsoft.com/office/powerpoint/2010/main" val="36720871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2385"/>
            <a:ext cx="8229600" cy="523220"/>
          </a:xfrm>
        </p:spPr>
        <p:txBody>
          <a:bodyPr>
            <a:spAutoFit/>
          </a:bodyPr>
          <a:lstStyle/>
          <a:p>
            <a:r>
              <a:rPr lang="en-US" dirty="0"/>
              <a:t>Energy and Chemical Reactions (1 of 3) </a:t>
            </a:r>
          </a:p>
        </p:txBody>
      </p:sp>
      <p:sp>
        <p:nvSpPr>
          <p:cNvPr id="3" name="Content Placeholder 2"/>
          <p:cNvSpPr>
            <a:spLocks noGrp="1"/>
          </p:cNvSpPr>
          <p:nvPr>
            <p:ph sz="quarter" idx="14"/>
          </p:nvPr>
        </p:nvSpPr>
        <p:spPr>
          <a:xfrm>
            <a:off x="274320" y="1235605"/>
            <a:ext cx="8412480" cy="1815882"/>
          </a:xfrm>
        </p:spPr>
        <p:txBody>
          <a:bodyPr wrap="square">
            <a:spAutoFit/>
          </a:bodyPr>
          <a:lstStyle/>
          <a:p>
            <a:r>
              <a:rPr lang="en-US" sz="1800" b="1" dirty="0"/>
              <a:t>Energy</a:t>
            </a:r>
            <a:r>
              <a:rPr lang="en-US" sz="1800" dirty="0"/>
              <a:t> – capacity to do </a:t>
            </a:r>
            <a:r>
              <a:rPr lang="en-US" sz="1800" b="1" dirty="0"/>
              <a:t>work</a:t>
            </a:r>
            <a:r>
              <a:rPr lang="en-US" sz="1800" dirty="0"/>
              <a:t> or put matter into </a:t>
            </a:r>
            <a:r>
              <a:rPr lang="en-US" sz="1800" i="1" dirty="0"/>
              <a:t>motion</a:t>
            </a:r>
            <a:r>
              <a:rPr lang="en-US" sz="1800" dirty="0"/>
              <a:t> or </a:t>
            </a:r>
            <a:r>
              <a:rPr lang="en-US" sz="1800" i="1" dirty="0"/>
              <a:t>fuel</a:t>
            </a:r>
            <a:r>
              <a:rPr lang="en-US" sz="1800" dirty="0"/>
              <a:t> chemical reactions; two </a:t>
            </a:r>
            <a:r>
              <a:rPr lang="en-US" sz="1800" i="1" dirty="0"/>
              <a:t>general</a:t>
            </a:r>
            <a:r>
              <a:rPr lang="en-US" sz="1800" dirty="0"/>
              <a:t> </a:t>
            </a:r>
            <a:r>
              <a:rPr lang="en-US" sz="1800" i="1" dirty="0"/>
              <a:t>forms</a:t>
            </a:r>
            <a:r>
              <a:rPr lang="en-US" sz="1800" dirty="0"/>
              <a:t>: </a:t>
            </a:r>
          </a:p>
          <a:p>
            <a:pPr lvl="1"/>
            <a:r>
              <a:rPr lang="en-US" sz="1800" b="1" dirty="0"/>
              <a:t>Potential</a:t>
            </a:r>
            <a:r>
              <a:rPr lang="en-US" sz="1800" dirty="0"/>
              <a:t> </a:t>
            </a:r>
            <a:r>
              <a:rPr lang="en-US" sz="1800" b="1" dirty="0"/>
              <a:t>energy</a:t>
            </a:r>
            <a:r>
              <a:rPr lang="en-US" sz="1800" dirty="0"/>
              <a:t> – </a:t>
            </a:r>
            <a:r>
              <a:rPr lang="en-US" sz="1800" i="1" dirty="0"/>
              <a:t>stored</a:t>
            </a:r>
            <a:r>
              <a:rPr lang="en-US" sz="1800" dirty="0"/>
              <a:t>; can be released later to do work</a:t>
            </a:r>
          </a:p>
          <a:p>
            <a:pPr lvl="1"/>
            <a:r>
              <a:rPr lang="en-US" sz="1800" b="1" dirty="0"/>
              <a:t>Kinetic</a:t>
            </a:r>
            <a:r>
              <a:rPr lang="en-US" sz="1800" dirty="0"/>
              <a:t> </a:t>
            </a:r>
            <a:r>
              <a:rPr lang="en-US" sz="1800" b="1" dirty="0"/>
              <a:t>energy</a:t>
            </a:r>
            <a:r>
              <a:rPr lang="en-US" sz="1800" dirty="0"/>
              <a:t> – </a:t>
            </a:r>
            <a:r>
              <a:rPr lang="en-US" sz="1800" i="1" dirty="0"/>
              <a:t>potential</a:t>
            </a:r>
            <a:r>
              <a:rPr lang="en-US" sz="1800" dirty="0"/>
              <a:t> </a:t>
            </a:r>
            <a:r>
              <a:rPr lang="en-US" sz="1800" i="1" dirty="0"/>
              <a:t>energy</a:t>
            </a:r>
            <a:r>
              <a:rPr lang="en-US" sz="1800" dirty="0"/>
              <a:t>; has been </a:t>
            </a:r>
            <a:r>
              <a:rPr lang="en-US" sz="1800" u="sng" dirty="0"/>
              <a:t>released</a:t>
            </a:r>
            <a:r>
              <a:rPr lang="en-US" sz="1800" dirty="0"/>
              <a:t> or set in </a:t>
            </a:r>
            <a:r>
              <a:rPr lang="en-US" sz="1800" u="sng" dirty="0"/>
              <a:t>motion</a:t>
            </a:r>
            <a:r>
              <a:rPr lang="en-US" sz="1800" dirty="0"/>
              <a:t> to perform work; </a:t>
            </a:r>
            <a:r>
              <a:rPr lang="en-US" sz="1800" u="sng" dirty="0" smtClean="0"/>
              <a:t>all</a:t>
            </a:r>
            <a:r>
              <a:rPr lang="en-US" sz="1800" dirty="0" smtClean="0"/>
              <a:t> </a:t>
            </a:r>
            <a:r>
              <a:rPr lang="en-US" sz="1800" dirty="0"/>
              <a:t>atoms have kinetic energy </a:t>
            </a:r>
            <a:r>
              <a:rPr lang="en-US" sz="1800" dirty="0" smtClean="0"/>
              <a:t>(</a:t>
            </a:r>
            <a:r>
              <a:rPr lang="en-US" sz="1800" dirty="0"/>
              <a:t>in constant motion); </a:t>
            </a:r>
            <a:r>
              <a:rPr lang="en-US" sz="1800" dirty="0" smtClean="0"/>
              <a:t/>
            </a:r>
            <a:br>
              <a:rPr lang="en-US" sz="1800" dirty="0" smtClean="0"/>
            </a:br>
            <a:r>
              <a:rPr lang="en-US" sz="1800" dirty="0" smtClean="0"/>
              <a:t>faster </a:t>
            </a:r>
            <a:r>
              <a:rPr lang="en-US" sz="1800" dirty="0"/>
              <a:t>movement </a:t>
            </a:r>
            <a:r>
              <a:rPr lang="en-US" sz="1800" dirty="0" smtClean="0"/>
              <a:t>= </a:t>
            </a:r>
            <a:r>
              <a:rPr lang="en-US" sz="1800" u="sng" dirty="0" smtClean="0"/>
              <a:t>greater</a:t>
            </a:r>
            <a:r>
              <a:rPr lang="en-US" sz="1800" dirty="0" smtClean="0"/>
              <a:t> </a:t>
            </a:r>
            <a:r>
              <a:rPr lang="en-US" sz="1800" dirty="0"/>
              <a:t>energy</a:t>
            </a:r>
          </a:p>
        </p:txBody>
      </p:sp>
      <p:pic>
        <p:nvPicPr>
          <p:cNvPr id="4" name="Picture 3" descr="A diagram illustrates potential and kinetic energy.  A stationary ball at the top of a bell shaped curve has potential energy, and the moving ball has kinetic energy. The now stationary ball rests at the bottom of the curve and has no potential or kinetic ener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4508" y="3512392"/>
            <a:ext cx="6254984" cy="2648041"/>
          </a:xfrm>
          <a:prstGeom prst="rect">
            <a:avLst/>
          </a:prstGeom>
        </p:spPr>
      </p:pic>
    </p:spTree>
    <p:extLst>
      <p:ext uri="{BB962C8B-B14F-4D97-AF65-F5344CB8AC3E}">
        <p14:creationId xmlns:p14="http://schemas.microsoft.com/office/powerpoint/2010/main" val="2242106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799"/>
            <a:ext cx="8229600" cy="554115"/>
          </a:xfrm>
        </p:spPr>
        <p:txBody>
          <a:bodyPr/>
          <a:lstStyle/>
          <a:p>
            <a:r>
              <a:rPr lang="en-US" dirty="0"/>
              <a:t>Energy and Chemical Reactions (2 of 3)</a:t>
            </a:r>
          </a:p>
        </p:txBody>
      </p:sp>
      <p:sp>
        <p:nvSpPr>
          <p:cNvPr id="3" name="Content Placeholder 2"/>
          <p:cNvSpPr>
            <a:spLocks noGrp="1"/>
          </p:cNvSpPr>
          <p:nvPr>
            <p:ph idx="4294967295"/>
          </p:nvPr>
        </p:nvSpPr>
        <p:spPr>
          <a:xfrm>
            <a:off x="457200" y="1600200"/>
            <a:ext cx="8229600" cy="3901068"/>
          </a:xfrm>
        </p:spPr>
        <p:txBody>
          <a:bodyPr>
            <a:spAutoFit/>
          </a:bodyPr>
          <a:lstStyle/>
          <a:p>
            <a:pPr marL="0" indent="0">
              <a:buNone/>
            </a:pPr>
            <a:r>
              <a:rPr lang="en-US" sz="2400" dirty="0"/>
              <a:t>Three forms of </a:t>
            </a:r>
            <a:r>
              <a:rPr lang="en-US" sz="2400" b="1" dirty="0"/>
              <a:t>energy</a:t>
            </a:r>
            <a:r>
              <a:rPr lang="en-US" sz="2400" dirty="0"/>
              <a:t> in human body: chemical, electrical, and mechanical, each may be </a:t>
            </a:r>
            <a:r>
              <a:rPr lang="en-US" sz="2400" i="1" dirty="0"/>
              <a:t>potential</a:t>
            </a:r>
            <a:r>
              <a:rPr lang="en-US" sz="2400" dirty="0"/>
              <a:t> or </a:t>
            </a:r>
            <a:r>
              <a:rPr lang="en-US" sz="2400" i="1" dirty="0"/>
              <a:t>kinetic</a:t>
            </a:r>
            <a:r>
              <a:rPr lang="en-US" sz="2400" dirty="0"/>
              <a:t> depending on location or process</a:t>
            </a:r>
          </a:p>
          <a:p>
            <a:r>
              <a:rPr lang="en-US" sz="2400" b="1" dirty="0"/>
              <a:t>Chemical</a:t>
            </a:r>
            <a:r>
              <a:rPr lang="en-US" sz="2400" dirty="0"/>
              <a:t> </a:t>
            </a:r>
            <a:r>
              <a:rPr lang="en-US" sz="2400" b="1" dirty="0"/>
              <a:t>energy</a:t>
            </a:r>
            <a:r>
              <a:rPr lang="en-US" sz="2400" dirty="0"/>
              <a:t> – in </a:t>
            </a:r>
            <a:r>
              <a:rPr lang="en-US" sz="2400" i="1" dirty="0"/>
              <a:t>bonds</a:t>
            </a:r>
            <a:r>
              <a:rPr lang="en-US" sz="2400" dirty="0"/>
              <a:t> between atoms; drives nearly all chemical processes</a:t>
            </a:r>
          </a:p>
          <a:p>
            <a:r>
              <a:rPr lang="en-US" sz="2400" b="1" dirty="0"/>
              <a:t>Electrical</a:t>
            </a:r>
            <a:r>
              <a:rPr lang="en-US" sz="2400" dirty="0"/>
              <a:t> </a:t>
            </a:r>
            <a:r>
              <a:rPr lang="en-US" sz="2400" b="1" dirty="0"/>
              <a:t>energy</a:t>
            </a:r>
            <a:r>
              <a:rPr lang="en-US" sz="2400" dirty="0"/>
              <a:t> – generated by </a:t>
            </a:r>
            <a:r>
              <a:rPr lang="en-US" sz="2400" i="1" dirty="0"/>
              <a:t>movement</a:t>
            </a:r>
            <a:r>
              <a:rPr lang="en-US" sz="2400" dirty="0"/>
              <a:t> of charged particles or ions</a:t>
            </a:r>
          </a:p>
          <a:p>
            <a:r>
              <a:rPr lang="en-US" sz="2400" b="1" dirty="0"/>
              <a:t>Mechanical</a:t>
            </a:r>
            <a:r>
              <a:rPr lang="en-US" sz="2400" dirty="0"/>
              <a:t> </a:t>
            </a:r>
            <a:r>
              <a:rPr lang="en-US" sz="2400" b="1" dirty="0"/>
              <a:t>energy</a:t>
            </a:r>
            <a:r>
              <a:rPr lang="en-US" sz="2400" dirty="0"/>
              <a:t> – energy directly </a:t>
            </a:r>
            <a:r>
              <a:rPr lang="en-US" sz="2400" i="1" dirty="0"/>
              <a:t>transferred</a:t>
            </a:r>
            <a:r>
              <a:rPr lang="en-US" sz="2400" dirty="0"/>
              <a:t> from one object to another</a:t>
            </a:r>
          </a:p>
        </p:txBody>
      </p:sp>
    </p:spTree>
    <p:extLst>
      <p:ext uri="{BB962C8B-B14F-4D97-AF65-F5344CB8AC3E}">
        <p14:creationId xmlns:p14="http://schemas.microsoft.com/office/powerpoint/2010/main" val="2536747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pPr marL="627063" indent="-627063"/>
            <a:r>
              <a:rPr lang="en-US" dirty="0"/>
              <a:t>Atoms and Atomic </a:t>
            </a:r>
            <a:r>
              <a:rPr lang="en-US" dirty="0" smtClean="0"/>
              <a:t>Structure </a:t>
            </a:r>
            <a:r>
              <a:rPr lang="en-US" dirty="0"/>
              <a:t>(1 of 3)</a:t>
            </a:r>
          </a:p>
        </p:txBody>
      </p:sp>
      <p:sp>
        <p:nvSpPr>
          <p:cNvPr id="3" name="Content Placeholder 2"/>
          <p:cNvSpPr>
            <a:spLocks noGrp="1"/>
          </p:cNvSpPr>
          <p:nvPr>
            <p:ph sz="quarter" idx="13"/>
          </p:nvPr>
        </p:nvSpPr>
        <p:spPr>
          <a:xfrm>
            <a:off x="457200" y="1600200"/>
            <a:ext cx="4114800" cy="1292662"/>
          </a:xfrm>
        </p:spPr>
        <p:txBody>
          <a:bodyPr>
            <a:spAutoFit/>
          </a:bodyPr>
          <a:lstStyle/>
          <a:p>
            <a:pPr>
              <a:spcAft>
                <a:spcPts val="1800"/>
              </a:spcAft>
            </a:pPr>
            <a:r>
              <a:rPr lang="en-US" b="1" dirty="0"/>
              <a:t>Atom</a:t>
            </a:r>
            <a:r>
              <a:rPr lang="en-US" dirty="0"/>
              <a:t> – </a:t>
            </a:r>
            <a:r>
              <a:rPr lang="en-US" u="sng" dirty="0"/>
              <a:t>smallest</a:t>
            </a:r>
            <a:r>
              <a:rPr lang="en-US" dirty="0"/>
              <a:t> unit of matter that retains </a:t>
            </a:r>
            <a:r>
              <a:rPr lang="en-US" i="1" dirty="0"/>
              <a:t>original properties</a:t>
            </a:r>
          </a:p>
          <a:p>
            <a:pPr>
              <a:spcBef>
                <a:spcPts val="600"/>
              </a:spcBef>
            </a:pPr>
            <a:r>
              <a:rPr lang="en-US" dirty="0"/>
              <a:t>Made up of even smaller </a:t>
            </a:r>
            <a:r>
              <a:rPr lang="en-US" dirty="0" smtClean="0"/>
              <a:t>structures </a:t>
            </a:r>
            <a:r>
              <a:rPr lang="en-US" dirty="0"/>
              <a:t>called </a:t>
            </a:r>
            <a:r>
              <a:rPr lang="en-US" b="1" dirty="0"/>
              <a:t>subatomic </a:t>
            </a:r>
            <a:r>
              <a:rPr lang="en-US" b="1" dirty="0" smtClean="0"/>
              <a:t>particles</a:t>
            </a:r>
            <a:endParaRPr lang="en-US" b="1" dirty="0"/>
          </a:p>
        </p:txBody>
      </p:sp>
      <p:pic>
        <p:nvPicPr>
          <p:cNvPr id="4" name="Picture 3" descr="The structure of a representative neutron shows a cluster of protons and neutrons in the center, forming the nucleus. The nucleus is surrounded by two electron shell rings. The inner ring has two electrons, and the outer ring has four. In a carbon atom there are 6 protons or p plus, 6 neutrons or n 0, and 6 electrons, or e minu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1573" y="1602139"/>
            <a:ext cx="3541776" cy="3444240"/>
          </a:xfrm>
          <a:prstGeom prst="rect">
            <a:avLst/>
          </a:prstGeom>
        </p:spPr>
      </p:pic>
      <p:sp>
        <p:nvSpPr>
          <p:cNvPr id="5" name="Content Placeholder 4"/>
          <p:cNvSpPr>
            <a:spLocks noGrp="1"/>
          </p:cNvSpPr>
          <p:nvPr>
            <p:ph sz="quarter" idx="14"/>
          </p:nvPr>
        </p:nvSpPr>
        <p:spPr>
          <a:xfrm>
            <a:off x="457200" y="5909745"/>
            <a:ext cx="4199467" cy="523220"/>
          </a:xfrm>
        </p:spPr>
        <p:txBody>
          <a:bodyPr>
            <a:spAutoFit/>
          </a:bodyPr>
          <a:lstStyle/>
          <a:p>
            <a:pPr marL="0" indent="0">
              <a:buNone/>
            </a:pPr>
            <a:endParaRPr lang="en-IN" dirty="0"/>
          </a:p>
        </p:txBody>
      </p:sp>
    </p:spTree>
    <p:extLst>
      <p:ext uri="{BB962C8B-B14F-4D97-AF65-F5344CB8AC3E}">
        <p14:creationId xmlns:p14="http://schemas.microsoft.com/office/powerpoint/2010/main" val="21327902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799"/>
            <a:ext cx="8229600" cy="554115"/>
          </a:xfrm>
        </p:spPr>
        <p:txBody>
          <a:bodyPr/>
          <a:lstStyle/>
          <a:p>
            <a:r>
              <a:rPr lang="en-US" dirty="0"/>
              <a:t>Energy and Chemical Reactions (3 of 3)</a:t>
            </a:r>
          </a:p>
        </p:txBody>
      </p:sp>
      <p:sp>
        <p:nvSpPr>
          <p:cNvPr id="3" name="Content Placeholder 2"/>
          <p:cNvSpPr>
            <a:spLocks noGrp="1"/>
          </p:cNvSpPr>
          <p:nvPr>
            <p:ph idx="4294967295"/>
          </p:nvPr>
        </p:nvSpPr>
        <p:spPr>
          <a:xfrm>
            <a:off x="457200" y="1600200"/>
            <a:ext cx="8229600" cy="4630783"/>
          </a:xfrm>
        </p:spPr>
        <p:txBody>
          <a:bodyPr/>
          <a:lstStyle/>
          <a:p>
            <a:pPr marL="0" indent="0">
              <a:buNone/>
            </a:pPr>
            <a:r>
              <a:rPr lang="en-US" sz="2800" dirty="0"/>
              <a:t>Energy, inherent in all chemical bonds, must be invested any time chemical reaction occurs:</a:t>
            </a:r>
          </a:p>
          <a:p>
            <a:r>
              <a:rPr lang="en-US" sz="2800" b="1" dirty="0"/>
              <a:t>Endergonic</a:t>
            </a:r>
            <a:r>
              <a:rPr lang="en-US" sz="2800" dirty="0"/>
              <a:t> </a:t>
            </a:r>
            <a:r>
              <a:rPr lang="en-US" sz="2800" b="1" dirty="0"/>
              <a:t>reactions</a:t>
            </a:r>
            <a:r>
              <a:rPr lang="en-US" sz="2800" dirty="0"/>
              <a:t> – require </a:t>
            </a:r>
            <a:r>
              <a:rPr lang="en-US" sz="2800" i="1" dirty="0"/>
              <a:t>input</a:t>
            </a:r>
            <a:r>
              <a:rPr lang="en-US" sz="2800" dirty="0"/>
              <a:t> of energy from </a:t>
            </a:r>
            <a:r>
              <a:rPr lang="en-US" sz="2800" u="sng" dirty="0"/>
              <a:t>another</a:t>
            </a:r>
            <a:r>
              <a:rPr lang="en-US" sz="2800" dirty="0"/>
              <a:t> source; products contain </a:t>
            </a:r>
            <a:r>
              <a:rPr lang="en-US" sz="2800" u="sng" dirty="0"/>
              <a:t>more</a:t>
            </a:r>
            <a:r>
              <a:rPr lang="en-US" sz="2800" dirty="0"/>
              <a:t> energy than reactants (energy invested so reaction could proceed)</a:t>
            </a:r>
          </a:p>
          <a:p>
            <a:r>
              <a:rPr lang="en-US" sz="2800" b="1" dirty="0"/>
              <a:t>Exergonic</a:t>
            </a:r>
            <a:r>
              <a:rPr lang="en-US" sz="2800" dirty="0"/>
              <a:t> </a:t>
            </a:r>
            <a:r>
              <a:rPr lang="en-US" sz="2800" b="1" dirty="0"/>
              <a:t>reactions</a:t>
            </a:r>
            <a:r>
              <a:rPr lang="en-US" sz="2800" dirty="0"/>
              <a:t> – </a:t>
            </a:r>
            <a:r>
              <a:rPr lang="en-US" sz="2800" i="1" dirty="0"/>
              <a:t>release</a:t>
            </a:r>
            <a:r>
              <a:rPr lang="en-US" sz="2800" dirty="0"/>
              <a:t> excess energy; products have </a:t>
            </a:r>
            <a:r>
              <a:rPr lang="en-US" sz="2800" u="sng" dirty="0"/>
              <a:t>less</a:t>
            </a:r>
            <a:r>
              <a:rPr lang="en-US" sz="2800" dirty="0"/>
              <a:t> energy than reactants</a:t>
            </a:r>
          </a:p>
        </p:txBody>
      </p:sp>
    </p:spTree>
    <p:extLst>
      <p:ext uri="{BB962C8B-B14F-4D97-AF65-F5344CB8AC3E}">
        <p14:creationId xmlns:p14="http://schemas.microsoft.com/office/powerpoint/2010/main" val="41897643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0317" y="251958"/>
            <a:ext cx="8226483" cy="1046440"/>
          </a:xfrm>
        </p:spPr>
        <p:txBody>
          <a:bodyPr>
            <a:spAutoFit/>
          </a:bodyPr>
          <a:lstStyle/>
          <a:p>
            <a:r>
              <a:rPr lang="en-US" dirty="0"/>
              <a:t>Homeostasis and Types of Chemical Reactions (1 of 5)</a:t>
            </a:r>
          </a:p>
        </p:txBody>
      </p:sp>
      <p:sp>
        <p:nvSpPr>
          <p:cNvPr id="3" name="Content Placeholder 2"/>
          <p:cNvSpPr>
            <a:spLocks noGrp="1"/>
          </p:cNvSpPr>
          <p:nvPr>
            <p:ph idx="4294967295"/>
          </p:nvPr>
        </p:nvSpPr>
        <p:spPr>
          <a:xfrm>
            <a:off x="460282" y="1598032"/>
            <a:ext cx="8226518" cy="4108817"/>
          </a:xfrm>
        </p:spPr>
        <p:txBody>
          <a:bodyPr>
            <a:spAutoFit/>
          </a:bodyPr>
          <a:lstStyle/>
          <a:p>
            <a:pPr marL="0" indent="0">
              <a:buNone/>
            </a:pPr>
            <a:r>
              <a:rPr lang="en-US" sz="2800" dirty="0"/>
              <a:t>Three fundamental processes maintain homeostasis (breaking down molecules, converting energy in food to usable form, and building new molecules); carried out by three </a:t>
            </a:r>
            <a:r>
              <a:rPr lang="en-US" sz="2800" i="1" dirty="0"/>
              <a:t>types of chemical reactions</a:t>
            </a:r>
            <a:r>
              <a:rPr lang="en-US" sz="2800" dirty="0"/>
              <a:t>:</a:t>
            </a:r>
          </a:p>
          <a:p>
            <a:pPr marL="971550" lvl="1" indent="-514350">
              <a:buFont typeface="+mj-lt"/>
              <a:buAutoNum type="arabicPeriod"/>
            </a:pPr>
            <a:r>
              <a:rPr lang="en-US" sz="2800" dirty="0"/>
              <a:t> </a:t>
            </a:r>
            <a:r>
              <a:rPr lang="en-US" sz="2800" b="1" dirty="0"/>
              <a:t>Catabolic</a:t>
            </a:r>
            <a:r>
              <a:rPr lang="en-US" sz="2800" dirty="0"/>
              <a:t> reactions (</a:t>
            </a:r>
            <a:r>
              <a:rPr lang="en-US" sz="2800" b="1" dirty="0"/>
              <a:t>decomposition</a:t>
            </a:r>
            <a:r>
              <a:rPr lang="en-US" sz="2800" dirty="0"/>
              <a:t> reactions)</a:t>
            </a:r>
          </a:p>
          <a:p>
            <a:pPr marL="971550" lvl="1" indent="-514350">
              <a:buFont typeface="+mj-lt"/>
              <a:buAutoNum type="arabicPeriod"/>
            </a:pPr>
            <a:r>
              <a:rPr lang="en-US" sz="2800" dirty="0"/>
              <a:t> </a:t>
            </a:r>
            <a:r>
              <a:rPr lang="en-US" sz="2800" b="1" dirty="0"/>
              <a:t>Exchange</a:t>
            </a:r>
            <a:r>
              <a:rPr lang="en-US" sz="2800" dirty="0"/>
              <a:t> reactions</a:t>
            </a:r>
          </a:p>
          <a:p>
            <a:pPr marL="971550" lvl="1" indent="-514350">
              <a:buFont typeface="+mj-lt"/>
              <a:buAutoNum type="arabicPeriod"/>
            </a:pPr>
            <a:r>
              <a:rPr lang="en-US" sz="2800" dirty="0"/>
              <a:t> </a:t>
            </a:r>
            <a:r>
              <a:rPr lang="en-US" sz="2800" b="1" dirty="0"/>
              <a:t>Anabolic</a:t>
            </a:r>
            <a:r>
              <a:rPr lang="en-US" sz="2800" dirty="0"/>
              <a:t> reactions (</a:t>
            </a:r>
            <a:r>
              <a:rPr lang="en-US" sz="2800" b="1" dirty="0"/>
              <a:t>synthesis</a:t>
            </a:r>
            <a:r>
              <a:rPr lang="en-US" sz="2800" dirty="0"/>
              <a:t> reactions)</a:t>
            </a:r>
          </a:p>
        </p:txBody>
      </p:sp>
    </p:spTree>
    <p:extLst>
      <p:ext uri="{BB962C8B-B14F-4D97-AF65-F5344CB8AC3E}">
        <p14:creationId xmlns:p14="http://schemas.microsoft.com/office/powerpoint/2010/main" val="27915039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7917"/>
            <a:ext cx="8229600" cy="1019609"/>
          </a:xfrm>
        </p:spPr>
        <p:txBody>
          <a:bodyPr>
            <a:spAutoFit/>
          </a:bodyPr>
          <a:lstStyle/>
          <a:p>
            <a:r>
              <a:rPr lang="en-US" dirty="0"/>
              <a:t>Homeostasis and Types of Chemical Reactions (2 of 5)</a:t>
            </a:r>
          </a:p>
        </p:txBody>
      </p:sp>
      <p:sp>
        <p:nvSpPr>
          <p:cNvPr id="3" name="Content Placeholder 2"/>
          <p:cNvSpPr>
            <a:spLocks noGrp="1"/>
          </p:cNvSpPr>
          <p:nvPr>
            <p:ph sz="quarter" idx="13"/>
          </p:nvPr>
        </p:nvSpPr>
        <p:spPr>
          <a:xfrm>
            <a:off x="457200" y="1600200"/>
            <a:ext cx="8229600" cy="1300356"/>
          </a:xfrm>
        </p:spPr>
        <p:txBody>
          <a:bodyPr wrap="square">
            <a:spAutoFit/>
          </a:bodyPr>
          <a:lstStyle/>
          <a:p>
            <a:r>
              <a:rPr lang="en-US" sz="2400" b="1" dirty="0"/>
              <a:t>Catabolic</a:t>
            </a:r>
            <a:r>
              <a:rPr lang="en-US" sz="2400" dirty="0"/>
              <a:t> reactions (</a:t>
            </a:r>
            <a:r>
              <a:rPr lang="en-US" sz="2400" b="1" dirty="0"/>
              <a:t>decomposition</a:t>
            </a:r>
            <a:r>
              <a:rPr lang="en-US" sz="2400" dirty="0"/>
              <a:t> reactions) – large substance is </a:t>
            </a:r>
            <a:r>
              <a:rPr lang="en-US" sz="2400" i="1" dirty="0"/>
              <a:t>broken</a:t>
            </a:r>
            <a:r>
              <a:rPr lang="en-US" sz="2400" dirty="0"/>
              <a:t> </a:t>
            </a:r>
            <a:r>
              <a:rPr lang="en-US" sz="2400" i="1" dirty="0"/>
              <a:t>down</a:t>
            </a:r>
            <a:r>
              <a:rPr lang="en-US" sz="2400" dirty="0"/>
              <a:t> into smaller substances</a:t>
            </a:r>
          </a:p>
          <a:p>
            <a:r>
              <a:rPr lang="en-US" sz="2400" dirty="0"/>
              <a:t>General chemical </a:t>
            </a:r>
            <a:r>
              <a:rPr lang="en-US" sz="2400" dirty="0" smtClean="0"/>
              <a:t>notation</a:t>
            </a:r>
            <a:endParaRPr lang="en-US" sz="2400" dirty="0"/>
          </a:p>
        </p:txBody>
      </p:sp>
      <p:graphicFrame>
        <p:nvGraphicFramePr>
          <p:cNvPr id="4" name="Object 3"/>
          <p:cNvGraphicFramePr>
            <a:graphicFrameLocks noChangeAspect="1"/>
          </p:cNvGraphicFramePr>
          <p:nvPr>
            <p:extLst/>
          </p:nvPr>
        </p:nvGraphicFramePr>
        <p:xfrm>
          <a:off x="4820059" y="2466072"/>
          <a:ext cx="2077130" cy="434484"/>
        </p:xfrm>
        <a:graphic>
          <a:graphicData uri="http://schemas.openxmlformats.org/presentationml/2006/ole">
            <mc:AlternateContent xmlns:mc="http://schemas.openxmlformats.org/markup-compatibility/2006">
              <mc:Choice xmlns:v="urn:schemas-microsoft-com:vml" Requires="v">
                <p:oleObj spid="_x0000_s9238" name="Equation" r:id="rId3" imgW="1002960" imgH="241200" progId="Equation.DSMT4">
                  <p:embed/>
                </p:oleObj>
              </mc:Choice>
              <mc:Fallback>
                <p:oleObj name="Equation" r:id="rId3" imgW="1002960" imgH="241200" progId="Equation.DSMT4">
                  <p:embed/>
                  <p:pic>
                    <p:nvPicPr>
                      <p:cNvPr id="4" name="Object 3"/>
                      <p:cNvPicPr/>
                      <p:nvPr/>
                    </p:nvPicPr>
                    <p:blipFill>
                      <a:blip r:embed="rId4"/>
                      <a:stretch>
                        <a:fillRect/>
                      </a:stretch>
                    </p:blipFill>
                    <p:spPr>
                      <a:xfrm>
                        <a:off x="4820059" y="2466072"/>
                        <a:ext cx="2077130" cy="434484"/>
                      </a:xfrm>
                      <a:prstGeom prst="rect">
                        <a:avLst/>
                      </a:prstGeom>
                    </p:spPr>
                  </p:pic>
                </p:oleObj>
              </mc:Fallback>
            </mc:AlternateContent>
          </a:graphicData>
        </a:graphic>
      </p:graphicFrame>
      <p:sp>
        <p:nvSpPr>
          <p:cNvPr id="2" name="Content Placeholder 1"/>
          <p:cNvSpPr>
            <a:spLocks noGrp="1"/>
          </p:cNvSpPr>
          <p:nvPr>
            <p:ph sz="quarter" idx="14"/>
          </p:nvPr>
        </p:nvSpPr>
        <p:spPr>
          <a:xfrm>
            <a:off x="457200" y="3024001"/>
            <a:ext cx="8229600" cy="358457"/>
          </a:xfrm>
        </p:spPr>
        <p:txBody>
          <a:bodyPr/>
          <a:lstStyle/>
          <a:p>
            <a:r>
              <a:rPr lang="en-US" sz="2400" dirty="0"/>
              <a:t>Usually </a:t>
            </a:r>
            <a:r>
              <a:rPr lang="en-US" sz="2400" b="1" dirty="0"/>
              <a:t>exergonic</a:t>
            </a:r>
            <a:r>
              <a:rPr lang="en-US" sz="2400" dirty="0"/>
              <a:t>; chemical bonds are </a:t>
            </a:r>
            <a:r>
              <a:rPr lang="en-US" sz="2400" u="sng" dirty="0" smtClean="0"/>
              <a:t>broken</a:t>
            </a:r>
            <a:endParaRPr lang="en-US" sz="2400" u="sng" dirty="0"/>
          </a:p>
        </p:txBody>
      </p:sp>
    </p:spTree>
    <p:extLst>
      <p:ext uri="{BB962C8B-B14F-4D97-AF65-F5344CB8AC3E}">
        <p14:creationId xmlns:p14="http://schemas.microsoft.com/office/powerpoint/2010/main" val="2394502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057"/>
            <a:ext cx="8229600" cy="1097280"/>
          </a:xfrm>
        </p:spPr>
        <p:txBody>
          <a:bodyPr/>
          <a:lstStyle/>
          <a:p>
            <a:r>
              <a:rPr lang="en-US" dirty="0"/>
              <a:t>Homeostasis and Types of Chemical Reactions (3 of 5)</a:t>
            </a:r>
          </a:p>
        </p:txBody>
      </p:sp>
      <p:sp>
        <p:nvSpPr>
          <p:cNvPr id="3" name="Content Placeholder 2"/>
          <p:cNvSpPr>
            <a:spLocks noGrp="1"/>
          </p:cNvSpPr>
          <p:nvPr>
            <p:ph idx="4294967295"/>
          </p:nvPr>
        </p:nvSpPr>
        <p:spPr>
          <a:xfrm>
            <a:off x="457200" y="1601203"/>
            <a:ext cx="8229600" cy="1115690"/>
          </a:xfrm>
        </p:spPr>
        <p:txBody>
          <a:bodyPr>
            <a:spAutoFit/>
          </a:bodyPr>
          <a:lstStyle/>
          <a:p>
            <a:r>
              <a:rPr lang="en-US" sz="2000" b="1" dirty="0" smtClean="0"/>
              <a:t>Exchange</a:t>
            </a:r>
            <a:r>
              <a:rPr lang="en-US" sz="2000" dirty="0"/>
              <a:t> reactions – one or more atoms from reactants are </a:t>
            </a:r>
            <a:r>
              <a:rPr lang="en-US" sz="2000" i="1" dirty="0"/>
              <a:t>exchanged </a:t>
            </a:r>
            <a:endParaRPr lang="en-US" sz="2000" i="1" dirty="0" smtClean="0"/>
          </a:p>
          <a:p>
            <a:r>
              <a:rPr lang="en-US" sz="2000" dirty="0" smtClean="0"/>
              <a:t>General </a:t>
            </a:r>
            <a:r>
              <a:rPr lang="en-US" sz="2000" dirty="0"/>
              <a:t>chemical </a:t>
            </a:r>
            <a:r>
              <a:rPr lang="en-US" sz="2000" dirty="0" smtClean="0"/>
              <a:t>notation</a:t>
            </a:r>
            <a:endParaRPr lang="en-US" sz="2000" dirty="0"/>
          </a:p>
        </p:txBody>
      </p:sp>
      <p:graphicFrame>
        <p:nvGraphicFramePr>
          <p:cNvPr id="4" name="Object 3"/>
          <p:cNvGraphicFramePr>
            <a:graphicFrameLocks noChangeAspect="1"/>
          </p:cNvGraphicFramePr>
          <p:nvPr>
            <p:extLst/>
          </p:nvPr>
        </p:nvGraphicFramePr>
        <p:xfrm>
          <a:off x="729704" y="3161212"/>
          <a:ext cx="4377873" cy="992776"/>
        </p:xfrm>
        <a:graphic>
          <a:graphicData uri="http://schemas.openxmlformats.org/presentationml/2006/ole">
            <mc:AlternateContent xmlns:mc="http://schemas.openxmlformats.org/markup-compatibility/2006">
              <mc:Choice xmlns:v="urn:schemas-microsoft-com:vml" Requires="v">
                <p:oleObj spid="_x0000_s10262" name="Equation" r:id="rId3" imgW="2361960" imgH="558720" progId="Equation.DSMT4">
                  <p:embed/>
                </p:oleObj>
              </mc:Choice>
              <mc:Fallback>
                <p:oleObj name="Equation" r:id="rId3" imgW="2361960" imgH="558720" progId="Equation.DSMT4">
                  <p:embed/>
                  <p:pic>
                    <p:nvPicPr>
                      <p:cNvPr id="4" name="Object 3"/>
                      <p:cNvPicPr/>
                      <p:nvPr/>
                    </p:nvPicPr>
                    <p:blipFill>
                      <a:blip r:embed="rId4"/>
                      <a:stretch>
                        <a:fillRect/>
                      </a:stretch>
                    </p:blipFill>
                    <p:spPr>
                      <a:xfrm>
                        <a:off x="729704" y="3161212"/>
                        <a:ext cx="4377873" cy="992776"/>
                      </a:xfrm>
                      <a:prstGeom prst="rect">
                        <a:avLst/>
                      </a:prstGeom>
                    </p:spPr>
                  </p:pic>
                </p:oleObj>
              </mc:Fallback>
            </mc:AlternateContent>
          </a:graphicData>
        </a:graphic>
      </p:graphicFrame>
    </p:spTree>
    <p:extLst>
      <p:ext uri="{BB962C8B-B14F-4D97-AF65-F5344CB8AC3E}">
        <p14:creationId xmlns:p14="http://schemas.microsoft.com/office/powerpoint/2010/main" val="40327139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336"/>
            <a:ext cx="8229600" cy="993664"/>
          </a:xfrm>
        </p:spPr>
        <p:txBody>
          <a:bodyPr/>
          <a:lstStyle/>
          <a:p>
            <a:r>
              <a:rPr lang="en-US" dirty="0"/>
              <a:t>Homeostasis and Types of Chemical Reactions (4 of 5)</a:t>
            </a:r>
          </a:p>
        </p:txBody>
      </p:sp>
      <p:sp>
        <p:nvSpPr>
          <p:cNvPr id="3" name="Content Placeholder 2"/>
          <p:cNvSpPr>
            <a:spLocks noGrp="1"/>
          </p:cNvSpPr>
          <p:nvPr>
            <p:ph idx="4294967295"/>
          </p:nvPr>
        </p:nvSpPr>
        <p:spPr>
          <a:xfrm>
            <a:off x="457200" y="1600200"/>
            <a:ext cx="8229600" cy="4054956"/>
          </a:xfrm>
        </p:spPr>
        <p:txBody>
          <a:bodyPr>
            <a:spAutoFit/>
          </a:bodyPr>
          <a:lstStyle/>
          <a:p>
            <a:r>
              <a:rPr lang="en-US" sz="2400" b="1" dirty="0"/>
              <a:t>Oxidation-reduction</a:t>
            </a:r>
            <a:r>
              <a:rPr lang="en-US" sz="2400" dirty="0"/>
              <a:t> </a:t>
            </a:r>
            <a:r>
              <a:rPr lang="en-US" sz="2400" b="1" dirty="0"/>
              <a:t>reactions</a:t>
            </a:r>
            <a:r>
              <a:rPr lang="en-US" sz="2400" dirty="0"/>
              <a:t> (</a:t>
            </a:r>
            <a:r>
              <a:rPr lang="en-US" sz="2400" b="1" dirty="0"/>
              <a:t>redox</a:t>
            </a:r>
            <a:r>
              <a:rPr lang="en-US" sz="2400" dirty="0"/>
              <a:t> </a:t>
            </a:r>
            <a:r>
              <a:rPr lang="en-US" sz="2400" b="1" dirty="0"/>
              <a:t>reactions</a:t>
            </a:r>
            <a:r>
              <a:rPr lang="en-US" sz="2400" dirty="0"/>
              <a:t>) – special kind of </a:t>
            </a:r>
            <a:r>
              <a:rPr lang="en-US" sz="2400" i="1" dirty="0"/>
              <a:t>exchange</a:t>
            </a:r>
            <a:r>
              <a:rPr lang="en-US" sz="2400" dirty="0"/>
              <a:t> </a:t>
            </a:r>
            <a:r>
              <a:rPr lang="en-US" sz="2400" i="1" dirty="0"/>
              <a:t>reaction</a:t>
            </a:r>
            <a:r>
              <a:rPr lang="en-US" sz="2400" dirty="0"/>
              <a:t>; </a:t>
            </a:r>
            <a:r>
              <a:rPr lang="en-US" sz="2400" u="sng" dirty="0"/>
              <a:t>electrons</a:t>
            </a:r>
            <a:r>
              <a:rPr lang="en-US" sz="2400" dirty="0"/>
              <a:t> and </a:t>
            </a:r>
            <a:r>
              <a:rPr lang="en-US" sz="2400" u="sng" dirty="0"/>
              <a:t>energy</a:t>
            </a:r>
            <a:r>
              <a:rPr lang="en-US" sz="2400" dirty="0"/>
              <a:t> are exchanged </a:t>
            </a:r>
            <a:r>
              <a:rPr lang="en-US" sz="2400" i="1" dirty="0"/>
              <a:t>instead</a:t>
            </a:r>
            <a:r>
              <a:rPr lang="en-US" sz="2400" dirty="0"/>
              <a:t> </a:t>
            </a:r>
            <a:r>
              <a:rPr lang="en-US" sz="2400" i="1" dirty="0"/>
              <a:t>of</a:t>
            </a:r>
            <a:r>
              <a:rPr lang="en-US" sz="2400" dirty="0"/>
              <a:t> </a:t>
            </a:r>
            <a:r>
              <a:rPr lang="en-US" sz="2400" i="1" dirty="0"/>
              <a:t>atoms</a:t>
            </a:r>
          </a:p>
          <a:p>
            <a:pPr lvl="1"/>
            <a:r>
              <a:rPr lang="en-US" sz="2400" b="1" dirty="0"/>
              <a:t>Oxidized</a:t>
            </a:r>
            <a:r>
              <a:rPr lang="en-US" sz="2400" dirty="0"/>
              <a:t> – reactant that </a:t>
            </a:r>
            <a:r>
              <a:rPr lang="en-US" sz="2400" u="sng" dirty="0"/>
              <a:t>loses</a:t>
            </a:r>
            <a:r>
              <a:rPr lang="en-US" sz="2400" dirty="0"/>
              <a:t> electrons</a:t>
            </a:r>
          </a:p>
          <a:p>
            <a:pPr lvl="1"/>
            <a:r>
              <a:rPr lang="en-US" sz="2400" b="1" dirty="0"/>
              <a:t>Reduced </a:t>
            </a:r>
            <a:r>
              <a:rPr lang="en-US" sz="2400" dirty="0"/>
              <a:t>–</a:t>
            </a:r>
            <a:r>
              <a:rPr lang="en-US" sz="2400" b="1" dirty="0"/>
              <a:t> </a:t>
            </a:r>
            <a:r>
              <a:rPr lang="en-US" sz="2400" dirty="0"/>
              <a:t>reactant that </a:t>
            </a:r>
            <a:r>
              <a:rPr lang="en-US" sz="2400" u="sng" dirty="0"/>
              <a:t>gains</a:t>
            </a:r>
            <a:r>
              <a:rPr lang="en-US" sz="2400" dirty="0"/>
              <a:t> electrons </a:t>
            </a:r>
          </a:p>
          <a:p>
            <a:r>
              <a:rPr lang="en-US" sz="2400" dirty="0"/>
              <a:t>Redox reactions are usually exergonic reactions; </a:t>
            </a:r>
            <a:r>
              <a:rPr lang="en-US" sz="2400" i="1" dirty="0"/>
              <a:t>release large amounts of </a:t>
            </a:r>
            <a:r>
              <a:rPr lang="en-US" sz="2400" i="1" dirty="0" smtClean="0"/>
              <a:t>energy</a:t>
            </a:r>
          </a:p>
          <a:p>
            <a:r>
              <a:rPr lang="en-US" sz="2400" b="1" i="1" dirty="0" smtClean="0"/>
              <a:t>OIL RIG</a:t>
            </a:r>
          </a:p>
          <a:p>
            <a:r>
              <a:rPr lang="en-US" sz="2400" i="1" dirty="0" smtClean="0"/>
              <a:t>(Oxidation is Loss, Reduction is gain)</a:t>
            </a:r>
            <a:endParaRPr lang="en-US" sz="2400" i="1" dirty="0"/>
          </a:p>
        </p:txBody>
      </p:sp>
    </p:spTree>
    <p:extLst>
      <p:ext uri="{BB962C8B-B14F-4D97-AF65-F5344CB8AC3E}">
        <p14:creationId xmlns:p14="http://schemas.microsoft.com/office/powerpoint/2010/main" val="4024513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247446"/>
            <a:ext cx="8229600" cy="926917"/>
          </a:xfrm>
        </p:spPr>
        <p:txBody>
          <a:bodyPr/>
          <a:lstStyle/>
          <a:p>
            <a:r>
              <a:rPr lang="en-US" dirty="0"/>
              <a:t>Homeostasis and Types of Chemical Reactions (5 of 5)</a:t>
            </a:r>
          </a:p>
        </p:txBody>
      </p:sp>
      <p:sp>
        <p:nvSpPr>
          <p:cNvPr id="3" name="Content Placeholder 2"/>
          <p:cNvSpPr>
            <a:spLocks noGrp="1"/>
          </p:cNvSpPr>
          <p:nvPr>
            <p:ph sz="quarter" idx="13"/>
          </p:nvPr>
        </p:nvSpPr>
        <p:spPr>
          <a:xfrm>
            <a:off x="326571" y="1301982"/>
            <a:ext cx="8360229" cy="1854354"/>
          </a:xfrm>
        </p:spPr>
        <p:txBody>
          <a:bodyPr wrap="square">
            <a:spAutoFit/>
          </a:bodyPr>
          <a:lstStyle/>
          <a:p>
            <a:r>
              <a:rPr lang="en-US" sz="2800" b="1" dirty="0"/>
              <a:t>Anabolic</a:t>
            </a:r>
            <a:r>
              <a:rPr lang="en-US" sz="2800" dirty="0"/>
              <a:t> reactions (</a:t>
            </a:r>
            <a:r>
              <a:rPr lang="en-US" sz="2800" b="1" dirty="0"/>
              <a:t>synthesis</a:t>
            </a:r>
            <a:r>
              <a:rPr lang="en-US" sz="2800" dirty="0"/>
              <a:t> reactions) – small simple subunits </a:t>
            </a:r>
            <a:r>
              <a:rPr lang="en-US" sz="2800" u="sng" dirty="0"/>
              <a:t>united</a:t>
            </a:r>
            <a:r>
              <a:rPr lang="en-US" sz="2800" dirty="0"/>
              <a:t> by chemical bonds; make large </a:t>
            </a:r>
            <a:r>
              <a:rPr lang="en-US" sz="2800" i="1" dirty="0"/>
              <a:t>complex substances</a:t>
            </a:r>
            <a:endParaRPr lang="en-US" sz="2800" dirty="0"/>
          </a:p>
          <a:p>
            <a:r>
              <a:rPr lang="en-US" sz="2400" dirty="0"/>
              <a:t>General chemical </a:t>
            </a:r>
            <a:r>
              <a:rPr lang="en-US" sz="2400" dirty="0" smtClean="0"/>
              <a:t>notation</a:t>
            </a:r>
            <a:endParaRPr lang="en-US" sz="2400" dirty="0"/>
          </a:p>
        </p:txBody>
      </p:sp>
      <p:graphicFrame>
        <p:nvGraphicFramePr>
          <p:cNvPr id="4" name="Object 3"/>
          <p:cNvGraphicFramePr>
            <a:graphicFrameLocks noChangeAspect="1"/>
          </p:cNvGraphicFramePr>
          <p:nvPr>
            <p:extLst/>
          </p:nvPr>
        </p:nvGraphicFramePr>
        <p:xfrm>
          <a:off x="4910441" y="2737076"/>
          <a:ext cx="1777742" cy="546879"/>
        </p:xfrm>
        <a:graphic>
          <a:graphicData uri="http://schemas.openxmlformats.org/presentationml/2006/ole">
            <mc:AlternateContent xmlns:mc="http://schemas.openxmlformats.org/markup-compatibility/2006">
              <mc:Choice xmlns:v="urn:schemas-microsoft-com:vml" Requires="v">
                <p:oleObj spid="_x0000_s11286" name="Equation" r:id="rId3" imgW="1002960" imgH="241200" progId="Equation.DSMT4">
                  <p:embed/>
                </p:oleObj>
              </mc:Choice>
              <mc:Fallback>
                <p:oleObj name="Equation" r:id="rId3" imgW="1002960" imgH="241200" progId="Equation.DSMT4">
                  <p:embed/>
                  <p:pic>
                    <p:nvPicPr>
                      <p:cNvPr id="4" name="Object 3"/>
                      <p:cNvPicPr/>
                      <p:nvPr/>
                    </p:nvPicPr>
                    <p:blipFill>
                      <a:blip r:embed="rId4"/>
                      <a:stretch>
                        <a:fillRect/>
                      </a:stretch>
                    </p:blipFill>
                    <p:spPr>
                      <a:xfrm>
                        <a:off x="4910441" y="2737076"/>
                        <a:ext cx="1777742" cy="546879"/>
                      </a:xfrm>
                      <a:prstGeom prst="rect">
                        <a:avLst/>
                      </a:prstGeom>
                    </p:spPr>
                  </p:pic>
                </p:oleObj>
              </mc:Fallback>
            </mc:AlternateContent>
          </a:graphicData>
        </a:graphic>
      </p:graphicFrame>
      <p:sp>
        <p:nvSpPr>
          <p:cNvPr id="5" name="Content Placeholder 4"/>
          <p:cNvSpPr>
            <a:spLocks noGrp="1"/>
          </p:cNvSpPr>
          <p:nvPr>
            <p:ph sz="quarter" idx="14"/>
          </p:nvPr>
        </p:nvSpPr>
        <p:spPr>
          <a:xfrm>
            <a:off x="391885" y="3283955"/>
            <a:ext cx="8229600" cy="340858"/>
          </a:xfrm>
        </p:spPr>
        <p:txBody>
          <a:bodyPr/>
          <a:lstStyle/>
          <a:p>
            <a:r>
              <a:rPr lang="en-US" sz="2800" dirty="0"/>
              <a:t>Reactions are endergonic; </a:t>
            </a:r>
            <a:r>
              <a:rPr lang="en-US" sz="2800" u="sng" dirty="0"/>
              <a:t>fueled</a:t>
            </a:r>
            <a:r>
              <a:rPr lang="en-US" sz="2800" dirty="0"/>
              <a:t> by chemical </a:t>
            </a:r>
            <a:r>
              <a:rPr lang="en-US" sz="2800" dirty="0" smtClean="0"/>
              <a:t>energy</a:t>
            </a:r>
            <a:endParaRPr lang="en-US" sz="2800" dirty="0"/>
          </a:p>
        </p:txBody>
      </p:sp>
    </p:spTree>
    <p:extLst>
      <p:ext uri="{BB962C8B-B14F-4D97-AF65-F5344CB8AC3E}">
        <p14:creationId xmlns:p14="http://schemas.microsoft.com/office/powerpoint/2010/main" val="32672387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43032"/>
          </a:xfrm>
        </p:spPr>
        <p:txBody>
          <a:bodyPr/>
          <a:lstStyle/>
          <a:p>
            <a:r>
              <a:rPr lang="en-US" dirty="0"/>
              <a:t>Reaction Rates and Enzymes (1 of 9)</a:t>
            </a:r>
          </a:p>
        </p:txBody>
      </p:sp>
      <p:sp>
        <p:nvSpPr>
          <p:cNvPr id="3" name="Content Placeholder 2"/>
          <p:cNvSpPr>
            <a:spLocks noGrp="1"/>
          </p:cNvSpPr>
          <p:nvPr>
            <p:ph sz="quarter" idx="14"/>
          </p:nvPr>
        </p:nvSpPr>
        <p:spPr>
          <a:xfrm>
            <a:off x="457200" y="1600200"/>
            <a:ext cx="8229600" cy="1939833"/>
          </a:xfrm>
        </p:spPr>
        <p:txBody>
          <a:bodyPr/>
          <a:lstStyle/>
          <a:p>
            <a:r>
              <a:rPr lang="en-US" sz="2400" dirty="0"/>
              <a:t>For a reaction to occur atoms must collide with enough force to overcome the repulsion of their </a:t>
            </a:r>
            <a:r>
              <a:rPr lang="en-US" sz="2400" dirty="0" smtClean="0"/>
              <a:t>electrons</a:t>
            </a:r>
          </a:p>
          <a:p>
            <a:r>
              <a:rPr lang="en-US" sz="2400" dirty="0" smtClean="0"/>
              <a:t>This </a:t>
            </a:r>
            <a:r>
              <a:rPr lang="en-US" sz="2400" dirty="0"/>
              <a:t>energy required for all chemical reactions is called the activation energy (</a:t>
            </a:r>
            <a:r>
              <a:rPr lang="en-US" sz="2400" dirty="0" err="1"/>
              <a:t>Ea</a:t>
            </a:r>
            <a:r>
              <a:rPr lang="en-US" sz="2400" dirty="0"/>
              <a:t>)</a:t>
            </a:r>
          </a:p>
        </p:txBody>
      </p:sp>
      <p:pic>
        <p:nvPicPr>
          <p:cNvPr id="6" name="Picture 5" descr="Activation energy simplified in three steps. A man pushes a ball over a hill. 1. He must expend energy to get the ball to the top of the hill. 2. The ball can go either backward or forward in its transition state. 3. The ball rolls down the hill with its own kinetic ener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368194"/>
            <a:ext cx="4444619" cy="3038531"/>
          </a:xfrm>
          <a:prstGeom prst="rect">
            <a:avLst/>
          </a:prstGeom>
        </p:spPr>
      </p:pic>
      <p:sp>
        <p:nvSpPr>
          <p:cNvPr id="12" name="Content Placeholder 11"/>
          <p:cNvSpPr>
            <a:spLocks noGrp="1"/>
          </p:cNvSpPr>
          <p:nvPr>
            <p:ph sz="quarter" idx="15"/>
          </p:nvPr>
        </p:nvSpPr>
        <p:spPr>
          <a:xfrm>
            <a:off x="457200" y="5918199"/>
            <a:ext cx="8229600" cy="245533"/>
          </a:xfrm>
        </p:spPr>
        <p:txBody>
          <a:bodyPr/>
          <a:lstStyle/>
          <a:p>
            <a:pPr marL="0" indent="0">
              <a:buNone/>
            </a:pPr>
            <a:r>
              <a:rPr lang="en-US" b="1" dirty="0">
                <a:solidFill>
                  <a:srgbClr val="007FA3"/>
                </a:solidFill>
              </a:rPr>
              <a:t>Figure 2.8  </a:t>
            </a:r>
            <a:r>
              <a:rPr lang="en-US" dirty="0"/>
              <a:t>Activation energy.</a:t>
            </a:r>
          </a:p>
        </p:txBody>
      </p:sp>
    </p:spTree>
    <p:extLst>
      <p:ext uri="{BB962C8B-B14F-4D97-AF65-F5344CB8AC3E}">
        <p14:creationId xmlns:p14="http://schemas.microsoft.com/office/powerpoint/2010/main" val="26780287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43032"/>
          </a:xfrm>
        </p:spPr>
        <p:txBody>
          <a:bodyPr/>
          <a:lstStyle/>
          <a:p>
            <a:r>
              <a:rPr lang="en-US" dirty="0"/>
              <a:t>Reaction Rates and Enzymes (2 of 9)</a:t>
            </a:r>
          </a:p>
        </p:txBody>
      </p:sp>
      <p:sp>
        <p:nvSpPr>
          <p:cNvPr id="3" name="Content Placeholder 2"/>
          <p:cNvSpPr>
            <a:spLocks noGrp="1"/>
          </p:cNvSpPr>
          <p:nvPr>
            <p:ph sz="quarter" idx="14"/>
          </p:nvPr>
        </p:nvSpPr>
        <p:spPr>
          <a:xfrm>
            <a:off x="457200" y="1662545"/>
            <a:ext cx="8229600" cy="607508"/>
          </a:xfrm>
        </p:spPr>
        <p:txBody>
          <a:bodyPr/>
          <a:lstStyle/>
          <a:p>
            <a:pPr marL="0" indent="0">
              <a:buNone/>
            </a:pPr>
            <a:r>
              <a:rPr lang="en-US" sz="2000" b="1" dirty="0"/>
              <a:t>Analogy</a:t>
            </a:r>
            <a:r>
              <a:rPr lang="en-US" sz="2000" dirty="0"/>
              <a:t> – activation energy must be supplied so that reactants reach </a:t>
            </a:r>
            <a:r>
              <a:rPr lang="en-US" sz="2000" i="1" dirty="0"/>
              <a:t>transition states </a:t>
            </a:r>
            <a:r>
              <a:rPr lang="en-US" sz="2000" i="1" dirty="0" smtClean="0"/>
              <a:t/>
            </a:r>
            <a:br>
              <a:rPr lang="en-US" sz="2000" i="1" dirty="0" smtClean="0"/>
            </a:br>
            <a:r>
              <a:rPr lang="en-US" sz="2000" dirty="0" smtClean="0"/>
              <a:t>(</a:t>
            </a:r>
            <a:r>
              <a:rPr lang="en-US" sz="2000" dirty="0"/>
              <a:t>i.e., get to top of energy “hill”) to react and form products (i.e., roll down hill)</a:t>
            </a:r>
          </a:p>
        </p:txBody>
      </p:sp>
      <p:pic>
        <p:nvPicPr>
          <p:cNvPr id="5" name="Picture 4" descr="A graph illustrates activation energy. The graph plots energy versus the progress of the reaction, or time, and the crest of a bell shaped curve represents the transition state. The height of the bell shaped curve represents the activation energy required for the reaction to occur. Reactants are located at the starting point of the curve, and products are located at the end point of the curv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9915" y="2965767"/>
            <a:ext cx="4914085" cy="3506614"/>
          </a:xfrm>
          <a:prstGeom prst="rect">
            <a:avLst/>
          </a:prstGeom>
        </p:spPr>
      </p:pic>
      <p:sp>
        <p:nvSpPr>
          <p:cNvPr id="8" name="Content Placeholder 7"/>
          <p:cNvSpPr>
            <a:spLocks noGrp="1"/>
          </p:cNvSpPr>
          <p:nvPr>
            <p:ph sz="quarter" idx="15"/>
          </p:nvPr>
        </p:nvSpPr>
        <p:spPr>
          <a:xfrm>
            <a:off x="457200" y="5918200"/>
            <a:ext cx="8229600" cy="245528"/>
          </a:xfrm>
        </p:spPr>
        <p:txBody>
          <a:bodyPr/>
          <a:lstStyle/>
          <a:p>
            <a:pPr marL="0" indent="0">
              <a:buNone/>
            </a:pPr>
            <a:r>
              <a:rPr lang="en-US" b="1" dirty="0">
                <a:solidFill>
                  <a:srgbClr val="007FA3"/>
                </a:solidFill>
              </a:rPr>
              <a:t>Figure 2.8  </a:t>
            </a:r>
            <a:r>
              <a:rPr lang="en-US" dirty="0"/>
              <a:t>Activation energy.</a:t>
            </a:r>
          </a:p>
        </p:txBody>
      </p:sp>
    </p:spTree>
    <p:extLst>
      <p:ext uri="{BB962C8B-B14F-4D97-AF65-F5344CB8AC3E}">
        <p14:creationId xmlns:p14="http://schemas.microsoft.com/office/powerpoint/2010/main" val="1498585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9513"/>
            <a:ext cx="8229600" cy="511889"/>
          </a:xfrm>
        </p:spPr>
        <p:txBody>
          <a:bodyPr/>
          <a:lstStyle/>
          <a:p>
            <a:r>
              <a:rPr lang="en-US" dirty="0"/>
              <a:t>Reaction Rates and Enzymes (3 of 9)</a:t>
            </a:r>
          </a:p>
        </p:txBody>
      </p:sp>
      <p:sp>
        <p:nvSpPr>
          <p:cNvPr id="3" name="Content Placeholder 2"/>
          <p:cNvSpPr>
            <a:spLocks noGrp="1"/>
          </p:cNvSpPr>
          <p:nvPr>
            <p:ph idx="4294967295"/>
          </p:nvPr>
        </p:nvSpPr>
        <p:spPr>
          <a:xfrm>
            <a:off x="457200" y="1600201"/>
            <a:ext cx="8229600" cy="4247317"/>
          </a:xfrm>
        </p:spPr>
        <p:txBody>
          <a:bodyPr>
            <a:spAutoFit/>
          </a:bodyPr>
          <a:lstStyle/>
          <a:p>
            <a:r>
              <a:rPr lang="en-US" sz="3200" dirty="0"/>
              <a:t>Following factors </a:t>
            </a:r>
            <a:r>
              <a:rPr lang="en-US" sz="3200" u="sng" dirty="0"/>
              <a:t>increase</a:t>
            </a:r>
            <a:r>
              <a:rPr lang="en-US" sz="3200" dirty="0"/>
              <a:t> </a:t>
            </a:r>
            <a:r>
              <a:rPr lang="en-US" sz="3200" i="1" dirty="0"/>
              <a:t>reaction</a:t>
            </a:r>
            <a:r>
              <a:rPr lang="en-US" sz="3200" dirty="0"/>
              <a:t> </a:t>
            </a:r>
            <a:r>
              <a:rPr lang="en-US" sz="3200" i="1" dirty="0"/>
              <a:t>rate</a:t>
            </a:r>
            <a:r>
              <a:rPr lang="en-US" sz="3200" dirty="0"/>
              <a:t> by </a:t>
            </a:r>
            <a:r>
              <a:rPr lang="en-US" sz="3200" u="sng" dirty="0"/>
              <a:t>reducing</a:t>
            </a:r>
            <a:r>
              <a:rPr lang="en-US" sz="3200" dirty="0"/>
              <a:t> </a:t>
            </a:r>
            <a:r>
              <a:rPr lang="en-US" sz="3200" i="1" dirty="0"/>
              <a:t>activation</a:t>
            </a:r>
            <a:r>
              <a:rPr lang="en-US" sz="3200" dirty="0"/>
              <a:t> </a:t>
            </a:r>
            <a:r>
              <a:rPr lang="en-US" sz="3200" i="1" dirty="0"/>
              <a:t>energy</a:t>
            </a:r>
            <a:r>
              <a:rPr lang="en-US" sz="3200" dirty="0"/>
              <a:t> or increasing </a:t>
            </a:r>
            <a:r>
              <a:rPr lang="en-US" sz="3200" i="1" dirty="0"/>
              <a:t>likelihood</a:t>
            </a:r>
            <a:r>
              <a:rPr lang="en-US" sz="3200" dirty="0"/>
              <a:t> </a:t>
            </a:r>
            <a:r>
              <a:rPr lang="en-US" sz="3200" i="1" dirty="0"/>
              <a:t>of strong collisions</a:t>
            </a:r>
            <a:r>
              <a:rPr lang="en-US" sz="3200" dirty="0"/>
              <a:t> between reactants: </a:t>
            </a:r>
          </a:p>
          <a:p>
            <a:pPr lvl="1"/>
            <a:r>
              <a:rPr lang="en-US" sz="3200" dirty="0"/>
              <a:t>Concentration</a:t>
            </a:r>
          </a:p>
          <a:p>
            <a:pPr lvl="1"/>
            <a:r>
              <a:rPr lang="en-US" sz="3200" dirty="0"/>
              <a:t>Temperature</a:t>
            </a:r>
          </a:p>
          <a:p>
            <a:pPr lvl="1"/>
            <a:r>
              <a:rPr lang="en-US" sz="3200" dirty="0"/>
              <a:t>Reactant properties</a:t>
            </a:r>
          </a:p>
          <a:p>
            <a:pPr lvl="1"/>
            <a:r>
              <a:rPr lang="en-US" sz="3200" dirty="0"/>
              <a:t>Presence or absence of catalyst</a:t>
            </a:r>
          </a:p>
        </p:txBody>
      </p:sp>
    </p:spTree>
    <p:extLst>
      <p:ext uri="{BB962C8B-B14F-4D97-AF65-F5344CB8AC3E}">
        <p14:creationId xmlns:p14="http://schemas.microsoft.com/office/powerpoint/2010/main" val="13647258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9513"/>
            <a:ext cx="8229600" cy="511889"/>
          </a:xfrm>
        </p:spPr>
        <p:txBody>
          <a:bodyPr/>
          <a:lstStyle/>
          <a:p>
            <a:r>
              <a:rPr lang="en-US" dirty="0"/>
              <a:t>Reaction Rates and Enzymes (4 of 9)</a:t>
            </a:r>
          </a:p>
        </p:txBody>
      </p:sp>
      <p:sp>
        <p:nvSpPr>
          <p:cNvPr id="3" name="Content Placeholder 2"/>
          <p:cNvSpPr>
            <a:spLocks noGrp="1"/>
          </p:cNvSpPr>
          <p:nvPr>
            <p:ph idx="4294967295"/>
          </p:nvPr>
        </p:nvSpPr>
        <p:spPr>
          <a:xfrm>
            <a:off x="457200" y="1600201"/>
            <a:ext cx="8229600" cy="4885953"/>
          </a:xfrm>
        </p:spPr>
        <p:txBody>
          <a:bodyPr>
            <a:spAutoFit/>
          </a:bodyPr>
          <a:lstStyle/>
          <a:p>
            <a:r>
              <a:rPr lang="en-US" sz="2800" dirty="0"/>
              <a:t>When reactant </a:t>
            </a:r>
            <a:r>
              <a:rPr lang="en-US" sz="2800" b="1" dirty="0"/>
              <a:t>concentration</a:t>
            </a:r>
            <a:r>
              <a:rPr lang="en-US" sz="2800" dirty="0"/>
              <a:t> increases, more reactant particles are present; increases chance of </a:t>
            </a:r>
            <a:r>
              <a:rPr lang="en-US" sz="2800" i="1" dirty="0"/>
              <a:t>successful</a:t>
            </a:r>
            <a:r>
              <a:rPr lang="en-US" sz="2800" dirty="0"/>
              <a:t> </a:t>
            </a:r>
            <a:r>
              <a:rPr lang="en-US" sz="2800" i="1" dirty="0"/>
              <a:t>collisions</a:t>
            </a:r>
            <a:r>
              <a:rPr lang="en-US" sz="2800" dirty="0"/>
              <a:t> between reactants</a:t>
            </a:r>
          </a:p>
          <a:p>
            <a:r>
              <a:rPr lang="en-US" sz="2800" dirty="0"/>
              <a:t>Raising </a:t>
            </a:r>
            <a:r>
              <a:rPr lang="en-US" sz="2800" b="1" dirty="0"/>
              <a:t>temperature</a:t>
            </a:r>
            <a:r>
              <a:rPr lang="en-US" sz="2800" dirty="0"/>
              <a:t> of reactants increases kinetic energy of atoms; leads to more </a:t>
            </a:r>
            <a:r>
              <a:rPr lang="en-US" sz="2800" i="1" dirty="0"/>
              <a:t>forceful</a:t>
            </a:r>
            <a:r>
              <a:rPr lang="en-US" sz="2800" dirty="0"/>
              <a:t> and </a:t>
            </a:r>
            <a:r>
              <a:rPr lang="en-US" sz="2800" i="1" dirty="0"/>
              <a:t>effective</a:t>
            </a:r>
            <a:r>
              <a:rPr lang="en-US" sz="2800" dirty="0"/>
              <a:t> collisions between </a:t>
            </a:r>
            <a:r>
              <a:rPr lang="en-US" sz="2800" dirty="0" smtClean="0"/>
              <a:t>reactants</a:t>
            </a:r>
          </a:p>
          <a:p>
            <a:r>
              <a:rPr lang="en-US" sz="2800" dirty="0"/>
              <a:t>Please note: </a:t>
            </a:r>
            <a:r>
              <a:rPr lang="en-US" sz="2800" dirty="0" smtClean="0"/>
              <a:t>for </a:t>
            </a:r>
            <a:r>
              <a:rPr lang="en-US" sz="2800" dirty="0"/>
              <a:t>biological reactions, this works only up to a point, because many molecules in the human body are destroyed at high </a:t>
            </a:r>
            <a:r>
              <a:rPr lang="en-US" sz="2800" dirty="0" smtClean="0"/>
              <a:t>temperatures</a:t>
            </a:r>
            <a:endParaRPr lang="en-US" sz="2800" dirty="0"/>
          </a:p>
          <a:p>
            <a:endParaRPr lang="en-US" sz="2800" dirty="0"/>
          </a:p>
        </p:txBody>
      </p:sp>
    </p:spTree>
    <p:extLst>
      <p:ext uri="{BB962C8B-B14F-4D97-AF65-F5344CB8AC3E}">
        <p14:creationId xmlns:p14="http://schemas.microsoft.com/office/powerpoint/2010/main" val="1521802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743"/>
            <a:ext cx="8229600" cy="1323439"/>
          </a:xfrm>
        </p:spPr>
        <p:txBody>
          <a:bodyPr/>
          <a:lstStyle/>
          <a:p>
            <a:pPr marL="627063" indent="-627063"/>
            <a:r>
              <a:rPr lang="en-US" sz="4000" dirty="0"/>
              <a:t>Atoms and Atomic Structure (2 of 3)</a:t>
            </a:r>
          </a:p>
        </p:txBody>
      </p:sp>
      <p:sp>
        <p:nvSpPr>
          <p:cNvPr id="3" name="Content Placeholder 2"/>
          <p:cNvSpPr>
            <a:spLocks noGrp="1"/>
          </p:cNvSpPr>
          <p:nvPr>
            <p:ph sz="quarter" idx="13"/>
          </p:nvPr>
        </p:nvSpPr>
        <p:spPr>
          <a:xfrm>
            <a:off x="318654" y="982462"/>
            <a:ext cx="4114800" cy="5878532"/>
          </a:xfrm>
        </p:spPr>
        <p:txBody>
          <a:bodyPr>
            <a:spAutoFit/>
          </a:bodyPr>
          <a:lstStyle/>
          <a:p>
            <a:pPr>
              <a:spcAft>
                <a:spcPts val="600"/>
              </a:spcAft>
            </a:pPr>
            <a:r>
              <a:rPr lang="en-US" sz="2000" b="1" dirty="0"/>
              <a:t>Subatomic particles:</a:t>
            </a:r>
          </a:p>
          <a:p>
            <a:pPr lvl="1">
              <a:spcAft>
                <a:spcPts val="600"/>
              </a:spcAft>
            </a:pPr>
            <a:r>
              <a:rPr lang="en-US" sz="2000" b="1" dirty="0"/>
              <a:t>Protons </a:t>
            </a:r>
            <a:r>
              <a:rPr lang="en-US" sz="2000" dirty="0"/>
              <a:t>(</a:t>
            </a:r>
            <a:r>
              <a:rPr lang="en-US" sz="2000" b="1" dirty="0">
                <a:latin typeface="Times New Roman" panose="02020603050405020304" pitchFamily="18" charset="0"/>
                <a:cs typeface="Times New Roman" panose="02020603050405020304" pitchFamily="18" charset="0"/>
              </a:rPr>
              <a:t>p</a:t>
            </a:r>
            <a:r>
              <a:rPr lang="en-US" sz="2000" b="1" baseline="30000" dirty="0">
                <a:latin typeface="Times New Roman" panose="02020603050405020304" pitchFamily="18" charset="0"/>
                <a:cs typeface="Times New Roman" panose="02020603050405020304" pitchFamily="18" charset="0"/>
              </a:rPr>
              <a:t>+</a:t>
            </a:r>
            <a:r>
              <a:rPr lang="en-US" sz="2000" dirty="0"/>
              <a:t>) – in central core </a:t>
            </a:r>
            <a:br>
              <a:rPr lang="en-US" sz="2000" dirty="0"/>
            </a:br>
            <a:r>
              <a:rPr lang="en-US" sz="2000" dirty="0"/>
              <a:t>of atom (atomic nucleus); </a:t>
            </a:r>
            <a:r>
              <a:rPr lang="en-US" sz="2000" i="1" dirty="0"/>
              <a:t>positively</a:t>
            </a:r>
            <a:r>
              <a:rPr lang="en-US" sz="2000" dirty="0"/>
              <a:t> </a:t>
            </a:r>
            <a:br>
              <a:rPr lang="en-US" sz="2000" dirty="0"/>
            </a:br>
            <a:r>
              <a:rPr lang="en-US" sz="2000" dirty="0"/>
              <a:t>charged</a:t>
            </a:r>
          </a:p>
          <a:p>
            <a:pPr lvl="1">
              <a:spcAft>
                <a:spcPts val="600"/>
              </a:spcAft>
            </a:pPr>
            <a:r>
              <a:rPr lang="en-US" sz="2000" b="1" dirty="0"/>
              <a:t>Neutrons </a:t>
            </a:r>
            <a:r>
              <a:rPr lang="en-US" sz="2000" dirty="0"/>
              <a:t>(</a:t>
            </a:r>
            <a:r>
              <a:rPr lang="en-US" sz="2000" b="1" dirty="0">
                <a:latin typeface="Times New Roman" panose="02020603050405020304" pitchFamily="18" charset="0"/>
                <a:cs typeface="Times New Roman" panose="02020603050405020304" pitchFamily="18" charset="0"/>
              </a:rPr>
              <a:t>n</a:t>
            </a:r>
            <a:r>
              <a:rPr lang="en-US" sz="2000" b="1" baseline="30000" dirty="0">
                <a:latin typeface="Times New Roman" panose="02020603050405020304" pitchFamily="18" charset="0"/>
                <a:cs typeface="Times New Roman" panose="02020603050405020304" pitchFamily="18" charset="0"/>
              </a:rPr>
              <a:t>0</a:t>
            </a:r>
            <a:r>
              <a:rPr lang="en-US" sz="2000" dirty="0"/>
              <a:t>) – in atomic </a:t>
            </a:r>
            <a:br>
              <a:rPr lang="en-US" sz="2000" dirty="0"/>
            </a:br>
            <a:r>
              <a:rPr lang="en-US" sz="2000" dirty="0"/>
              <a:t>nucleus; slightly larger than protons; </a:t>
            </a:r>
            <a:br>
              <a:rPr lang="en-US" sz="2000" dirty="0"/>
            </a:br>
            <a:r>
              <a:rPr lang="en-US" sz="2000" i="1" dirty="0"/>
              <a:t>no</a:t>
            </a:r>
            <a:r>
              <a:rPr lang="en-US" sz="2000" dirty="0"/>
              <a:t> </a:t>
            </a:r>
            <a:r>
              <a:rPr lang="en-US" sz="2000" i="1" dirty="0"/>
              <a:t>charge</a:t>
            </a:r>
            <a:endParaRPr lang="en-US" sz="2000" dirty="0"/>
          </a:p>
          <a:p>
            <a:pPr lvl="1">
              <a:spcAft>
                <a:spcPts val="600"/>
              </a:spcAft>
            </a:pPr>
            <a:r>
              <a:rPr lang="en-US" sz="2000" b="1" dirty="0"/>
              <a:t>Electrons</a:t>
            </a:r>
            <a:r>
              <a:rPr lang="en-US" sz="2000" dirty="0"/>
              <a:t> (</a:t>
            </a:r>
            <a:r>
              <a:rPr lang="en-US" sz="2000" b="1" dirty="0">
                <a:latin typeface="Times New Roman" panose="02020603050405020304" pitchFamily="18" charset="0"/>
                <a:cs typeface="Times New Roman" panose="02020603050405020304" pitchFamily="18" charset="0"/>
              </a:rPr>
              <a:t>e</a:t>
            </a:r>
            <a:r>
              <a:rPr lang="en-US" sz="2000" b="1" baseline="30000" dirty="0">
                <a:latin typeface="Times New Roman" panose="02020603050405020304" pitchFamily="18" charset="0"/>
                <a:cs typeface="Times New Roman" panose="02020603050405020304" pitchFamily="18" charset="0"/>
              </a:rPr>
              <a:t>-</a:t>
            </a:r>
            <a:r>
              <a:rPr lang="en-US" sz="2000" dirty="0"/>
              <a:t>) – outside atomic </a:t>
            </a:r>
            <a:br>
              <a:rPr lang="en-US" sz="2000" dirty="0"/>
            </a:br>
            <a:r>
              <a:rPr lang="en-US" sz="2000" dirty="0"/>
              <a:t>nucleus; </a:t>
            </a:r>
            <a:r>
              <a:rPr lang="en-US" sz="2000" i="1" dirty="0"/>
              <a:t>negatively</a:t>
            </a:r>
            <a:r>
              <a:rPr lang="en-US" sz="2000" dirty="0"/>
              <a:t> charged</a:t>
            </a:r>
          </a:p>
          <a:p>
            <a:r>
              <a:rPr lang="en-US" sz="2000" b="1" dirty="0"/>
              <a:t>Atoms</a:t>
            </a:r>
            <a:r>
              <a:rPr lang="en-US" sz="2000" dirty="0"/>
              <a:t> are electrically </a:t>
            </a:r>
            <a:r>
              <a:rPr lang="en-US" sz="2000" b="1" dirty="0"/>
              <a:t>neutral</a:t>
            </a:r>
            <a:r>
              <a:rPr lang="en-US" sz="2000" dirty="0"/>
              <a:t> – </a:t>
            </a:r>
            <a:r>
              <a:rPr lang="en-US" sz="2000" i="1" dirty="0"/>
              <a:t>no charge</a:t>
            </a:r>
            <a:r>
              <a:rPr lang="en-US" sz="2000" dirty="0"/>
              <a:t>; number of protons and electrons are </a:t>
            </a:r>
            <a:r>
              <a:rPr lang="en-US" sz="2000" u="sng" dirty="0"/>
              <a:t>equal</a:t>
            </a:r>
            <a:r>
              <a:rPr lang="en-US" sz="2000" dirty="0"/>
              <a:t>; cancel each other’s charge; </a:t>
            </a:r>
            <a:r>
              <a:rPr lang="en-US" sz="2000" i="1" dirty="0"/>
              <a:t>neutron </a:t>
            </a:r>
            <a:r>
              <a:rPr lang="en-US" sz="2000" dirty="0"/>
              <a:t>number does </a:t>
            </a:r>
            <a:r>
              <a:rPr lang="en-US" sz="2000" u="sng" dirty="0"/>
              <a:t>not</a:t>
            </a:r>
            <a:r>
              <a:rPr lang="en-US" sz="2000" dirty="0"/>
              <a:t> have to equal proton number</a:t>
            </a:r>
          </a:p>
        </p:txBody>
      </p:sp>
      <p:pic>
        <p:nvPicPr>
          <p:cNvPr id="4" name="Picture 3" descr="The structure of a representative neutron shows a cluster of protons and neutrons in the center, forming the nucleus. The nucleus is surrounded by two electron shell rings. The inner ring has two electrons, and the outer ring has four. In a carbon atom there are 6 protons or p plus, 6 neutrons or n 0, and 6 electrons, or e minu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2252" y="1616261"/>
            <a:ext cx="3816096" cy="3718560"/>
          </a:xfrm>
          <a:prstGeom prst="rect">
            <a:avLst/>
          </a:prstGeom>
        </p:spPr>
      </p:pic>
      <p:sp>
        <p:nvSpPr>
          <p:cNvPr id="5" name="Content Placeholder 4"/>
          <p:cNvSpPr>
            <a:spLocks noGrp="1"/>
          </p:cNvSpPr>
          <p:nvPr>
            <p:ph sz="quarter" idx="14"/>
          </p:nvPr>
        </p:nvSpPr>
        <p:spPr>
          <a:xfrm>
            <a:off x="6456217" y="5650534"/>
            <a:ext cx="2426855" cy="523220"/>
          </a:xfrm>
        </p:spPr>
        <p:txBody>
          <a:bodyPr wrap="square">
            <a:spAutoFit/>
          </a:bodyPr>
          <a:lstStyle/>
          <a:p>
            <a:pPr marL="0" indent="0">
              <a:buNone/>
            </a:pPr>
            <a:endParaRPr lang="en-IN" dirty="0"/>
          </a:p>
        </p:txBody>
      </p:sp>
    </p:spTree>
    <p:extLst>
      <p:ext uri="{BB962C8B-B14F-4D97-AF65-F5344CB8AC3E}">
        <p14:creationId xmlns:p14="http://schemas.microsoft.com/office/powerpoint/2010/main" val="39938140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9513"/>
            <a:ext cx="8229600" cy="511889"/>
          </a:xfrm>
        </p:spPr>
        <p:txBody>
          <a:bodyPr/>
          <a:lstStyle/>
          <a:p>
            <a:r>
              <a:rPr lang="en-US" dirty="0"/>
              <a:t>Reaction Rates and Enzymes (5 of 9)</a:t>
            </a:r>
          </a:p>
        </p:txBody>
      </p:sp>
      <p:sp>
        <p:nvSpPr>
          <p:cNvPr id="3" name="Content Placeholder 2"/>
          <p:cNvSpPr>
            <a:spLocks noGrp="1"/>
          </p:cNvSpPr>
          <p:nvPr>
            <p:ph idx="4294967295"/>
          </p:nvPr>
        </p:nvSpPr>
        <p:spPr>
          <a:xfrm>
            <a:off x="457200" y="1600201"/>
            <a:ext cx="8024949" cy="3600986"/>
          </a:xfrm>
        </p:spPr>
        <p:txBody>
          <a:bodyPr wrap="square">
            <a:spAutoFit/>
          </a:bodyPr>
          <a:lstStyle/>
          <a:p>
            <a:r>
              <a:rPr lang="en-US" sz="3200" dirty="0"/>
              <a:t>Both particle </a:t>
            </a:r>
            <a:r>
              <a:rPr lang="en-US" sz="3200" b="1" dirty="0"/>
              <a:t>size</a:t>
            </a:r>
            <a:r>
              <a:rPr lang="en-US" sz="3200" dirty="0"/>
              <a:t> and </a:t>
            </a:r>
            <a:r>
              <a:rPr lang="en-US" sz="3200" b="1" dirty="0"/>
              <a:t>phase</a:t>
            </a:r>
            <a:r>
              <a:rPr lang="en-US" sz="3200" dirty="0"/>
              <a:t> (solid, liquid, or gas) influence reaction rates:</a:t>
            </a:r>
          </a:p>
          <a:p>
            <a:pPr lvl="1"/>
            <a:r>
              <a:rPr lang="en-US" sz="3200" u="sng" dirty="0"/>
              <a:t>Smaller</a:t>
            </a:r>
            <a:r>
              <a:rPr lang="en-US" sz="3200" dirty="0"/>
              <a:t> particles move </a:t>
            </a:r>
            <a:r>
              <a:rPr lang="en-US" sz="3200" u="sng" dirty="0"/>
              <a:t>faster</a:t>
            </a:r>
            <a:r>
              <a:rPr lang="en-US" sz="3200" dirty="0"/>
              <a:t>; </a:t>
            </a:r>
            <a:r>
              <a:rPr lang="en-US" sz="3200" i="1" dirty="0"/>
              <a:t>more</a:t>
            </a:r>
            <a:r>
              <a:rPr lang="en-US" sz="3200" dirty="0"/>
              <a:t> </a:t>
            </a:r>
            <a:r>
              <a:rPr lang="en-US" sz="3200" i="1" dirty="0"/>
              <a:t>energy</a:t>
            </a:r>
            <a:r>
              <a:rPr lang="en-US" sz="3200" dirty="0"/>
              <a:t> than larger particles</a:t>
            </a:r>
          </a:p>
          <a:p>
            <a:pPr lvl="1"/>
            <a:r>
              <a:rPr lang="en-US" sz="3200" dirty="0"/>
              <a:t>Reactant particles in </a:t>
            </a:r>
            <a:r>
              <a:rPr lang="en-US" sz="3200" u="sng" dirty="0"/>
              <a:t>gaseous</a:t>
            </a:r>
            <a:r>
              <a:rPr lang="en-US" sz="3200" dirty="0"/>
              <a:t> phase have </a:t>
            </a:r>
            <a:r>
              <a:rPr lang="en-US" sz="3200" i="1" dirty="0"/>
              <a:t>higher</a:t>
            </a:r>
            <a:r>
              <a:rPr lang="en-US" sz="3200" dirty="0"/>
              <a:t> </a:t>
            </a:r>
            <a:r>
              <a:rPr lang="en-US" sz="3200" i="1" dirty="0"/>
              <a:t>kinetic</a:t>
            </a:r>
            <a:r>
              <a:rPr lang="en-US" sz="3200" dirty="0"/>
              <a:t> </a:t>
            </a:r>
            <a:r>
              <a:rPr lang="en-US" sz="3200" i="1" dirty="0"/>
              <a:t>energy</a:t>
            </a:r>
            <a:r>
              <a:rPr lang="en-US" sz="3200" dirty="0"/>
              <a:t> than either solid or liquid phase</a:t>
            </a:r>
          </a:p>
        </p:txBody>
      </p:sp>
    </p:spTree>
    <p:extLst>
      <p:ext uri="{BB962C8B-B14F-4D97-AF65-F5344CB8AC3E}">
        <p14:creationId xmlns:p14="http://schemas.microsoft.com/office/powerpoint/2010/main" val="34437897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9513"/>
            <a:ext cx="8229600" cy="511889"/>
          </a:xfrm>
        </p:spPr>
        <p:txBody>
          <a:bodyPr/>
          <a:lstStyle/>
          <a:p>
            <a:r>
              <a:rPr lang="en-US" dirty="0"/>
              <a:t>Reaction Rates and Enzymes (6 of 9)</a:t>
            </a:r>
          </a:p>
        </p:txBody>
      </p:sp>
      <p:sp>
        <p:nvSpPr>
          <p:cNvPr id="3" name="Content Placeholder 2"/>
          <p:cNvSpPr>
            <a:spLocks noGrp="1"/>
          </p:cNvSpPr>
          <p:nvPr>
            <p:ph idx="4294967295"/>
          </p:nvPr>
        </p:nvSpPr>
        <p:spPr>
          <a:xfrm>
            <a:off x="457200" y="1600201"/>
            <a:ext cx="8229600" cy="4193456"/>
          </a:xfrm>
        </p:spPr>
        <p:txBody>
          <a:bodyPr>
            <a:spAutoFit/>
          </a:bodyPr>
          <a:lstStyle/>
          <a:p>
            <a:r>
              <a:rPr lang="en-US" sz="2400" b="1" dirty="0"/>
              <a:t>Catalyst</a:t>
            </a:r>
            <a:r>
              <a:rPr lang="en-US" sz="2400" dirty="0"/>
              <a:t> –</a:t>
            </a:r>
            <a:r>
              <a:rPr lang="en-US" sz="2400" i="1" dirty="0"/>
              <a:t> increases reaction rate </a:t>
            </a:r>
            <a:r>
              <a:rPr lang="en-US" sz="2400" dirty="0"/>
              <a:t>by </a:t>
            </a:r>
            <a:r>
              <a:rPr lang="en-US" sz="2400" u="sng" dirty="0"/>
              <a:t>lowering</a:t>
            </a:r>
            <a:r>
              <a:rPr lang="en-US" sz="2400" dirty="0"/>
              <a:t> activation energy; not </a:t>
            </a:r>
            <a:r>
              <a:rPr lang="en-US" sz="2400" i="1" dirty="0"/>
              <a:t>consumed</a:t>
            </a:r>
            <a:r>
              <a:rPr lang="en-US" sz="2400" dirty="0"/>
              <a:t> or </a:t>
            </a:r>
            <a:r>
              <a:rPr lang="en-US" sz="2400" i="1" dirty="0"/>
              <a:t>altered</a:t>
            </a:r>
            <a:r>
              <a:rPr lang="en-US" sz="2400" dirty="0"/>
              <a:t> in reaction</a:t>
            </a:r>
          </a:p>
          <a:p>
            <a:r>
              <a:rPr lang="en-US" sz="2400" b="1" dirty="0"/>
              <a:t>Enzymes</a:t>
            </a:r>
            <a:r>
              <a:rPr lang="en-US" sz="2400" dirty="0"/>
              <a:t> – </a:t>
            </a:r>
            <a:r>
              <a:rPr lang="en-US" sz="2400" i="1" dirty="0"/>
              <a:t>biological catalysts</a:t>
            </a:r>
            <a:r>
              <a:rPr lang="en-US" sz="2400" dirty="0"/>
              <a:t>; most are </a:t>
            </a:r>
            <a:r>
              <a:rPr lang="en-US" sz="2400" i="1" dirty="0"/>
              <a:t>proteins</a:t>
            </a:r>
            <a:r>
              <a:rPr lang="en-US" sz="2400" dirty="0"/>
              <a:t> with following properties:</a:t>
            </a:r>
          </a:p>
          <a:p>
            <a:pPr lvl="1"/>
            <a:r>
              <a:rPr lang="en-US" sz="2400" dirty="0"/>
              <a:t>Speed up reactions by </a:t>
            </a:r>
            <a:r>
              <a:rPr lang="en-US" sz="2400" u="sng" dirty="0"/>
              <a:t>lowering</a:t>
            </a:r>
            <a:r>
              <a:rPr lang="en-US" sz="2400" dirty="0"/>
              <a:t> activation energy (</a:t>
            </a:r>
            <a:r>
              <a:rPr lang="en-US" sz="2400" b="1" dirty="0"/>
              <a:t>Figure 2.9</a:t>
            </a:r>
            <a:r>
              <a:rPr lang="en-US" sz="2400" dirty="0"/>
              <a:t>)</a:t>
            </a:r>
          </a:p>
          <a:p>
            <a:pPr lvl="1"/>
            <a:r>
              <a:rPr lang="en-US" sz="2400" dirty="0"/>
              <a:t>Highly </a:t>
            </a:r>
            <a:r>
              <a:rPr lang="en-US" sz="2400" b="1" dirty="0"/>
              <a:t>specific</a:t>
            </a:r>
            <a:r>
              <a:rPr lang="en-US" sz="2400" dirty="0"/>
              <a:t> for individual </a:t>
            </a:r>
            <a:r>
              <a:rPr lang="en-US" sz="2400" b="1" dirty="0"/>
              <a:t>substrates</a:t>
            </a:r>
            <a:r>
              <a:rPr lang="en-US" sz="2400" dirty="0"/>
              <a:t> (substance that can bind to enzyme’s </a:t>
            </a:r>
            <a:r>
              <a:rPr lang="en-US" sz="2400" b="1" dirty="0"/>
              <a:t>active site</a:t>
            </a:r>
            <a:r>
              <a:rPr lang="en-US" sz="2400" dirty="0"/>
              <a:t>)</a:t>
            </a:r>
          </a:p>
          <a:p>
            <a:pPr lvl="1"/>
            <a:r>
              <a:rPr lang="en-US" sz="2400" u="sng" dirty="0"/>
              <a:t>Do</a:t>
            </a:r>
            <a:r>
              <a:rPr lang="en-US" sz="2400" dirty="0"/>
              <a:t> </a:t>
            </a:r>
            <a:r>
              <a:rPr lang="en-US" sz="2400" u="sng" dirty="0"/>
              <a:t>not</a:t>
            </a:r>
            <a:r>
              <a:rPr lang="en-US" sz="2400" dirty="0"/>
              <a:t> alter reactants or products</a:t>
            </a:r>
          </a:p>
          <a:p>
            <a:pPr lvl="1"/>
            <a:r>
              <a:rPr lang="en-US" sz="2400" u="sng" dirty="0"/>
              <a:t>Not</a:t>
            </a:r>
            <a:r>
              <a:rPr lang="en-US" sz="2400" dirty="0"/>
              <a:t> permanently altered in reactions catalyzed</a:t>
            </a:r>
          </a:p>
        </p:txBody>
      </p:sp>
    </p:spTree>
    <p:extLst>
      <p:ext uri="{BB962C8B-B14F-4D97-AF65-F5344CB8AC3E}">
        <p14:creationId xmlns:p14="http://schemas.microsoft.com/office/powerpoint/2010/main" val="18109754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7333"/>
            <a:ext cx="8229600" cy="548568"/>
          </a:xfrm>
        </p:spPr>
        <p:txBody>
          <a:bodyPr/>
          <a:lstStyle/>
          <a:p>
            <a:r>
              <a:rPr lang="en-US" dirty="0"/>
              <a:t>Reaction Rates and Enzymes (7 of 9)</a:t>
            </a:r>
          </a:p>
        </p:txBody>
      </p:sp>
      <p:pic>
        <p:nvPicPr>
          <p:cNvPr id="3" name="Picture 2" descr="A demonstrative diagram shows a man rolling a ball over a hill. A hill without an enzyme would result in a very shallow hill for the ball to roll over, while a hill without an enzyme results in a very steep hill over his head. The two hills meet at the bottom. A graph shows these same two hills, listed in better detail, and plots energy in the steepness of the hill, versus progress of reaction or time in the length of the hill. Reactants occur before the hill begins. The distance between the top of the steeper hill and the ground is the activation energy without enzyme, and the distance between the top of the shallow hill is the activation energy with enzyme. Where the two hills meet again on the ground is the produc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2349" y="1640962"/>
            <a:ext cx="3419302" cy="3984567"/>
          </a:xfrm>
          <a:prstGeom prst="rect">
            <a:avLst/>
          </a:prstGeom>
        </p:spPr>
      </p:pic>
      <p:sp>
        <p:nvSpPr>
          <p:cNvPr id="4" name="Content Placeholder 3"/>
          <p:cNvSpPr>
            <a:spLocks noGrp="1"/>
          </p:cNvSpPr>
          <p:nvPr>
            <p:ph sz="quarter" idx="14"/>
          </p:nvPr>
        </p:nvSpPr>
        <p:spPr>
          <a:xfrm>
            <a:off x="457200" y="5922134"/>
            <a:ext cx="8229600" cy="246221"/>
          </a:xfrm>
        </p:spPr>
        <p:txBody>
          <a:bodyPr>
            <a:spAutoFit/>
          </a:bodyPr>
          <a:lstStyle/>
          <a:p>
            <a:pPr marL="0" indent="0">
              <a:buNone/>
            </a:pPr>
            <a:r>
              <a:rPr lang="en-IN" b="1" dirty="0">
                <a:solidFill>
                  <a:srgbClr val="007FA3"/>
                </a:solidFill>
                <a:cs typeface="Times New Roman" panose="02020603050405020304" pitchFamily="18" charset="0"/>
              </a:rPr>
              <a:t>Figure 2.9 </a:t>
            </a:r>
            <a:r>
              <a:rPr lang="en-IN" dirty="0"/>
              <a:t>The effect of enzymes on activation energy.</a:t>
            </a:r>
          </a:p>
        </p:txBody>
      </p:sp>
    </p:spTree>
    <p:extLst>
      <p:ext uri="{BB962C8B-B14F-4D97-AF65-F5344CB8AC3E}">
        <p14:creationId xmlns:p14="http://schemas.microsoft.com/office/powerpoint/2010/main" val="19332335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43032"/>
          </a:xfrm>
        </p:spPr>
        <p:txBody>
          <a:bodyPr/>
          <a:lstStyle/>
          <a:p>
            <a:r>
              <a:rPr lang="en-US" dirty="0"/>
              <a:t>Reaction Rates and Enzymes (8 of 9)</a:t>
            </a:r>
          </a:p>
        </p:txBody>
      </p:sp>
      <p:sp>
        <p:nvSpPr>
          <p:cNvPr id="3" name="Content Placeholder 2"/>
          <p:cNvSpPr>
            <a:spLocks noGrp="1"/>
          </p:cNvSpPr>
          <p:nvPr>
            <p:ph sz="quarter" idx="14"/>
          </p:nvPr>
        </p:nvSpPr>
        <p:spPr>
          <a:xfrm>
            <a:off x="457200" y="1600200"/>
            <a:ext cx="8229600" cy="1000274"/>
          </a:xfrm>
        </p:spPr>
        <p:txBody>
          <a:bodyPr>
            <a:spAutoFit/>
          </a:bodyPr>
          <a:lstStyle/>
          <a:p>
            <a:r>
              <a:rPr lang="en-US" sz="1800" dirty="0"/>
              <a:t> </a:t>
            </a:r>
            <a:r>
              <a:rPr lang="en-US" sz="2000" b="1" dirty="0"/>
              <a:t>Induced-fit</a:t>
            </a:r>
            <a:r>
              <a:rPr lang="en-US" sz="2000" dirty="0"/>
              <a:t> </a:t>
            </a:r>
            <a:r>
              <a:rPr lang="en-US" sz="2000" b="1" dirty="0"/>
              <a:t>mechanism</a:t>
            </a:r>
            <a:r>
              <a:rPr lang="en-US" sz="2000" dirty="0"/>
              <a:t> – enzyme’s </a:t>
            </a:r>
            <a:r>
              <a:rPr lang="en-US" sz="2000" i="1" dirty="0"/>
              <a:t>interaction</a:t>
            </a:r>
            <a:r>
              <a:rPr lang="en-US" sz="2000" dirty="0"/>
              <a:t> with substrate(s)</a:t>
            </a:r>
          </a:p>
          <a:p>
            <a:pPr lvl="1"/>
            <a:r>
              <a:rPr lang="en-US" sz="2000" dirty="0"/>
              <a:t>Binding of substrate causes a small shape change that reduces activation energy</a:t>
            </a:r>
          </a:p>
        </p:txBody>
      </p:sp>
      <p:pic>
        <p:nvPicPr>
          <p:cNvPr id="4" name="Picture 3" descr="Part A of two sets of diagrams illustrates the induced fit mechanism. 1. The substrates approach the enzyme. The active site of the enzyme and the substrates are indicated. 2. When the substrates bind to the enzyme, both the substrates and the enzyme change shape. Bound substrates are joined to each other within the active si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3002617"/>
            <a:ext cx="5486400" cy="2913888"/>
          </a:xfrm>
          <a:prstGeom prst="rect">
            <a:avLst/>
          </a:prstGeom>
        </p:spPr>
      </p:pic>
      <p:sp>
        <p:nvSpPr>
          <p:cNvPr id="8" name="Content Placeholder 7"/>
          <p:cNvSpPr>
            <a:spLocks noGrp="1"/>
          </p:cNvSpPr>
          <p:nvPr>
            <p:ph sz="quarter" idx="15"/>
          </p:nvPr>
        </p:nvSpPr>
        <p:spPr>
          <a:xfrm>
            <a:off x="457200" y="5916505"/>
            <a:ext cx="8229600" cy="272627"/>
          </a:xfrm>
        </p:spPr>
        <p:txBody>
          <a:bodyPr/>
          <a:lstStyle/>
          <a:p>
            <a:pPr marL="0" indent="0">
              <a:buNone/>
            </a:pPr>
            <a:r>
              <a:rPr lang="en-US" b="1" dirty="0">
                <a:solidFill>
                  <a:srgbClr val="007FA3"/>
                </a:solidFill>
              </a:rPr>
              <a:t>Figure 2.10  </a:t>
            </a:r>
            <a:r>
              <a:rPr lang="en-US" dirty="0"/>
              <a:t>Enzyme–substrate interaction.</a:t>
            </a:r>
          </a:p>
        </p:txBody>
      </p:sp>
    </p:spTree>
    <p:extLst>
      <p:ext uri="{BB962C8B-B14F-4D97-AF65-F5344CB8AC3E}">
        <p14:creationId xmlns:p14="http://schemas.microsoft.com/office/powerpoint/2010/main" val="32800962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5612"/>
            <a:ext cx="8229600" cy="523220"/>
          </a:xfrm>
        </p:spPr>
        <p:txBody>
          <a:bodyPr>
            <a:spAutoFit/>
          </a:bodyPr>
          <a:lstStyle/>
          <a:p>
            <a:r>
              <a:rPr lang="en-US" dirty="0"/>
              <a:t>Reaction Rates and Enzymes (9 of 9)</a:t>
            </a:r>
          </a:p>
        </p:txBody>
      </p:sp>
      <p:sp>
        <p:nvSpPr>
          <p:cNvPr id="3" name="Content Placeholder 2"/>
          <p:cNvSpPr>
            <a:spLocks noGrp="1"/>
          </p:cNvSpPr>
          <p:nvPr>
            <p:ph sz="quarter" idx="14"/>
          </p:nvPr>
        </p:nvSpPr>
        <p:spPr>
          <a:xfrm>
            <a:off x="457200" y="1600200"/>
            <a:ext cx="8229600" cy="754053"/>
          </a:xfrm>
        </p:spPr>
        <p:txBody>
          <a:bodyPr>
            <a:spAutoFit/>
          </a:bodyPr>
          <a:lstStyle/>
          <a:p>
            <a:r>
              <a:rPr lang="en-US" sz="2000" dirty="0"/>
              <a:t> </a:t>
            </a:r>
            <a:r>
              <a:rPr lang="en-US" sz="2000" b="1" dirty="0"/>
              <a:t>Induced-fit</a:t>
            </a:r>
            <a:r>
              <a:rPr lang="en-US" sz="2000" dirty="0"/>
              <a:t> </a:t>
            </a:r>
            <a:r>
              <a:rPr lang="en-US" sz="2000" b="1" dirty="0"/>
              <a:t>mechanism</a:t>
            </a:r>
            <a:r>
              <a:rPr lang="en-US" sz="2000" dirty="0"/>
              <a:t> (continued):</a:t>
            </a:r>
          </a:p>
          <a:p>
            <a:pPr lvl="1"/>
            <a:r>
              <a:rPr lang="en-US" sz="2400" u="sng" dirty="0"/>
              <a:t>Allows transition state to proceed to final products</a:t>
            </a:r>
            <a:endParaRPr lang="en-US" sz="2400" dirty="0"/>
          </a:p>
        </p:txBody>
      </p:sp>
      <p:pic>
        <p:nvPicPr>
          <p:cNvPr id="4" name="Picture 3" descr="Part B of two sets of diagrams illustrates the induced fit mechanism. 3. The substrates enter the transition states and are converted into products. 4. The product and enzyme dissociate, and the enzyme returns to its original shap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4787" y="3000938"/>
            <a:ext cx="5018198" cy="2915567"/>
          </a:xfrm>
          <a:prstGeom prst="rect">
            <a:avLst/>
          </a:prstGeom>
        </p:spPr>
      </p:pic>
      <p:sp>
        <p:nvSpPr>
          <p:cNvPr id="9" name="Content Placeholder 8"/>
          <p:cNvSpPr>
            <a:spLocks noGrp="1"/>
          </p:cNvSpPr>
          <p:nvPr>
            <p:ph sz="quarter" idx="15"/>
          </p:nvPr>
        </p:nvSpPr>
        <p:spPr>
          <a:xfrm>
            <a:off x="457200" y="5916505"/>
            <a:ext cx="8229600" cy="348827"/>
          </a:xfrm>
        </p:spPr>
        <p:txBody>
          <a:bodyPr/>
          <a:lstStyle/>
          <a:p>
            <a:pPr marL="0" indent="0">
              <a:buNone/>
            </a:pPr>
            <a:r>
              <a:rPr lang="en-US" b="1" dirty="0">
                <a:solidFill>
                  <a:srgbClr val="007FA3"/>
                </a:solidFill>
              </a:rPr>
              <a:t>Figure 2.10  </a:t>
            </a:r>
            <a:r>
              <a:rPr lang="en-US" dirty="0"/>
              <a:t>Enzyme–substrate interaction.</a:t>
            </a:r>
          </a:p>
        </p:txBody>
      </p:sp>
    </p:spTree>
    <p:extLst>
      <p:ext uri="{BB962C8B-B14F-4D97-AF65-F5344CB8AC3E}">
        <p14:creationId xmlns:p14="http://schemas.microsoft.com/office/powerpoint/2010/main" val="8815630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08658"/>
            <a:ext cx="6671733" cy="523220"/>
          </a:xfrm>
        </p:spPr>
        <p:txBody>
          <a:bodyPr>
            <a:spAutoFit/>
          </a:bodyPr>
          <a:lstStyle/>
          <a:p>
            <a:r>
              <a:rPr lang="en-US" dirty="0" smtClean="0"/>
              <a:t>Enzyme </a:t>
            </a:r>
            <a:r>
              <a:rPr lang="en-US" dirty="0"/>
              <a:t>Deficiencies</a:t>
            </a:r>
            <a:endParaRPr lang="en-US" sz="2000" b="0" dirty="0"/>
          </a:p>
        </p:txBody>
      </p:sp>
      <p:sp>
        <p:nvSpPr>
          <p:cNvPr id="3" name="Content Placeholder 2"/>
          <p:cNvSpPr>
            <a:spLocks noGrp="1"/>
          </p:cNvSpPr>
          <p:nvPr>
            <p:ph sz="quarter" idx="13"/>
          </p:nvPr>
        </p:nvSpPr>
        <p:spPr>
          <a:xfrm>
            <a:off x="457200" y="1600200"/>
            <a:ext cx="8229600" cy="5207579"/>
          </a:xfrm>
        </p:spPr>
        <p:txBody>
          <a:bodyPr>
            <a:spAutoFit/>
          </a:bodyPr>
          <a:lstStyle/>
          <a:p>
            <a:pPr marL="0" indent="0">
              <a:buNone/>
            </a:pPr>
            <a:r>
              <a:rPr lang="en-US" sz="2400" dirty="0"/>
              <a:t>Examples of </a:t>
            </a:r>
            <a:r>
              <a:rPr lang="en-US" sz="2400" i="1" dirty="0"/>
              <a:t>common enzyme deficiencies</a:t>
            </a:r>
            <a:r>
              <a:rPr lang="en-US" sz="2400" dirty="0"/>
              <a:t>:</a:t>
            </a:r>
          </a:p>
          <a:p>
            <a:r>
              <a:rPr lang="en-US" sz="2400" b="1" dirty="0"/>
              <a:t>Tay-Sachs Disease</a:t>
            </a:r>
            <a:r>
              <a:rPr lang="en-US" sz="2400" dirty="0"/>
              <a:t> – deficiency of </a:t>
            </a:r>
            <a:r>
              <a:rPr lang="en-US" sz="2400" b="1" dirty="0"/>
              <a:t>hexosaminidase</a:t>
            </a:r>
            <a:r>
              <a:rPr lang="en-US" sz="2400" dirty="0"/>
              <a:t>; </a:t>
            </a:r>
            <a:r>
              <a:rPr lang="en-US" sz="2400" b="1" dirty="0"/>
              <a:t>gangliosides</a:t>
            </a:r>
            <a:r>
              <a:rPr lang="en-US" sz="2400" dirty="0"/>
              <a:t> accumulate around neurons of brain; death usually by age 3</a:t>
            </a:r>
          </a:p>
          <a:p>
            <a:r>
              <a:rPr lang="en-US" sz="2400" b="1" dirty="0"/>
              <a:t>Severe </a:t>
            </a:r>
            <a:r>
              <a:rPr lang="en-US" sz="2400" b="1" dirty="0" smtClean="0"/>
              <a:t>Combined </a:t>
            </a:r>
            <a:r>
              <a:rPr lang="en-US" sz="2400" b="1" dirty="0"/>
              <a:t>Immunodeficiency Syndrome </a:t>
            </a:r>
            <a:r>
              <a:rPr lang="en-US" sz="2400" dirty="0"/>
              <a:t>(</a:t>
            </a:r>
            <a:r>
              <a:rPr lang="en-US" sz="2400" b="1" dirty="0"/>
              <a:t>SCIDs</a:t>
            </a:r>
            <a:r>
              <a:rPr lang="en-US" sz="2400" dirty="0"/>
              <a:t>) – may be due to </a:t>
            </a:r>
            <a:r>
              <a:rPr lang="en-US" sz="2400" b="1" dirty="0"/>
              <a:t>adenosine</a:t>
            </a:r>
            <a:r>
              <a:rPr lang="en-US" sz="2400" dirty="0"/>
              <a:t> </a:t>
            </a:r>
            <a:r>
              <a:rPr lang="en-US" sz="2400" b="1" dirty="0"/>
              <a:t>deaminase</a:t>
            </a:r>
            <a:r>
              <a:rPr lang="en-US" sz="2400" dirty="0"/>
              <a:t> deficiency; nearly complete absence of immune system; patients must live in sterile “bubble”</a:t>
            </a:r>
          </a:p>
          <a:p>
            <a:r>
              <a:rPr lang="en-US" sz="2400" b="1" dirty="0"/>
              <a:t>Phenylketonuria</a:t>
            </a:r>
            <a:r>
              <a:rPr lang="en-US" sz="2400" dirty="0"/>
              <a:t> – deficiency of </a:t>
            </a:r>
            <a:r>
              <a:rPr lang="en-US" sz="2400" b="1" dirty="0"/>
              <a:t>phenylalanine</a:t>
            </a:r>
            <a:r>
              <a:rPr lang="en-US" sz="2400" dirty="0"/>
              <a:t> </a:t>
            </a:r>
            <a:r>
              <a:rPr lang="en-US" sz="2400" b="1" dirty="0"/>
              <a:t>hydroxylase</a:t>
            </a:r>
            <a:r>
              <a:rPr lang="en-US" sz="2400" dirty="0"/>
              <a:t>; converts </a:t>
            </a:r>
            <a:r>
              <a:rPr lang="en-US" sz="2400" b="1" dirty="0"/>
              <a:t>phenylalanine</a:t>
            </a:r>
            <a:r>
              <a:rPr lang="en-US" sz="2400" dirty="0"/>
              <a:t> into </a:t>
            </a:r>
            <a:r>
              <a:rPr lang="en-US" sz="2400" b="1" dirty="0"/>
              <a:t>tyrosine</a:t>
            </a:r>
            <a:r>
              <a:rPr lang="en-US" sz="2400" dirty="0"/>
              <a:t>; resulting seizures and mental retardation can be prevented by </a:t>
            </a:r>
            <a:r>
              <a:rPr lang="en-US" sz="2400" i="1" dirty="0"/>
              <a:t>dietary</a:t>
            </a:r>
            <a:r>
              <a:rPr lang="en-US" sz="2400" dirty="0"/>
              <a:t> </a:t>
            </a:r>
            <a:r>
              <a:rPr lang="en-US" sz="2400" i="1" dirty="0"/>
              <a:t>modification</a:t>
            </a:r>
          </a:p>
        </p:txBody>
      </p:sp>
    </p:spTree>
    <p:extLst>
      <p:ext uri="{BB962C8B-B14F-4D97-AF65-F5344CB8AC3E}">
        <p14:creationId xmlns:p14="http://schemas.microsoft.com/office/powerpoint/2010/main" val="34772055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604" y="2377174"/>
            <a:ext cx="7065818" cy="2031325"/>
          </a:xfrm>
        </p:spPr>
        <p:txBody>
          <a:bodyPr>
            <a:spAutoFit/>
          </a:bodyPr>
          <a:lstStyle/>
          <a:p>
            <a:r>
              <a:rPr lang="en-US" sz="4400" dirty="0"/>
              <a:t>Module 2.4 Inorganic Compounds: Water, Acids, Bases, and Salts Bonds</a:t>
            </a:r>
          </a:p>
        </p:txBody>
      </p:sp>
    </p:spTree>
    <p:extLst>
      <p:ext uri="{BB962C8B-B14F-4D97-AF65-F5344CB8AC3E}">
        <p14:creationId xmlns:p14="http://schemas.microsoft.com/office/powerpoint/2010/main" val="16445654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3232"/>
            <a:ext cx="8229600" cy="523220"/>
          </a:xfrm>
        </p:spPr>
        <p:txBody>
          <a:bodyPr>
            <a:spAutoFit/>
          </a:bodyPr>
          <a:lstStyle/>
          <a:p>
            <a:r>
              <a:rPr lang="en-US" dirty="0"/>
              <a:t>Biochemistry</a:t>
            </a:r>
            <a:endParaRPr lang="en-US" sz="2000" b="0" dirty="0"/>
          </a:p>
        </p:txBody>
      </p:sp>
      <p:sp>
        <p:nvSpPr>
          <p:cNvPr id="3" name="Content Placeholder 2"/>
          <p:cNvSpPr>
            <a:spLocks noGrp="1"/>
          </p:cNvSpPr>
          <p:nvPr>
            <p:ph sz="quarter" idx="14"/>
          </p:nvPr>
        </p:nvSpPr>
        <p:spPr>
          <a:xfrm>
            <a:off x="457200" y="1600200"/>
            <a:ext cx="8229600" cy="1923604"/>
          </a:xfrm>
        </p:spPr>
        <p:txBody>
          <a:bodyPr>
            <a:spAutoFit/>
          </a:bodyPr>
          <a:lstStyle/>
          <a:p>
            <a:pPr marL="0" indent="0">
              <a:buNone/>
            </a:pPr>
            <a:r>
              <a:rPr lang="en-US" sz="2000" b="1" dirty="0"/>
              <a:t>Biochemistry – </a:t>
            </a:r>
            <a:r>
              <a:rPr lang="en-US" sz="2000" dirty="0"/>
              <a:t>the chemistry of life </a:t>
            </a:r>
            <a:endParaRPr lang="en-US" sz="2000" dirty="0" smtClean="0"/>
          </a:p>
          <a:p>
            <a:pPr marL="0" indent="0">
              <a:buNone/>
            </a:pPr>
            <a:r>
              <a:rPr lang="en-US" sz="2000" dirty="0" smtClean="0"/>
              <a:t>• </a:t>
            </a:r>
            <a:r>
              <a:rPr lang="en-US" sz="2000" b="1" dirty="0"/>
              <a:t>Inorganic compounds </a:t>
            </a:r>
            <a:r>
              <a:rPr lang="en-US" sz="2000" dirty="0"/>
              <a:t>generally do not contain carbon bonded to hydrogen; include water, acids, bases, and salts </a:t>
            </a:r>
            <a:endParaRPr lang="en-US" sz="2000" dirty="0" smtClean="0"/>
          </a:p>
          <a:p>
            <a:pPr marL="0" indent="0">
              <a:buNone/>
            </a:pPr>
            <a:r>
              <a:rPr lang="en-US" sz="2000" b="1" dirty="0" smtClean="0"/>
              <a:t>• </a:t>
            </a:r>
            <a:r>
              <a:rPr lang="en-US" sz="2000" b="1" dirty="0"/>
              <a:t>Organic compounds – </a:t>
            </a:r>
            <a:r>
              <a:rPr lang="en-US" sz="2000" dirty="0"/>
              <a:t>those that do contain carbon bonded to hydrogen</a:t>
            </a:r>
          </a:p>
        </p:txBody>
      </p:sp>
      <p:pic>
        <p:nvPicPr>
          <p:cNvPr id="4" name="Picture 3" descr="Two diagrams illustrate organic compounds. Hydrocarbon chain.  A chemical formula shows six carbon atoms each attached to hydrogen atoms, and a kinked line illustrates a simplified expression of the chemical formula. The C atoms are at each point of the kinked line, and the H atoms are not shown. Hydrocarbon ring. Six carbons form a hexagon, and each carbon is attached to two hydrogens. A simple hexagon illustrates a simple expression of the chemical formula. The C atoms are at each corner, and the H atoms are not show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4483" y="3523804"/>
            <a:ext cx="4334256" cy="2737104"/>
          </a:xfrm>
          <a:prstGeom prst="rect">
            <a:avLst/>
          </a:prstGeom>
        </p:spPr>
      </p:pic>
    </p:spTree>
    <p:extLst>
      <p:ext uri="{BB962C8B-B14F-4D97-AF65-F5344CB8AC3E}">
        <p14:creationId xmlns:p14="http://schemas.microsoft.com/office/powerpoint/2010/main" val="1811810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4265"/>
            <a:ext cx="8229600" cy="543725"/>
          </a:xfrm>
        </p:spPr>
        <p:txBody>
          <a:bodyPr>
            <a:noAutofit/>
          </a:bodyPr>
          <a:lstStyle/>
          <a:p>
            <a:pPr fontAlgn="auto">
              <a:spcAft>
                <a:spcPts val="0"/>
              </a:spcAft>
              <a:defRPr/>
            </a:pPr>
            <a:r>
              <a:rPr lang="en-US" dirty="0"/>
              <a:t>Water (1 of 4)</a:t>
            </a:r>
          </a:p>
        </p:txBody>
      </p:sp>
      <p:sp>
        <p:nvSpPr>
          <p:cNvPr id="3" name="Content Placeholder 2"/>
          <p:cNvSpPr>
            <a:spLocks noGrp="1"/>
          </p:cNvSpPr>
          <p:nvPr>
            <p:ph idx="1"/>
          </p:nvPr>
        </p:nvSpPr>
        <p:spPr>
          <a:xfrm>
            <a:off x="365760" y="1384663"/>
            <a:ext cx="8334103" cy="4462760"/>
          </a:xfrm>
        </p:spPr>
        <p:txBody>
          <a:bodyPr wrap="square" rtlCol="0">
            <a:spAutoFit/>
          </a:bodyPr>
          <a:lstStyle/>
          <a:p>
            <a:pPr marL="0" indent="0">
              <a:buNone/>
            </a:pPr>
            <a:r>
              <a:rPr lang="en-US" sz="2400" b="1" dirty="0"/>
              <a:t>Water (H2O) makes up 60–80% of mass of human body and has several key properties vital to our </a:t>
            </a:r>
            <a:r>
              <a:rPr lang="en-US" sz="2400" b="1" dirty="0" smtClean="0"/>
              <a:t>existence: </a:t>
            </a:r>
          </a:p>
          <a:p>
            <a:pPr marL="0" indent="0">
              <a:buNone/>
            </a:pPr>
            <a:r>
              <a:rPr lang="en-US" sz="2400" b="1" dirty="0" smtClean="0"/>
              <a:t>• </a:t>
            </a:r>
            <a:r>
              <a:rPr lang="en-US" sz="2400" b="1" dirty="0"/>
              <a:t>High heat capacity </a:t>
            </a:r>
            <a:r>
              <a:rPr lang="en-US" sz="2400" dirty="0"/>
              <a:t>– able to absorb heat without significantly changing temperature itself </a:t>
            </a:r>
            <a:endParaRPr lang="en-US" sz="2400" dirty="0" smtClean="0"/>
          </a:p>
          <a:p>
            <a:pPr marL="0" indent="0">
              <a:buNone/>
            </a:pPr>
            <a:r>
              <a:rPr lang="en-US" sz="2400" b="1" dirty="0" smtClean="0"/>
              <a:t>• </a:t>
            </a:r>
            <a:r>
              <a:rPr lang="en-US" sz="2400" b="1" dirty="0"/>
              <a:t>Carries heat with it when it evaporates </a:t>
            </a:r>
            <a:r>
              <a:rPr lang="en-US" sz="2400" dirty="0"/>
              <a:t>(when changing from liquid to gas) </a:t>
            </a:r>
            <a:endParaRPr lang="en-US" sz="2400" dirty="0" smtClean="0"/>
          </a:p>
          <a:p>
            <a:pPr marL="0" indent="0">
              <a:buNone/>
            </a:pPr>
            <a:r>
              <a:rPr lang="en-US" sz="2400" dirty="0" smtClean="0"/>
              <a:t>• </a:t>
            </a:r>
            <a:r>
              <a:rPr lang="en-US" sz="2400" b="1" dirty="0"/>
              <a:t>Cushions</a:t>
            </a:r>
            <a:r>
              <a:rPr lang="en-US" sz="2400" dirty="0"/>
              <a:t> </a:t>
            </a:r>
            <a:r>
              <a:rPr lang="en-US" sz="2400" b="1" dirty="0"/>
              <a:t>and protects </a:t>
            </a:r>
            <a:r>
              <a:rPr lang="en-US" sz="2400" dirty="0"/>
              <a:t>body structures because of relatively high density </a:t>
            </a:r>
            <a:endParaRPr lang="en-US" sz="2400" dirty="0" smtClean="0"/>
          </a:p>
          <a:p>
            <a:pPr marL="0" indent="0">
              <a:buNone/>
            </a:pPr>
            <a:r>
              <a:rPr lang="en-US" sz="2400" dirty="0" smtClean="0"/>
              <a:t>• </a:t>
            </a:r>
            <a:r>
              <a:rPr lang="en-US" sz="2400" b="1" dirty="0"/>
              <a:t>Acts as a lubricant </a:t>
            </a:r>
            <a:r>
              <a:rPr lang="en-US" sz="2400" dirty="0"/>
              <a:t>between two adjacent surfaces (reduces friction)</a:t>
            </a:r>
          </a:p>
        </p:txBody>
      </p:sp>
    </p:spTree>
    <p:extLst>
      <p:ext uri="{BB962C8B-B14F-4D97-AF65-F5344CB8AC3E}">
        <p14:creationId xmlns:p14="http://schemas.microsoft.com/office/powerpoint/2010/main" val="19210536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5829"/>
            <a:ext cx="8229600" cy="502161"/>
          </a:xfrm>
        </p:spPr>
        <p:txBody>
          <a:bodyPr>
            <a:noAutofit/>
          </a:bodyPr>
          <a:lstStyle/>
          <a:p>
            <a:pPr fontAlgn="auto">
              <a:spcAft>
                <a:spcPts val="0"/>
              </a:spcAft>
              <a:defRPr/>
            </a:pPr>
            <a:r>
              <a:rPr lang="en-US" dirty="0"/>
              <a:t>Water (2 of 4)</a:t>
            </a:r>
          </a:p>
        </p:txBody>
      </p:sp>
      <p:sp>
        <p:nvSpPr>
          <p:cNvPr id="3" name="Content Placeholder 2"/>
          <p:cNvSpPr>
            <a:spLocks noGrp="1"/>
          </p:cNvSpPr>
          <p:nvPr>
            <p:ph idx="1"/>
          </p:nvPr>
        </p:nvSpPr>
        <p:spPr>
          <a:xfrm>
            <a:off x="457200" y="1600200"/>
            <a:ext cx="8229600" cy="5078313"/>
          </a:xfrm>
        </p:spPr>
        <p:txBody>
          <a:bodyPr rtlCol="0">
            <a:spAutoFit/>
          </a:bodyPr>
          <a:lstStyle/>
          <a:p>
            <a:r>
              <a:rPr lang="en-US" sz="2800" dirty="0"/>
              <a:t>Water serves as body’s primary solvent; often called the </a:t>
            </a:r>
            <a:r>
              <a:rPr lang="en-US" sz="2800" b="1" dirty="0"/>
              <a:t>universal solvent </a:t>
            </a:r>
            <a:r>
              <a:rPr lang="en-US" sz="2800" dirty="0"/>
              <a:t>because so many solutes will dissolve in it entirely or to some degree </a:t>
            </a:r>
          </a:p>
          <a:p>
            <a:r>
              <a:rPr lang="en-US" sz="2800" b="1" dirty="0" smtClean="0"/>
              <a:t>REMEMBER water </a:t>
            </a:r>
            <a:r>
              <a:rPr lang="en-US" sz="2800" b="1" dirty="0"/>
              <a:t>is a polar covalent molecule:</a:t>
            </a:r>
            <a:r>
              <a:rPr lang="en-US" sz="2800" dirty="0"/>
              <a:t> </a:t>
            </a:r>
            <a:endParaRPr lang="en-US" sz="2800" dirty="0" smtClean="0"/>
          </a:p>
          <a:p>
            <a:r>
              <a:rPr lang="en-US" sz="2800" dirty="0" smtClean="0"/>
              <a:t>Oxygen – </a:t>
            </a:r>
            <a:r>
              <a:rPr lang="en-US" sz="2800" dirty="0"/>
              <a:t>partially negative (</a:t>
            </a:r>
            <a:r>
              <a:rPr lang="en-US" sz="2800" dirty="0" smtClean="0"/>
              <a:t>δ-) </a:t>
            </a:r>
          </a:p>
          <a:p>
            <a:r>
              <a:rPr lang="en-US" sz="2800" dirty="0" smtClean="0"/>
              <a:t>Hydrogen – </a:t>
            </a:r>
            <a:r>
              <a:rPr lang="en-US" sz="2800" dirty="0"/>
              <a:t>partially positive (δ+) </a:t>
            </a:r>
            <a:endParaRPr lang="en-US" sz="2800" dirty="0" smtClean="0"/>
          </a:p>
          <a:p>
            <a:r>
              <a:rPr lang="en-US" sz="2800" dirty="0" smtClean="0"/>
              <a:t> </a:t>
            </a:r>
            <a:r>
              <a:rPr lang="en-US" sz="2800" dirty="0"/>
              <a:t>Allows water molecules to interact with certain solutes, surround them, and keep them apart</a:t>
            </a:r>
          </a:p>
        </p:txBody>
      </p:sp>
    </p:spTree>
    <p:extLst>
      <p:ext uri="{BB962C8B-B14F-4D97-AF65-F5344CB8AC3E}">
        <p14:creationId xmlns:p14="http://schemas.microsoft.com/office/powerpoint/2010/main" val="2791350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9297"/>
            <a:ext cx="8229600" cy="646331"/>
          </a:xfrm>
        </p:spPr>
        <p:txBody>
          <a:bodyPr/>
          <a:lstStyle/>
          <a:p>
            <a:pPr marL="627063" indent="-627063"/>
            <a:r>
              <a:rPr lang="en-US" sz="3600" dirty="0"/>
              <a:t>Atoms and Atomic Structure (3 of 3)</a:t>
            </a:r>
          </a:p>
        </p:txBody>
      </p:sp>
      <p:sp>
        <p:nvSpPr>
          <p:cNvPr id="3" name="Content Placeholder 2"/>
          <p:cNvSpPr>
            <a:spLocks noGrp="1"/>
          </p:cNvSpPr>
          <p:nvPr>
            <p:ph sz="quarter" idx="13"/>
          </p:nvPr>
        </p:nvSpPr>
        <p:spPr>
          <a:xfrm>
            <a:off x="471054" y="1178025"/>
            <a:ext cx="4114800" cy="5804666"/>
          </a:xfrm>
        </p:spPr>
        <p:txBody>
          <a:bodyPr>
            <a:spAutoFit/>
          </a:bodyPr>
          <a:lstStyle/>
          <a:p>
            <a:r>
              <a:rPr lang="en-US" sz="2400" b="1" dirty="0"/>
              <a:t>Electron</a:t>
            </a:r>
            <a:r>
              <a:rPr lang="en-US" sz="2400" dirty="0"/>
              <a:t> </a:t>
            </a:r>
            <a:r>
              <a:rPr lang="en-US" sz="2400" b="1" dirty="0"/>
              <a:t>shells</a:t>
            </a:r>
            <a:r>
              <a:rPr lang="en-US" sz="2400" dirty="0"/>
              <a:t> – </a:t>
            </a:r>
            <a:r>
              <a:rPr lang="en-US" sz="2400" i="1" dirty="0"/>
              <a:t>regions</a:t>
            </a:r>
            <a:r>
              <a:rPr lang="en-US" sz="2400" dirty="0"/>
              <a:t> </a:t>
            </a:r>
            <a:r>
              <a:rPr lang="en-US" sz="2400" dirty="0" smtClean="0"/>
              <a:t>surrounding </a:t>
            </a:r>
            <a:r>
              <a:rPr lang="en-US" sz="2400" dirty="0"/>
              <a:t>atomic nucleus </a:t>
            </a:r>
            <a:r>
              <a:rPr lang="en-US" sz="2400" dirty="0" smtClean="0"/>
              <a:t>where </a:t>
            </a:r>
            <a:r>
              <a:rPr lang="en-US" sz="2400" i="1" dirty="0"/>
              <a:t>electrons exist</a:t>
            </a:r>
            <a:r>
              <a:rPr lang="en-US" sz="2400" dirty="0"/>
              <a:t>; each </a:t>
            </a:r>
            <a:r>
              <a:rPr lang="en-US" sz="2400" dirty="0" smtClean="0"/>
              <a:t>holds </a:t>
            </a:r>
            <a:r>
              <a:rPr lang="en-US" sz="2400" dirty="0"/>
              <a:t>certain number of electrons:</a:t>
            </a:r>
          </a:p>
          <a:p>
            <a:pPr lvl="1"/>
            <a:r>
              <a:rPr lang="en-US" sz="2400" b="1" dirty="0"/>
              <a:t>1st shell </a:t>
            </a:r>
            <a:r>
              <a:rPr lang="en-US" sz="2400" dirty="0"/>
              <a:t>(closest to nucleus) – </a:t>
            </a:r>
            <a:r>
              <a:rPr lang="en-US" sz="2400" dirty="0" smtClean="0"/>
              <a:t/>
            </a:r>
            <a:br>
              <a:rPr lang="en-US" sz="2400" dirty="0" smtClean="0"/>
            </a:br>
            <a:r>
              <a:rPr lang="en-US" sz="2400" i="1" dirty="0" smtClean="0"/>
              <a:t>2 </a:t>
            </a:r>
            <a:r>
              <a:rPr lang="en-US" sz="2400" i="1" dirty="0"/>
              <a:t>electrons</a:t>
            </a:r>
          </a:p>
          <a:p>
            <a:pPr lvl="1"/>
            <a:r>
              <a:rPr lang="en-US" sz="2400" b="1" dirty="0"/>
              <a:t>2nd shell </a:t>
            </a:r>
            <a:r>
              <a:rPr lang="en-US" sz="2400" dirty="0"/>
              <a:t>– </a:t>
            </a:r>
            <a:r>
              <a:rPr lang="en-US" sz="2400" i="1" dirty="0"/>
              <a:t>8 electrons</a:t>
            </a:r>
          </a:p>
          <a:p>
            <a:pPr lvl="1"/>
            <a:r>
              <a:rPr lang="en-US" sz="2400" b="1" dirty="0"/>
              <a:t>3rd shell </a:t>
            </a:r>
            <a:r>
              <a:rPr lang="en-US" sz="2400" dirty="0"/>
              <a:t>– 18 electrons; “satisfied” with 8</a:t>
            </a:r>
          </a:p>
          <a:p>
            <a:pPr>
              <a:spcAft>
                <a:spcPts val="2400"/>
              </a:spcAft>
            </a:pPr>
            <a:r>
              <a:rPr lang="en-US" sz="2400" dirty="0"/>
              <a:t>Some atoms may have </a:t>
            </a:r>
            <a:r>
              <a:rPr lang="en-US" sz="2400" u="sng" dirty="0"/>
              <a:t>more</a:t>
            </a:r>
            <a:r>
              <a:rPr lang="en-US" sz="2400" dirty="0"/>
              <a:t> than 3 shells</a:t>
            </a:r>
          </a:p>
        </p:txBody>
      </p:sp>
      <p:pic>
        <p:nvPicPr>
          <p:cNvPr id="4" name="Picture 3" descr="Two diagrams show the difference in number of electrons between sodium and chlorine. Sodium has only one valence electron, and its atomic nucleus reads 11 P +. Chlorine has seven valence electrons, and its atomic nucleus reads 17 P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4515" y="1305628"/>
            <a:ext cx="3657800" cy="4235802"/>
          </a:xfrm>
          <a:prstGeom prst="rect">
            <a:avLst/>
          </a:prstGeom>
        </p:spPr>
      </p:pic>
    </p:spTree>
    <p:extLst>
      <p:ext uri="{BB962C8B-B14F-4D97-AF65-F5344CB8AC3E}">
        <p14:creationId xmlns:p14="http://schemas.microsoft.com/office/powerpoint/2010/main" val="36481794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4267"/>
            <a:ext cx="8229600" cy="543032"/>
          </a:xfrm>
        </p:spPr>
        <p:txBody>
          <a:bodyPr/>
          <a:lstStyle/>
          <a:p>
            <a:r>
              <a:rPr lang="en-US" dirty="0"/>
              <a:t>Water (3 of 4)</a:t>
            </a:r>
          </a:p>
        </p:txBody>
      </p:sp>
      <p:sp>
        <p:nvSpPr>
          <p:cNvPr id="3" name="Content Placeholder 2"/>
          <p:cNvSpPr>
            <a:spLocks noGrp="1"/>
          </p:cNvSpPr>
          <p:nvPr>
            <p:ph sz="quarter" idx="14"/>
          </p:nvPr>
        </p:nvSpPr>
        <p:spPr>
          <a:xfrm>
            <a:off x="457200" y="1600200"/>
            <a:ext cx="8229600" cy="923330"/>
          </a:xfrm>
        </p:spPr>
        <p:txBody>
          <a:bodyPr>
            <a:spAutoFit/>
          </a:bodyPr>
          <a:lstStyle/>
          <a:p>
            <a:r>
              <a:rPr lang="en-US" sz="2000" dirty="0"/>
              <a:t>Only able to dissolve </a:t>
            </a:r>
            <a:r>
              <a:rPr lang="en-US" sz="2000" b="1" dirty="0"/>
              <a:t>hydrophilic</a:t>
            </a:r>
            <a:r>
              <a:rPr lang="en-US" sz="2000" dirty="0"/>
              <a:t> solutes (with </a:t>
            </a:r>
            <a:r>
              <a:rPr lang="en-US" sz="2000" i="1" dirty="0"/>
              <a:t>fully</a:t>
            </a:r>
            <a:r>
              <a:rPr lang="en-US" sz="2000" dirty="0"/>
              <a:t> or </a:t>
            </a:r>
            <a:r>
              <a:rPr lang="en-US" sz="2000" i="1" dirty="0"/>
              <a:t>partially</a:t>
            </a:r>
            <a:r>
              <a:rPr lang="en-US" sz="2000" dirty="0"/>
              <a:t> </a:t>
            </a:r>
            <a:r>
              <a:rPr lang="en-US" sz="2000" i="1" dirty="0"/>
              <a:t>charged</a:t>
            </a:r>
            <a:r>
              <a:rPr lang="en-US" sz="2000" dirty="0"/>
              <a:t> ends); </a:t>
            </a:r>
            <a:r>
              <a:rPr lang="en-US" sz="2000" dirty="0" smtClean="0"/>
              <a:t/>
            </a:r>
            <a:br>
              <a:rPr lang="en-US" sz="2000" dirty="0" smtClean="0"/>
            </a:br>
            <a:r>
              <a:rPr lang="en-US" sz="2000" dirty="0" smtClean="0"/>
              <a:t>“</a:t>
            </a:r>
            <a:r>
              <a:rPr lang="en-US" sz="2000" b="1" dirty="0"/>
              <a:t>like</a:t>
            </a:r>
            <a:r>
              <a:rPr lang="en-US" sz="2000" dirty="0"/>
              <a:t> </a:t>
            </a:r>
            <a:r>
              <a:rPr lang="en-US" sz="2000" b="1" dirty="0"/>
              <a:t>dissolves</a:t>
            </a:r>
            <a:r>
              <a:rPr lang="en-US" sz="2000" dirty="0"/>
              <a:t> </a:t>
            </a:r>
            <a:r>
              <a:rPr lang="en-US" sz="2000" b="1" dirty="0"/>
              <a:t>like</a:t>
            </a:r>
            <a:r>
              <a:rPr lang="en-US" sz="2000" dirty="0"/>
              <a:t>”; water dissolves </a:t>
            </a:r>
            <a:r>
              <a:rPr lang="en-US" sz="2000" i="1" dirty="0"/>
              <a:t>ionic</a:t>
            </a:r>
            <a:r>
              <a:rPr lang="en-US" sz="2000" dirty="0"/>
              <a:t> and </a:t>
            </a:r>
            <a:r>
              <a:rPr lang="en-US" sz="2000" i="1" dirty="0"/>
              <a:t>polar</a:t>
            </a:r>
            <a:r>
              <a:rPr lang="en-US" sz="2000" dirty="0"/>
              <a:t> </a:t>
            </a:r>
            <a:r>
              <a:rPr lang="en-US" sz="2000" i="1" dirty="0"/>
              <a:t>covalent</a:t>
            </a:r>
            <a:r>
              <a:rPr lang="en-US" sz="2000" dirty="0"/>
              <a:t> solutes</a:t>
            </a:r>
          </a:p>
        </p:txBody>
      </p:sp>
      <p:pic>
        <p:nvPicPr>
          <p:cNvPr id="4" name="Picture 3" descr="Two diagrams illustrate hydrophilic compounds that readily dissolve in water. A, ionic compounds are hydrophilic. Sodium and chloride ions have positive and negative charges for water to grab. Expanded views of water in a beaker show dissociated N A + and C L negative surrounded by O 2. N A + is flanked by two water molecules on each side, and C L negative  is enclosed by water molecules that form a triangular shape around it, with oxygen forming the points. B, polar covalent compounds are hydrophilic. Carbon monoxide molecules have positive and negative charges for water to grab. An expanded view of water in a beaker shows carbon bonded to oxygen and flanked by two water molecules on each sid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250" y="2728813"/>
            <a:ext cx="7683500" cy="2514600"/>
          </a:xfrm>
          <a:prstGeom prst="rect">
            <a:avLst/>
          </a:prstGeom>
        </p:spPr>
      </p:pic>
      <p:sp>
        <p:nvSpPr>
          <p:cNvPr id="10" name="Content Placeholder 9"/>
          <p:cNvSpPr>
            <a:spLocks noGrp="1"/>
          </p:cNvSpPr>
          <p:nvPr>
            <p:ph sz="quarter" idx="15"/>
          </p:nvPr>
        </p:nvSpPr>
        <p:spPr>
          <a:xfrm>
            <a:off x="457200" y="5941906"/>
            <a:ext cx="8229600" cy="213360"/>
          </a:xfrm>
        </p:spPr>
        <p:txBody>
          <a:bodyPr/>
          <a:lstStyle/>
          <a:p>
            <a:pPr marL="0" indent="0">
              <a:buNone/>
            </a:pPr>
            <a:r>
              <a:rPr lang="en-US" b="1" dirty="0">
                <a:solidFill>
                  <a:srgbClr val="007FA3"/>
                </a:solidFill>
              </a:rPr>
              <a:t>Figure 2.11a,b  </a:t>
            </a:r>
            <a:r>
              <a:rPr lang="en-US" dirty="0"/>
              <a:t>The behavior of hydrophilic and hydrophobic molecules in water.</a:t>
            </a:r>
          </a:p>
        </p:txBody>
      </p:sp>
    </p:spTree>
    <p:extLst>
      <p:ext uri="{BB962C8B-B14F-4D97-AF65-F5344CB8AC3E}">
        <p14:creationId xmlns:p14="http://schemas.microsoft.com/office/powerpoint/2010/main" val="22921457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4267"/>
            <a:ext cx="8229600" cy="543032"/>
          </a:xfrm>
        </p:spPr>
        <p:txBody>
          <a:bodyPr>
            <a:spAutoFit/>
          </a:bodyPr>
          <a:lstStyle/>
          <a:p>
            <a:r>
              <a:rPr lang="en-US" dirty="0"/>
              <a:t>Water (4 of 4)</a:t>
            </a:r>
          </a:p>
        </p:txBody>
      </p:sp>
      <p:sp>
        <p:nvSpPr>
          <p:cNvPr id="3" name="Content Placeholder 2"/>
          <p:cNvSpPr>
            <a:spLocks noGrp="1"/>
          </p:cNvSpPr>
          <p:nvPr>
            <p:ph sz="quarter" idx="14"/>
          </p:nvPr>
        </p:nvSpPr>
        <p:spPr>
          <a:xfrm>
            <a:off x="352697" y="1358537"/>
            <a:ext cx="8334103" cy="830997"/>
          </a:xfrm>
        </p:spPr>
        <p:txBody>
          <a:bodyPr wrap="square">
            <a:spAutoFit/>
          </a:bodyPr>
          <a:lstStyle/>
          <a:p>
            <a:r>
              <a:rPr lang="en-US" sz="1800" b="1" dirty="0"/>
              <a:t>Hydrophobic s</a:t>
            </a:r>
            <a:r>
              <a:rPr lang="en-US" sz="1800" dirty="0"/>
              <a:t>olutes – do </a:t>
            </a:r>
            <a:r>
              <a:rPr lang="en-US" sz="1800" u="sng" dirty="0"/>
              <a:t>not</a:t>
            </a:r>
            <a:r>
              <a:rPr lang="en-US" sz="1800" dirty="0"/>
              <a:t> have full or partially charged ends; do </a:t>
            </a:r>
            <a:r>
              <a:rPr lang="en-US" sz="1800" u="sng" dirty="0"/>
              <a:t>not</a:t>
            </a:r>
            <a:r>
              <a:rPr lang="en-US" sz="1800" dirty="0"/>
              <a:t> dissolve in water; include </a:t>
            </a:r>
            <a:r>
              <a:rPr lang="en-US" sz="1800" i="1" dirty="0"/>
              <a:t>uncharged nonpolar</a:t>
            </a:r>
            <a:r>
              <a:rPr lang="en-US" sz="1800" dirty="0"/>
              <a:t> </a:t>
            </a:r>
            <a:r>
              <a:rPr lang="en-US" sz="1800" i="1" dirty="0"/>
              <a:t>covalent</a:t>
            </a:r>
            <a:r>
              <a:rPr lang="en-US" sz="1800" dirty="0"/>
              <a:t> molecules (</a:t>
            </a:r>
            <a:r>
              <a:rPr lang="en-US" sz="1800" b="1" dirty="0"/>
              <a:t>oils</a:t>
            </a:r>
            <a:r>
              <a:rPr lang="en-US" sz="1800" dirty="0"/>
              <a:t> and </a:t>
            </a:r>
            <a:r>
              <a:rPr lang="en-US" sz="1800" b="1" dirty="0"/>
              <a:t>fats)</a:t>
            </a:r>
            <a:endParaRPr lang="en-US" sz="1800" dirty="0"/>
          </a:p>
        </p:txBody>
      </p:sp>
      <p:pic>
        <p:nvPicPr>
          <p:cNvPr id="5" name="Picture 4" descr="A diagram shows hydrophobic compounds that do not dissolve in water. C, nonpolar covalent compounds are hydrophobic. Methane, or C H 4, molecules lack positive and negative charges and so have nothing for water to interact with. An expanded view of water in a beaker shows segregated methane and water molecul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5532" y="2337554"/>
            <a:ext cx="6752935" cy="3371610"/>
          </a:xfrm>
          <a:prstGeom prst="rect">
            <a:avLst/>
          </a:prstGeom>
        </p:spPr>
      </p:pic>
      <p:sp>
        <p:nvSpPr>
          <p:cNvPr id="8" name="Content Placeholder 7"/>
          <p:cNvSpPr>
            <a:spLocks noGrp="1"/>
          </p:cNvSpPr>
          <p:nvPr>
            <p:ph sz="quarter" idx="15"/>
          </p:nvPr>
        </p:nvSpPr>
        <p:spPr>
          <a:xfrm>
            <a:off x="457200" y="5941906"/>
            <a:ext cx="8229600" cy="213360"/>
          </a:xfrm>
        </p:spPr>
        <p:txBody>
          <a:bodyPr/>
          <a:lstStyle/>
          <a:p>
            <a:pPr marL="0" indent="0">
              <a:buNone/>
            </a:pPr>
            <a:r>
              <a:rPr lang="en-US" b="1" dirty="0">
                <a:solidFill>
                  <a:srgbClr val="007FA3"/>
                </a:solidFill>
              </a:rPr>
              <a:t>Figure </a:t>
            </a:r>
            <a:r>
              <a:rPr lang="en-US" b="1" dirty="0" smtClean="0">
                <a:solidFill>
                  <a:srgbClr val="007FA3"/>
                </a:solidFill>
              </a:rPr>
              <a:t>2.11c  </a:t>
            </a:r>
            <a:r>
              <a:rPr lang="en-US" dirty="0"/>
              <a:t>The behavior of hydrophilic and hydrophobic molecules in water.</a:t>
            </a:r>
          </a:p>
        </p:txBody>
      </p:sp>
    </p:spTree>
    <p:extLst>
      <p:ext uri="{BB962C8B-B14F-4D97-AF65-F5344CB8AC3E}">
        <p14:creationId xmlns:p14="http://schemas.microsoft.com/office/powerpoint/2010/main" val="8641977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Acids and Bases (1 of 6) </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457200" y="1600200"/>
                <a:ext cx="5052060" cy="3154710"/>
              </a:xfrm>
            </p:spPr>
            <p:txBody>
              <a:bodyPr>
                <a:spAutoFit/>
              </a:bodyPr>
              <a:lstStyle/>
              <a:p>
                <a:pPr>
                  <a:buSzPct val="100000"/>
                </a:pPr>
                <a:r>
                  <a:rPr lang="en-US" sz="2000" dirty="0" smtClean="0"/>
                  <a:t>Study of </a:t>
                </a:r>
                <a:r>
                  <a:rPr lang="en-US" sz="2000" b="1" dirty="0"/>
                  <a:t>acids</a:t>
                </a:r>
                <a:r>
                  <a:rPr lang="en-US" sz="2000" dirty="0"/>
                  <a:t> and </a:t>
                </a:r>
                <a:r>
                  <a:rPr lang="en-US" sz="2000" b="1" dirty="0"/>
                  <a:t>bases</a:t>
                </a:r>
                <a:r>
                  <a:rPr lang="en-US" sz="2000" dirty="0"/>
                  <a:t> is really study of </a:t>
                </a:r>
                <a:r>
                  <a:rPr lang="en-US" sz="2000" b="1" dirty="0"/>
                  <a:t>hydrogen ions </a:t>
                </a:r>
                <a:r>
                  <a:rPr lang="en-US" sz="2000" dirty="0" smtClean="0"/>
                  <a:t>(</a:t>
                </a:r>
                <a:r>
                  <a:rPr lang="en-US" sz="2000" b="1" i="0" dirty="0" smtClean="0">
                    <a:latin typeface="Times New Roman" panose="02020603050405020304" pitchFamily="18" charset="0"/>
                    <a:cs typeface="Times New Roman" panose="02020603050405020304" pitchFamily="18" charset="0"/>
                  </a:rPr>
                  <a:t>H</a:t>
                </a:r>
                <a:r>
                  <a:rPr lang="en-US" sz="2000" b="1" i="0" baseline="30000" dirty="0" smtClean="0">
                    <a:latin typeface="Times New Roman" panose="02020603050405020304" pitchFamily="18" charset="0"/>
                    <a:cs typeface="Times New Roman" panose="02020603050405020304" pitchFamily="18" charset="0"/>
                  </a:rPr>
                  <a:t>+</a:t>
                </a:r>
                <a:r>
                  <a:rPr lang="en-US" sz="2000" dirty="0" smtClean="0"/>
                  <a:t>) </a:t>
                </a:r>
                <a:endParaRPr lang="en-US" sz="2000" dirty="0"/>
              </a:p>
              <a:p>
                <a:pPr>
                  <a:buSzPct val="100000"/>
                </a:pPr>
                <a:r>
                  <a:rPr lang="en-US" sz="2000" dirty="0"/>
                  <a:t>Water molecules in solution may </a:t>
                </a:r>
                <a:r>
                  <a:rPr lang="en-US" sz="2000" b="1" dirty="0"/>
                  <a:t>dissociate</a:t>
                </a:r>
                <a:r>
                  <a:rPr lang="en-US" sz="2000" dirty="0"/>
                  <a:t> (break apart) into positively charged </a:t>
                </a:r>
                <a:r>
                  <a:rPr lang="en-US" sz="2000" b="1" dirty="0"/>
                  <a:t>hydrogen ions </a:t>
                </a:r>
                <a:r>
                  <a:rPr lang="en-US" sz="2000" dirty="0" smtClean="0"/>
                  <a:t>(</a:t>
                </a:r>
                <a:r>
                  <a:rPr lang="en-US" sz="2000" b="1" i="0" dirty="0" smtClean="0">
                    <a:latin typeface="Times New Roman" panose="02020603050405020304" pitchFamily="18" charset="0"/>
                    <a:cs typeface="Times New Roman" panose="02020603050405020304" pitchFamily="18" charset="0"/>
                  </a:rPr>
                  <a:t>H</a:t>
                </a:r>
                <a:r>
                  <a:rPr lang="en-US" sz="2000" b="1" i="0" baseline="30000" dirty="0" smtClean="0">
                    <a:latin typeface="Times New Roman" panose="02020603050405020304" pitchFamily="18" charset="0"/>
                    <a:cs typeface="Times New Roman" panose="02020603050405020304" pitchFamily="18" charset="0"/>
                  </a:rPr>
                  <a:t>+</a:t>
                </a:r>
                <a:r>
                  <a:rPr lang="en-US" sz="2000" dirty="0" smtClean="0"/>
                  <a:t>) </a:t>
                </a:r>
                <a:r>
                  <a:rPr lang="en-US" sz="2000" dirty="0"/>
                  <a:t>and negatively charged </a:t>
                </a:r>
                <a:r>
                  <a:rPr lang="en-US" sz="2000" b="1" dirty="0"/>
                  <a:t>hydroxide ions</a:t>
                </a:r>
                <a14:m>
                  <m:oMath xmlns:m="http://schemas.openxmlformats.org/officeDocument/2006/math">
                    <m:r>
                      <a:rPr lang="en-US" sz="2000" i="1" smtClean="0">
                        <a:latin typeface="Cambria Math"/>
                      </a:rPr>
                      <m:t> </m:t>
                    </m:r>
                  </m:oMath>
                </a14:m>
                <a:r>
                  <a:rPr lang="en-US" sz="2000" dirty="0" smtClean="0"/>
                  <a:t>(</a:t>
                </a:r>
                <a:r>
                  <a:rPr lang="en-US" sz="2000" b="1" dirty="0" smtClean="0">
                    <a:latin typeface="Times New Roman" panose="02020603050405020304" pitchFamily="18" charset="0"/>
                    <a:cs typeface="Times New Roman" panose="02020603050405020304" pitchFamily="18" charset="0"/>
                  </a:rPr>
                  <a:t>OH</a:t>
                </a:r>
                <a:r>
                  <a:rPr lang="en-US" sz="2000" dirty="0" smtClean="0"/>
                  <a:t>)</a:t>
                </a:r>
                <a:endParaRPr lang="en-US" sz="2000" dirty="0"/>
              </a:p>
              <a:p>
                <a:pPr>
                  <a:buSzPct val="100000"/>
                </a:pPr>
                <a:r>
                  <a:rPr lang="en-US" sz="2000" dirty="0"/>
                  <a:t>Acids and bases are defined according to </a:t>
                </a:r>
                <a:r>
                  <a:rPr lang="en-US" sz="2000" i="1" dirty="0"/>
                  <a:t>behavior</a:t>
                </a:r>
                <a:r>
                  <a:rPr lang="en-US" sz="2000" dirty="0"/>
                  <a:t> with respect to hydrogen ions (next slide</a:t>
                </a:r>
                <a:r>
                  <a:rPr lang="en-US" sz="2000"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457200" y="1600200"/>
                <a:ext cx="5052060" cy="3154710"/>
              </a:xfrm>
              <a:blipFill>
                <a:blip r:embed="rId2"/>
                <a:stretch>
                  <a:fillRect l="-2895" t="-2321" r="-1568" b="-4062"/>
                </a:stretch>
              </a:blipFill>
            </p:spPr>
            <p:txBody>
              <a:bodyPr/>
              <a:lstStyle/>
              <a:p>
                <a:r>
                  <a:rPr lang="en-US">
                    <a:noFill/>
                  </a:rPr>
                  <a:t> </a:t>
                </a:r>
              </a:p>
            </p:txBody>
          </p:sp>
        </mc:Fallback>
      </mc:AlternateContent>
      <p:pic>
        <p:nvPicPr>
          <p:cNvPr id="6" name="Picture 5" descr="Diagram A shows the dissociation of water molecules into H + and O H negative. Some water molecules dissociate into H + and O H negative. In pure water, the numbers of H + and O H negative are equal. H 2 O = H +, or hydrogen ion, + O H negative, or hydroxide ion, and vice vers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7352" y="1647552"/>
            <a:ext cx="3030931" cy="3929482"/>
          </a:xfrm>
          <a:prstGeom prst="rect">
            <a:avLst/>
          </a:prstGeom>
        </p:spPr>
      </p:pic>
      <p:sp>
        <p:nvSpPr>
          <p:cNvPr id="7" name="Content Placeholder 6"/>
          <p:cNvSpPr>
            <a:spLocks noGrp="1"/>
          </p:cNvSpPr>
          <p:nvPr>
            <p:ph sz="quarter" idx="4294967295"/>
          </p:nvPr>
        </p:nvSpPr>
        <p:spPr>
          <a:xfrm>
            <a:off x="457200" y="5941061"/>
            <a:ext cx="7772400" cy="215900"/>
          </a:xfrm>
        </p:spPr>
        <p:txBody>
          <a:bodyPr/>
          <a:lstStyle/>
          <a:p>
            <a:pPr marL="0" indent="0">
              <a:buNone/>
            </a:pPr>
            <a:r>
              <a:rPr lang="en-US" b="1" dirty="0">
                <a:solidFill>
                  <a:srgbClr val="007FA3"/>
                </a:solidFill>
                <a:ea typeface="+mj-ea"/>
                <a:cs typeface="Times New Roman" panose="02020603050405020304" pitchFamily="18" charset="0"/>
              </a:rPr>
              <a:t>Figure 2.12a  </a:t>
            </a:r>
            <a:r>
              <a:rPr lang="en-US" dirty="0"/>
              <a:t>The behavior of acids and bases in </a:t>
            </a:r>
            <a:r>
              <a:rPr lang="en-US" dirty="0" smtClean="0"/>
              <a:t>water.</a:t>
            </a:r>
          </a:p>
        </p:txBody>
      </p:sp>
    </p:spTree>
    <p:extLst>
      <p:ext uri="{BB962C8B-B14F-4D97-AF65-F5344CB8AC3E}">
        <p14:creationId xmlns:p14="http://schemas.microsoft.com/office/powerpoint/2010/main" val="15106334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6695"/>
            <a:ext cx="8229600" cy="523220"/>
          </a:xfrm>
        </p:spPr>
        <p:txBody>
          <a:bodyPr>
            <a:spAutoFit/>
          </a:bodyPr>
          <a:lstStyle/>
          <a:p>
            <a:pPr fontAlgn="auto">
              <a:spcAft>
                <a:spcPts val="0"/>
              </a:spcAft>
              <a:defRPr/>
            </a:pPr>
            <a:r>
              <a:rPr lang="en-US" dirty="0"/>
              <a:t>Acids and Bases (2 of 6)</a:t>
            </a:r>
          </a:p>
        </p:txBody>
      </p:sp>
      <p:sp>
        <p:nvSpPr>
          <p:cNvPr id="3" name="Content Placeholder 2"/>
          <p:cNvSpPr>
            <a:spLocks noGrp="1"/>
          </p:cNvSpPr>
          <p:nvPr>
            <p:ph idx="1"/>
          </p:nvPr>
        </p:nvSpPr>
        <p:spPr>
          <a:xfrm>
            <a:off x="457200" y="1600200"/>
            <a:ext cx="8229600" cy="2039020"/>
          </a:xfrm>
        </p:spPr>
        <p:txBody>
          <a:bodyPr rtlCol="0">
            <a:spAutoFit/>
          </a:bodyPr>
          <a:lstStyle/>
          <a:p>
            <a:r>
              <a:rPr lang="en-US" sz="2400" b="1" dirty="0"/>
              <a:t>Acid</a:t>
            </a:r>
            <a:r>
              <a:rPr lang="en-US" sz="2400" dirty="0"/>
              <a:t> – hydrogen ion or proton </a:t>
            </a:r>
            <a:r>
              <a:rPr lang="en-US" sz="2400" u="sng" dirty="0"/>
              <a:t>donor</a:t>
            </a:r>
            <a:r>
              <a:rPr lang="en-US" sz="2400" dirty="0"/>
              <a:t>; number of hydrogen ions </a:t>
            </a:r>
            <a:r>
              <a:rPr lang="en-US" sz="2400" u="sng" dirty="0"/>
              <a:t>increases</a:t>
            </a:r>
            <a:r>
              <a:rPr lang="en-US" sz="2400" dirty="0"/>
              <a:t> in water when acid is added (</a:t>
            </a:r>
            <a:r>
              <a:rPr lang="en-US" sz="2400" b="1" dirty="0"/>
              <a:t>Figure</a:t>
            </a:r>
            <a:r>
              <a:rPr lang="en-US" sz="2400" dirty="0"/>
              <a:t> </a:t>
            </a:r>
            <a:r>
              <a:rPr lang="en-US" sz="2400" b="1" dirty="0"/>
              <a:t>2.12b</a:t>
            </a:r>
            <a:r>
              <a:rPr lang="en-US" sz="2400" dirty="0"/>
              <a:t>)</a:t>
            </a:r>
          </a:p>
          <a:p>
            <a:r>
              <a:rPr lang="en-US" sz="2400" b="1" dirty="0"/>
              <a:t>Base</a:t>
            </a:r>
            <a:r>
              <a:rPr lang="en-US" sz="2400" dirty="0"/>
              <a:t> (</a:t>
            </a:r>
            <a:r>
              <a:rPr lang="en-US" sz="2400" b="1" dirty="0"/>
              <a:t>alkali</a:t>
            </a:r>
            <a:r>
              <a:rPr lang="en-US" sz="2400" dirty="0"/>
              <a:t>) – hydrogen ion </a:t>
            </a:r>
            <a:r>
              <a:rPr lang="en-US" sz="2400" u="sng" dirty="0"/>
              <a:t>acceptor</a:t>
            </a:r>
            <a:r>
              <a:rPr lang="en-US" sz="2400" dirty="0"/>
              <a:t>; number of hydrogen ions </a:t>
            </a:r>
            <a:r>
              <a:rPr lang="en-US" sz="2400" u="sng" dirty="0"/>
              <a:t>decreases</a:t>
            </a:r>
            <a:r>
              <a:rPr lang="en-US" sz="2400" dirty="0"/>
              <a:t> in water when base is added (</a:t>
            </a:r>
            <a:r>
              <a:rPr lang="en-US" sz="2400" b="1" dirty="0"/>
              <a:t>Figure</a:t>
            </a:r>
            <a:r>
              <a:rPr lang="en-US" sz="2400" dirty="0"/>
              <a:t> </a:t>
            </a:r>
            <a:r>
              <a:rPr lang="en-US" sz="2400" b="1" dirty="0"/>
              <a:t>2.12c</a:t>
            </a:r>
            <a:r>
              <a:rPr lang="en-US" sz="2400" dirty="0"/>
              <a:t>)</a:t>
            </a:r>
          </a:p>
        </p:txBody>
      </p:sp>
    </p:spTree>
    <p:extLst>
      <p:ext uri="{BB962C8B-B14F-4D97-AF65-F5344CB8AC3E}">
        <p14:creationId xmlns:p14="http://schemas.microsoft.com/office/powerpoint/2010/main" val="23113263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1148"/>
            <a:ext cx="8229600" cy="523220"/>
          </a:xfrm>
        </p:spPr>
        <p:txBody>
          <a:bodyPr>
            <a:spAutoFit/>
          </a:bodyPr>
          <a:lstStyle/>
          <a:p>
            <a:r>
              <a:rPr lang="en-US" dirty="0"/>
              <a:t>Acids and Bases (3 of 6)</a:t>
            </a:r>
          </a:p>
        </p:txBody>
      </p:sp>
      <p:pic>
        <p:nvPicPr>
          <p:cNvPr id="3" name="Picture 2" descr="A. Some water molecules dissociate to H plus and O H minus. In pure water, the numbers of H plus and O H minus are equal. B, adding an acid. An acid, H C L, releases H plus, and so increases the H plus concentration of the solution. C, adding a base. A base, N A H C O 3, binds free H plus and so decreases the H plus concentration of the solu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2491" y="1345474"/>
            <a:ext cx="4794069" cy="4433331"/>
          </a:xfrm>
          <a:prstGeom prst="rect">
            <a:avLst/>
          </a:prstGeom>
        </p:spPr>
      </p:pic>
      <p:sp>
        <p:nvSpPr>
          <p:cNvPr id="4" name="Content Placeholder 3"/>
          <p:cNvSpPr>
            <a:spLocks noGrp="1"/>
          </p:cNvSpPr>
          <p:nvPr>
            <p:ph sz="quarter" idx="14"/>
          </p:nvPr>
        </p:nvSpPr>
        <p:spPr>
          <a:xfrm>
            <a:off x="457200" y="5926667"/>
            <a:ext cx="8229600" cy="232898"/>
          </a:xfrm>
        </p:spPr>
        <p:txBody>
          <a:bodyPr/>
          <a:lstStyle/>
          <a:p>
            <a:pPr marL="0" indent="0">
              <a:buNone/>
            </a:pPr>
            <a:r>
              <a:rPr lang="en-IN" b="1" dirty="0">
                <a:solidFill>
                  <a:srgbClr val="007FA3"/>
                </a:solidFill>
                <a:cs typeface="Times New Roman" panose="02020603050405020304" pitchFamily="18" charset="0"/>
              </a:rPr>
              <a:t>Figure </a:t>
            </a:r>
            <a:r>
              <a:rPr lang="en-IN" b="1" dirty="0" smtClean="0">
                <a:solidFill>
                  <a:srgbClr val="007FA3"/>
                </a:solidFill>
                <a:cs typeface="Times New Roman" panose="02020603050405020304" pitchFamily="18" charset="0"/>
              </a:rPr>
              <a:t>2.12 </a:t>
            </a:r>
            <a:r>
              <a:rPr lang="en-IN" dirty="0"/>
              <a:t>The behavior of acids and bases in water.</a:t>
            </a:r>
          </a:p>
        </p:txBody>
      </p:sp>
    </p:spTree>
    <p:extLst>
      <p:ext uri="{BB962C8B-B14F-4D97-AF65-F5344CB8AC3E}">
        <p14:creationId xmlns:p14="http://schemas.microsoft.com/office/powerpoint/2010/main" val="31281764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6971"/>
            <a:ext cx="8229600" cy="522943"/>
          </a:xfrm>
        </p:spPr>
        <p:txBody>
          <a:bodyPr>
            <a:noAutofit/>
          </a:bodyPr>
          <a:lstStyle/>
          <a:p>
            <a:pPr fontAlgn="auto">
              <a:spcAft>
                <a:spcPts val="0"/>
              </a:spcAft>
              <a:defRPr/>
            </a:pPr>
            <a:r>
              <a:rPr lang="en-US" dirty="0"/>
              <a:t>Acids and Bases (4 of 6)</a:t>
            </a:r>
          </a:p>
        </p:txBody>
      </p:sp>
      <p:sp>
        <p:nvSpPr>
          <p:cNvPr id="3" name="Content Placeholder 2"/>
          <p:cNvSpPr>
            <a:spLocks noGrp="1"/>
          </p:cNvSpPr>
          <p:nvPr>
            <p:ph idx="1"/>
          </p:nvPr>
        </p:nvSpPr>
        <p:spPr>
          <a:xfrm>
            <a:off x="457200" y="1600201"/>
            <a:ext cx="8229600" cy="2394502"/>
          </a:xfrm>
        </p:spPr>
        <p:txBody>
          <a:bodyPr rtlCol="0">
            <a:spAutoFit/>
          </a:bodyPr>
          <a:lstStyle/>
          <a:p>
            <a:r>
              <a:rPr lang="en-US" sz="2400" b="1" dirty="0"/>
              <a:t>pH</a:t>
            </a:r>
            <a:r>
              <a:rPr lang="en-US" sz="2400" dirty="0"/>
              <a:t> </a:t>
            </a:r>
            <a:r>
              <a:rPr lang="en-US" sz="2400" b="1" dirty="0"/>
              <a:t>scale</a:t>
            </a:r>
            <a:r>
              <a:rPr lang="en-US" sz="2400" dirty="0"/>
              <a:t> – ranges from 0–14 (</a:t>
            </a:r>
            <a:r>
              <a:rPr lang="en-US" sz="2400" b="1" dirty="0"/>
              <a:t>Figure 2.13</a:t>
            </a:r>
            <a:r>
              <a:rPr lang="en-US" sz="2400" dirty="0"/>
              <a:t>)</a:t>
            </a:r>
          </a:p>
          <a:p>
            <a:r>
              <a:rPr lang="en-US" sz="2400" dirty="0"/>
              <a:t>Simple way of representing hydrogen ion </a:t>
            </a:r>
            <a:r>
              <a:rPr lang="en-US" sz="2400" b="1" dirty="0"/>
              <a:t>concentration</a:t>
            </a:r>
            <a:r>
              <a:rPr lang="en-US" sz="2400" dirty="0"/>
              <a:t> of a </a:t>
            </a:r>
            <a:r>
              <a:rPr lang="en-US" sz="2400" dirty="0" smtClean="0"/>
              <a:t>solution</a:t>
            </a:r>
          </a:p>
          <a:p>
            <a:r>
              <a:rPr lang="en-US" sz="2400" i="1" dirty="0" smtClean="0"/>
              <a:t>Literally </a:t>
            </a:r>
            <a:r>
              <a:rPr lang="en-US" sz="2400" i="1" dirty="0"/>
              <a:t>the negative logarithm of the hydrogen ion concentration: </a:t>
            </a:r>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3075166200"/>
              </p:ext>
            </p:extLst>
          </p:nvPr>
        </p:nvGraphicFramePr>
        <p:xfrm>
          <a:off x="2813594" y="4354990"/>
          <a:ext cx="1758406" cy="470807"/>
        </p:xfrm>
        <a:graphic>
          <a:graphicData uri="http://schemas.openxmlformats.org/presentationml/2006/ole">
            <mc:AlternateContent xmlns:mc="http://schemas.openxmlformats.org/markup-compatibility/2006">
              <mc:Choice xmlns:v="urn:schemas-microsoft-com:vml" Requires="v">
                <p:oleObj spid="_x0000_s12310" name="Equation" r:id="rId3" imgW="1333440" imgH="291960" progId="Equation.DSMT4">
                  <p:embed/>
                </p:oleObj>
              </mc:Choice>
              <mc:Fallback>
                <p:oleObj name="Equation" r:id="rId3" imgW="1333440" imgH="291960" progId="Equation.DSMT4">
                  <p:embed/>
                  <p:pic>
                    <p:nvPicPr>
                      <p:cNvPr id="4" name="Object 3"/>
                      <p:cNvPicPr/>
                      <p:nvPr/>
                    </p:nvPicPr>
                    <p:blipFill>
                      <a:blip r:embed="rId4"/>
                      <a:stretch>
                        <a:fillRect/>
                      </a:stretch>
                    </p:blipFill>
                    <p:spPr>
                      <a:xfrm>
                        <a:off x="2813594" y="4354990"/>
                        <a:ext cx="1758406" cy="470807"/>
                      </a:xfrm>
                      <a:prstGeom prst="rect">
                        <a:avLst/>
                      </a:prstGeom>
                    </p:spPr>
                  </p:pic>
                </p:oleObj>
              </mc:Fallback>
            </mc:AlternateContent>
          </a:graphicData>
        </a:graphic>
      </p:graphicFrame>
    </p:spTree>
    <p:extLst>
      <p:ext uri="{BB962C8B-B14F-4D97-AF65-F5344CB8AC3E}">
        <p14:creationId xmlns:p14="http://schemas.microsoft.com/office/powerpoint/2010/main" val="21891586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2385"/>
            <a:ext cx="8229600" cy="523220"/>
          </a:xfrm>
        </p:spPr>
        <p:txBody>
          <a:bodyPr/>
          <a:lstStyle/>
          <a:p>
            <a:r>
              <a:rPr lang="en-US" dirty="0"/>
              <a:t>Acids and Bases (5 of 6) </a:t>
            </a:r>
          </a:p>
        </p:txBody>
      </p:sp>
      <p:sp>
        <p:nvSpPr>
          <p:cNvPr id="3" name="Content Placeholder 2"/>
          <p:cNvSpPr>
            <a:spLocks noGrp="1"/>
          </p:cNvSpPr>
          <p:nvPr>
            <p:ph sz="quarter" idx="13"/>
          </p:nvPr>
        </p:nvSpPr>
        <p:spPr>
          <a:xfrm>
            <a:off x="457200" y="1600200"/>
            <a:ext cx="4114800" cy="3708708"/>
          </a:xfrm>
        </p:spPr>
        <p:txBody>
          <a:bodyPr>
            <a:spAutoFit/>
          </a:bodyPr>
          <a:lstStyle/>
          <a:p>
            <a:r>
              <a:rPr lang="en-US" sz="2400" i="1" dirty="0"/>
              <a:t>pH = 7</a:t>
            </a:r>
            <a:r>
              <a:rPr lang="en-US" sz="2400" dirty="0"/>
              <a:t>; solution is </a:t>
            </a:r>
            <a:r>
              <a:rPr lang="en-US" sz="2400" b="1" dirty="0"/>
              <a:t>neutral</a:t>
            </a:r>
            <a:r>
              <a:rPr lang="en-US" sz="2400" dirty="0"/>
              <a:t>; number of hydrogen ions and base ions are </a:t>
            </a:r>
            <a:r>
              <a:rPr lang="en-US" sz="2400" u="sng" dirty="0"/>
              <a:t>equal</a:t>
            </a:r>
          </a:p>
          <a:p>
            <a:r>
              <a:rPr lang="en-US" sz="2400" i="1" dirty="0"/>
              <a:t>pH less than 7</a:t>
            </a:r>
            <a:r>
              <a:rPr lang="en-US" sz="2400" dirty="0"/>
              <a:t> is </a:t>
            </a:r>
            <a:r>
              <a:rPr lang="en-US" sz="2400" b="1" dirty="0"/>
              <a:t>acidic</a:t>
            </a:r>
            <a:r>
              <a:rPr lang="en-US" sz="2400" dirty="0"/>
              <a:t>; hydrogen ions outnumber base ions</a:t>
            </a:r>
          </a:p>
          <a:p>
            <a:r>
              <a:rPr lang="en-US" sz="2400" i="1" dirty="0"/>
              <a:t>pH greater than 7</a:t>
            </a:r>
            <a:r>
              <a:rPr lang="en-US" sz="2400" dirty="0"/>
              <a:t> is </a:t>
            </a:r>
            <a:r>
              <a:rPr lang="en-US" sz="2400" b="1" dirty="0"/>
              <a:t>basic</a:t>
            </a:r>
            <a:r>
              <a:rPr lang="en-US" sz="2400" dirty="0"/>
              <a:t> or </a:t>
            </a:r>
            <a:r>
              <a:rPr lang="en-US" sz="2400" b="1" dirty="0"/>
              <a:t>alkaline</a:t>
            </a:r>
            <a:r>
              <a:rPr lang="en-US" sz="2400" dirty="0"/>
              <a:t>; base ions outnumber hydrogen ions</a:t>
            </a:r>
          </a:p>
        </p:txBody>
      </p:sp>
      <p:pic>
        <p:nvPicPr>
          <p:cNvPr id="4" name="Picture 3" descr="The P H scales lists items in order from extremely basic at level 14, to extremely acidic at level 0, as follows. Hydrogen atom, with a P H of around 13.5. Bleach, 12.5. Ammonia, 11.5. Baking soda, 8.5. Around a P H of 7, items are neutral and are neither extremely basic or acidic. Blood, 7.5. Pure water, 7. Milk, 6.5. Coffee, 5. Tomatoes, 4.5. Vinegar, 3. Lemon juice, 2.5. Stomach acid, 1.5. Base ion, 0.75. All values estim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746" y="1734638"/>
            <a:ext cx="3194304" cy="4285488"/>
          </a:xfrm>
          <a:prstGeom prst="rect">
            <a:avLst/>
          </a:prstGeom>
        </p:spPr>
      </p:pic>
      <p:sp>
        <p:nvSpPr>
          <p:cNvPr id="5" name="Content Placeholder 4"/>
          <p:cNvSpPr>
            <a:spLocks noGrp="1"/>
          </p:cNvSpPr>
          <p:nvPr>
            <p:ph sz="quarter" idx="14"/>
          </p:nvPr>
        </p:nvSpPr>
        <p:spPr>
          <a:xfrm>
            <a:off x="457200" y="5892799"/>
            <a:ext cx="3911600" cy="270933"/>
          </a:xfrm>
        </p:spPr>
        <p:txBody>
          <a:bodyPr/>
          <a:lstStyle/>
          <a:p>
            <a:pPr marL="0" indent="0">
              <a:buNone/>
            </a:pPr>
            <a:r>
              <a:rPr lang="en-US" b="1" dirty="0">
                <a:solidFill>
                  <a:srgbClr val="007FA3"/>
                </a:solidFill>
              </a:rPr>
              <a:t>Figure 2.13 </a:t>
            </a:r>
            <a:r>
              <a:rPr lang="en-US" dirty="0" smtClean="0"/>
              <a:t>‘</a:t>
            </a:r>
            <a:r>
              <a:rPr lang="en-US" dirty="0"/>
              <a:t>The pH Scale</a:t>
            </a:r>
            <a:r>
              <a:rPr lang="en-US" dirty="0" smtClean="0"/>
              <a:t>.’ </a:t>
            </a:r>
            <a:endParaRPr lang="en-US" dirty="0"/>
          </a:p>
        </p:txBody>
      </p:sp>
    </p:spTree>
    <p:extLst>
      <p:ext uri="{BB962C8B-B14F-4D97-AF65-F5344CB8AC3E}">
        <p14:creationId xmlns:p14="http://schemas.microsoft.com/office/powerpoint/2010/main" val="16360017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7333"/>
            <a:ext cx="8229600" cy="558272"/>
          </a:xfrm>
        </p:spPr>
        <p:txBody>
          <a:bodyPr>
            <a:noAutofit/>
          </a:bodyPr>
          <a:lstStyle/>
          <a:p>
            <a:pPr fontAlgn="auto">
              <a:spcAft>
                <a:spcPts val="0"/>
              </a:spcAft>
              <a:defRPr/>
            </a:pPr>
            <a:r>
              <a:rPr lang="en-US" dirty="0"/>
              <a:t>Acids and Bases (6 of 6)</a:t>
            </a:r>
          </a:p>
        </p:txBody>
      </p:sp>
      <p:sp>
        <p:nvSpPr>
          <p:cNvPr id="3" name="Content Placeholder 2"/>
          <p:cNvSpPr>
            <a:spLocks noGrp="1"/>
          </p:cNvSpPr>
          <p:nvPr>
            <p:ph idx="1"/>
          </p:nvPr>
        </p:nvSpPr>
        <p:spPr/>
        <p:txBody>
          <a:bodyPr rtlCol="0">
            <a:noAutofit/>
          </a:bodyPr>
          <a:lstStyle/>
          <a:p>
            <a:r>
              <a:rPr lang="en-US" sz="2400" b="1" dirty="0"/>
              <a:t>Buffer</a:t>
            </a:r>
            <a:r>
              <a:rPr lang="en-US" sz="2400" dirty="0"/>
              <a:t> – chemical system that </a:t>
            </a:r>
            <a:r>
              <a:rPr lang="en-US" sz="2400" i="1" dirty="0"/>
              <a:t>resists changes in pH</a:t>
            </a:r>
            <a:r>
              <a:rPr lang="en-US" sz="2400" dirty="0"/>
              <a:t>; prevents large swings in pH when acid or base is </a:t>
            </a:r>
            <a:r>
              <a:rPr lang="en-US" sz="2400" i="1" dirty="0"/>
              <a:t>added to </a:t>
            </a:r>
            <a:r>
              <a:rPr lang="en-US" sz="2400" i="1" dirty="0" smtClean="0"/>
              <a:t>solution</a:t>
            </a:r>
            <a:endParaRPr lang="en-US" sz="2400" i="1" dirty="0"/>
          </a:p>
        </p:txBody>
      </p:sp>
      <p:sp>
        <p:nvSpPr>
          <p:cNvPr id="5" name="Content Placeholder 4"/>
          <p:cNvSpPr>
            <a:spLocks noGrp="1"/>
          </p:cNvSpPr>
          <p:nvPr>
            <p:ph idx="13"/>
          </p:nvPr>
        </p:nvSpPr>
        <p:spPr>
          <a:xfrm>
            <a:off x="457200" y="3486453"/>
            <a:ext cx="8229600" cy="1276761"/>
          </a:xfrm>
        </p:spPr>
        <p:txBody>
          <a:bodyPr/>
          <a:lstStyle/>
          <a:p>
            <a:r>
              <a:rPr lang="en-US" sz="2400" dirty="0"/>
              <a:t>Blood pH must remain within its </a:t>
            </a:r>
            <a:r>
              <a:rPr lang="en-US" sz="2400" i="1" dirty="0"/>
              <a:t>narrow range</a:t>
            </a:r>
            <a:r>
              <a:rPr lang="en-US" sz="2400" dirty="0"/>
              <a:t> to maintain </a:t>
            </a:r>
            <a:r>
              <a:rPr lang="en-US" sz="2400" dirty="0" smtClean="0"/>
              <a:t>homeostasis: Blood pH is 7.35–7.45</a:t>
            </a:r>
            <a:endParaRPr lang="en-US" sz="2400" dirty="0"/>
          </a:p>
        </p:txBody>
      </p:sp>
    </p:spTree>
    <p:extLst>
      <p:ext uri="{BB962C8B-B14F-4D97-AF65-F5344CB8AC3E}">
        <p14:creationId xmlns:p14="http://schemas.microsoft.com/office/powerpoint/2010/main" val="2869729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973"/>
            <a:ext cx="8229600" cy="1046440"/>
          </a:xfrm>
        </p:spPr>
        <p:txBody>
          <a:bodyPr>
            <a:spAutoFit/>
          </a:bodyPr>
          <a:lstStyle/>
          <a:p>
            <a:pPr fontAlgn="auto">
              <a:spcAft>
                <a:spcPts val="0"/>
              </a:spcAft>
              <a:defRPr/>
            </a:pPr>
            <a:r>
              <a:rPr lang="en-US" dirty="0"/>
              <a:t>Concept Boost: Making </a:t>
            </a:r>
            <a:r>
              <a:rPr lang="en-US" dirty="0" smtClean="0"/>
              <a:t>Sense </a:t>
            </a:r>
            <a:r>
              <a:rPr lang="en-US" dirty="0"/>
              <a:t>of the </a:t>
            </a:r>
            <a:r>
              <a:rPr lang="en-US" dirty="0" smtClean="0"/>
              <a:t>pH </a:t>
            </a:r>
            <a:r>
              <a:rPr lang="en-US" dirty="0"/>
              <a:t>Scale (1 of 2)</a:t>
            </a:r>
          </a:p>
        </p:txBody>
      </p:sp>
      <p:sp>
        <p:nvSpPr>
          <p:cNvPr id="3" name="Content Placeholder 2"/>
          <p:cNvSpPr>
            <a:spLocks noGrp="1"/>
          </p:cNvSpPr>
          <p:nvPr>
            <p:ph idx="1"/>
          </p:nvPr>
        </p:nvSpPr>
        <p:spPr>
          <a:xfrm>
            <a:off x="365760" y="1298414"/>
            <a:ext cx="8321040" cy="5332229"/>
          </a:xfrm>
        </p:spPr>
        <p:txBody>
          <a:bodyPr wrap="square" rtlCol="0">
            <a:spAutoFit/>
          </a:bodyPr>
          <a:lstStyle/>
          <a:p>
            <a:pPr marL="0" indent="0">
              <a:buNone/>
            </a:pPr>
            <a:endParaRPr lang="en-US" dirty="0"/>
          </a:p>
          <a:p>
            <a:r>
              <a:rPr lang="en-US" sz="2800" dirty="0"/>
              <a:t>Why does pH decrease if solution has more hydrogen ions? </a:t>
            </a:r>
            <a:endParaRPr lang="en-US" sz="2800" dirty="0" smtClean="0"/>
          </a:p>
          <a:p>
            <a:r>
              <a:rPr lang="en-US" sz="2800" dirty="0" smtClean="0"/>
              <a:t>Remember</a:t>
            </a:r>
            <a:r>
              <a:rPr lang="en-US" sz="2800" dirty="0"/>
              <a:t>: pH = – Log [H+] </a:t>
            </a:r>
            <a:endParaRPr lang="en-US" sz="2800" dirty="0" smtClean="0"/>
          </a:p>
          <a:p>
            <a:r>
              <a:rPr lang="en-US" sz="2800" dirty="0" smtClean="0"/>
              <a:t>The </a:t>
            </a:r>
            <a:r>
              <a:rPr lang="en-US" sz="2800" dirty="0"/>
              <a:t>smaller the pH number, the bigger its negative log </a:t>
            </a:r>
            <a:endParaRPr lang="en-US" sz="2800" dirty="0" smtClean="0"/>
          </a:p>
          <a:p>
            <a:r>
              <a:rPr lang="en-US" sz="2800" dirty="0" smtClean="0"/>
              <a:t>Single-digit </a:t>
            </a:r>
            <a:r>
              <a:rPr lang="en-US" sz="2800" dirty="0"/>
              <a:t>changes in negative logarithm (e.g., from 2 to 3) accompanies a 10-fold change in hydrogen ion concentration (e.g., from 0.01 to 0.001)</a:t>
            </a:r>
            <a:endParaRPr lang="en-US" dirty="0"/>
          </a:p>
          <a:p>
            <a:pPr marL="0" indent="0">
              <a:buNone/>
            </a:pPr>
            <a:endParaRPr lang="en-US" dirty="0"/>
          </a:p>
        </p:txBody>
      </p:sp>
    </p:spTree>
    <p:extLst>
      <p:ext uri="{BB962C8B-B14F-4D97-AF65-F5344CB8AC3E}">
        <p14:creationId xmlns:p14="http://schemas.microsoft.com/office/powerpoint/2010/main" val="258276147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133"/>
            <a:ext cx="8229600" cy="1097280"/>
          </a:xfrm>
        </p:spPr>
        <p:txBody>
          <a:bodyPr>
            <a:noAutofit/>
          </a:bodyPr>
          <a:lstStyle/>
          <a:p>
            <a:pPr fontAlgn="auto">
              <a:spcAft>
                <a:spcPts val="0"/>
              </a:spcAft>
              <a:defRPr/>
            </a:pPr>
            <a:r>
              <a:rPr lang="en-US" dirty="0"/>
              <a:t>Concept Boost: Making </a:t>
            </a:r>
            <a:r>
              <a:rPr lang="en-US" dirty="0" smtClean="0"/>
              <a:t>Sense </a:t>
            </a:r>
            <a:r>
              <a:rPr lang="en-US" dirty="0"/>
              <a:t>of the </a:t>
            </a:r>
            <a:r>
              <a:rPr lang="en-US" dirty="0" smtClean="0"/>
              <a:t>pH </a:t>
            </a:r>
            <a:r>
              <a:rPr lang="en-US" dirty="0"/>
              <a:t>Scale (2 of 2)</a:t>
            </a:r>
          </a:p>
        </p:txBody>
      </p:sp>
      <p:sp>
        <p:nvSpPr>
          <p:cNvPr id="3" name="Content Placeholder 2"/>
          <p:cNvSpPr>
            <a:spLocks noGrp="1"/>
          </p:cNvSpPr>
          <p:nvPr>
            <p:ph idx="1"/>
          </p:nvPr>
        </p:nvSpPr>
        <p:spPr>
          <a:xfrm>
            <a:off x="457200" y="1600200"/>
            <a:ext cx="8229600" cy="2408352"/>
          </a:xfrm>
        </p:spPr>
        <p:txBody>
          <a:bodyPr rtlCol="0">
            <a:spAutoFit/>
          </a:bodyPr>
          <a:lstStyle/>
          <a:p>
            <a:r>
              <a:rPr lang="en-US" sz="2400" dirty="0"/>
              <a:t>Example:  • Solution A has a hydrogen ion concentration of 0.015 M and a pH of 1.82; solution B has a hydrogen ion concentration of 0.0003 M and a pH of 3.52 </a:t>
            </a:r>
            <a:endParaRPr lang="en-US" sz="2400" dirty="0" smtClean="0"/>
          </a:p>
          <a:p>
            <a:r>
              <a:rPr lang="en-US" sz="2400" dirty="0" smtClean="0"/>
              <a:t> </a:t>
            </a:r>
            <a:r>
              <a:rPr lang="en-US" sz="2400" dirty="0"/>
              <a:t>The solution with the higher hydrogen ion concentration has the lower −log. For this reason, the more acidic a solution, the lower its pH, and vice-versa</a:t>
            </a:r>
          </a:p>
        </p:txBody>
      </p:sp>
    </p:spTree>
    <p:extLst>
      <p:ext uri="{BB962C8B-B14F-4D97-AF65-F5344CB8AC3E}">
        <p14:creationId xmlns:p14="http://schemas.microsoft.com/office/powerpoint/2010/main" val="266787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851"/>
            <a:ext cx="8229600" cy="1323439"/>
          </a:xfrm>
        </p:spPr>
        <p:txBody>
          <a:bodyPr>
            <a:spAutoFit/>
          </a:bodyPr>
          <a:lstStyle/>
          <a:p>
            <a:r>
              <a:rPr lang="en-US" sz="4000" dirty="0"/>
              <a:t>Elements in the Periodic Table and the Human Body (1 of 3)</a:t>
            </a:r>
          </a:p>
        </p:txBody>
      </p:sp>
      <p:sp>
        <p:nvSpPr>
          <p:cNvPr id="3" name="Content Placeholder 2"/>
          <p:cNvSpPr>
            <a:spLocks noGrp="1"/>
          </p:cNvSpPr>
          <p:nvPr>
            <p:ph idx="4294967295"/>
          </p:nvPr>
        </p:nvSpPr>
        <p:spPr>
          <a:xfrm>
            <a:off x="460282" y="1602650"/>
            <a:ext cx="7681938" cy="1369606"/>
          </a:xfrm>
        </p:spPr>
        <p:txBody>
          <a:bodyPr>
            <a:spAutoFit/>
          </a:bodyPr>
          <a:lstStyle/>
          <a:p>
            <a:pPr>
              <a:spcAft>
                <a:spcPts val="1800"/>
              </a:spcAft>
            </a:pPr>
            <a:r>
              <a:rPr lang="en-US" b="1" dirty="0"/>
              <a:t>Atomic number </a:t>
            </a:r>
            <a:r>
              <a:rPr lang="en-US" dirty="0"/>
              <a:t>– number of </a:t>
            </a:r>
            <a:r>
              <a:rPr lang="en-US" b="1" dirty="0"/>
              <a:t>protons</a:t>
            </a:r>
            <a:r>
              <a:rPr lang="en-US" dirty="0"/>
              <a:t> in atomic nucleus; </a:t>
            </a:r>
            <a:r>
              <a:rPr lang="en-US" i="1" dirty="0"/>
              <a:t>defines</a:t>
            </a:r>
            <a:r>
              <a:rPr lang="en-US" dirty="0"/>
              <a:t> every </a:t>
            </a:r>
            <a:r>
              <a:rPr lang="en-US" b="1" dirty="0"/>
              <a:t>element</a:t>
            </a:r>
            <a:r>
              <a:rPr lang="en-US" dirty="0"/>
              <a:t>:</a:t>
            </a:r>
          </a:p>
          <a:p>
            <a:pPr lvl="1"/>
            <a:r>
              <a:rPr lang="en-US" b="1" dirty="0" smtClean="0"/>
              <a:t>Element</a:t>
            </a:r>
            <a:r>
              <a:rPr lang="en-US" dirty="0" smtClean="0"/>
              <a:t> – substance that </a:t>
            </a:r>
            <a:r>
              <a:rPr lang="en-US" u="sng" dirty="0" smtClean="0"/>
              <a:t>cannot</a:t>
            </a:r>
            <a:r>
              <a:rPr lang="en-US" dirty="0" smtClean="0"/>
              <a:t> be broken down into simpler substance by </a:t>
            </a:r>
            <a:r>
              <a:rPr lang="en-US" i="1" dirty="0" smtClean="0"/>
              <a:t>chemical means</a:t>
            </a:r>
          </a:p>
          <a:p>
            <a:pPr lvl="1"/>
            <a:r>
              <a:rPr lang="en-US" dirty="0" smtClean="0"/>
              <a:t>Each </a:t>
            </a:r>
            <a:r>
              <a:rPr lang="en-US" dirty="0"/>
              <a:t>element is made of atoms with </a:t>
            </a:r>
            <a:r>
              <a:rPr lang="en-US" u="sng" dirty="0"/>
              <a:t>same</a:t>
            </a:r>
            <a:r>
              <a:rPr lang="en-US" dirty="0"/>
              <a:t> </a:t>
            </a:r>
            <a:r>
              <a:rPr lang="en-US" i="1" dirty="0"/>
              <a:t>number</a:t>
            </a:r>
            <a:r>
              <a:rPr lang="en-US" dirty="0"/>
              <a:t> </a:t>
            </a:r>
            <a:r>
              <a:rPr lang="en-US" i="1" dirty="0"/>
              <a:t>of protons</a:t>
            </a:r>
          </a:p>
        </p:txBody>
      </p:sp>
    </p:spTree>
    <p:extLst>
      <p:ext uri="{BB962C8B-B14F-4D97-AF65-F5344CB8AC3E}">
        <p14:creationId xmlns:p14="http://schemas.microsoft.com/office/powerpoint/2010/main" val="12913957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39"/>
            <a:ext cx="8229600" cy="626852"/>
          </a:xfrm>
        </p:spPr>
        <p:txBody>
          <a:bodyPr>
            <a:noAutofit/>
          </a:bodyPr>
          <a:lstStyle/>
          <a:p>
            <a:pPr fontAlgn="auto">
              <a:spcAft>
                <a:spcPts val="0"/>
              </a:spcAft>
              <a:defRPr/>
            </a:pPr>
            <a:r>
              <a:rPr lang="en-US" dirty="0"/>
              <a:t>Salts and Electrolytes</a:t>
            </a:r>
            <a:endParaRPr lang="en-US" sz="2000" b="0" dirty="0"/>
          </a:p>
        </p:txBody>
      </p:sp>
      <p:sp>
        <p:nvSpPr>
          <p:cNvPr id="3" name="Content Placeholder 2"/>
          <p:cNvSpPr>
            <a:spLocks noGrp="1"/>
          </p:cNvSpPr>
          <p:nvPr>
            <p:ph idx="1"/>
          </p:nvPr>
        </p:nvSpPr>
        <p:spPr>
          <a:xfrm>
            <a:off x="457200" y="1600200"/>
            <a:ext cx="8229600" cy="1100667"/>
          </a:xfrm>
        </p:spPr>
        <p:txBody>
          <a:bodyPr rtlCol="0">
            <a:noAutofit/>
          </a:bodyPr>
          <a:lstStyle/>
          <a:p>
            <a:r>
              <a:rPr lang="en-US" sz="3200" b="1" dirty="0"/>
              <a:t>Salt</a:t>
            </a:r>
            <a:r>
              <a:rPr lang="en-US" sz="3200" dirty="0"/>
              <a:t> – any </a:t>
            </a:r>
            <a:r>
              <a:rPr lang="en-US" sz="3200" i="1" dirty="0"/>
              <a:t>metal cation</a:t>
            </a:r>
            <a:r>
              <a:rPr lang="en-US" sz="3200" dirty="0"/>
              <a:t> and </a:t>
            </a:r>
            <a:r>
              <a:rPr lang="en-US" sz="3200" i="1" dirty="0"/>
              <a:t>nonmetal</a:t>
            </a:r>
            <a:r>
              <a:rPr lang="en-US" sz="3200" dirty="0"/>
              <a:t> </a:t>
            </a:r>
            <a:r>
              <a:rPr lang="en-US" sz="3200" i="1" dirty="0"/>
              <a:t>anion</a:t>
            </a:r>
            <a:r>
              <a:rPr lang="en-US" sz="3200" dirty="0"/>
              <a:t> held together by </a:t>
            </a:r>
            <a:r>
              <a:rPr lang="en-US" sz="3200" i="1" dirty="0"/>
              <a:t>ionic bonds</a:t>
            </a:r>
          </a:p>
          <a:p>
            <a:r>
              <a:rPr lang="en-US" sz="3200" dirty="0"/>
              <a:t>Can dissolve in water to form cations and anions called </a:t>
            </a:r>
            <a:r>
              <a:rPr lang="en-US" sz="3200" b="1" dirty="0"/>
              <a:t>electrolytes</a:t>
            </a:r>
            <a:r>
              <a:rPr lang="en-US" sz="3200" dirty="0"/>
              <a:t>; capable of </a:t>
            </a:r>
            <a:r>
              <a:rPr lang="en-US" sz="3200" i="1" dirty="0"/>
              <a:t>conducting electrical </a:t>
            </a:r>
            <a:r>
              <a:rPr lang="en-US" sz="3200" i="1" dirty="0" smtClean="0"/>
              <a:t>current</a:t>
            </a:r>
            <a:endParaRPr lang="en-US" sz="3200" i="1" dirty="0"/>
          </a:p>
        </p:txBody>
      </p:sp>
    </p:spTree>
    <p:extLst>
      <p:ext uri="{BB962C8B-B14F-4D97-AF65-F5344CB8AC3E}">
        <p14:creationId xmlns:p14="http://schemas.microsoft.com/office/powerpoint/2010/main" val="22275709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768" y="2098415"/>
            <a:ext cx="7772400" cy="2654299"/>
          </a:xfrm>
        </p:spPr>
        <p:txBody>
          <a:bodyPr/>
          <a:lstStyle/>
          <a:p>
            <a:r>
              <a:rPr lang="en-US" sz="4400" dirty="0"/>
              <a:t>Module 2.5 Organic Compounds: Carbohydrates, Lipids, Proteins, and Nucleotides</a:t>
            </a:r>
          </a:p>
        </p:txBody>
      </p:sp>
    </p:spTree>
    <p:extLst>
      <p:ext uri="{BB962C8B-B14F-4D97-AF65-F5344CB8AC3E}">
        <p14:creationId xmlns:p14="http://schemas.microsoft.com/office/powerpoint/2010/main" val="5046655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6695"/>
            <a:ext cx="8229600" cy="523220"/>
          </a:xfrm>
        </p:spPr>
        <p:txBody>
          <a:bodyPr>
            <a:spAutoFit/>
          </a:bodyPr>
          <a:lstStyle/>
          <a:p>
            <a:pPr fontAlgn="auto">
              <a:spcAft>
                <a:spcPts val="0"/>
              </a:spcAft>
              <a:defRPr/>
            </a:pPr>
            <a:r>
              <a:rPr lang="en-US" dirty="0"/>
              <a:t>Monomers and Polymers</a:t>
            </a:r>
            <a:endParaRPr lang="en-US" sz="2000" b="0" dirty="0"/>
          </a:p>
        </p:txBody>
      </p:sp>
      <p:sp>
        <p:nvSpPr>
          <p:cNvPr id="3" name="Content Placeholder 2"/>
          <p:cNvSpPr>
            <a:spLocks noGrp="1"/>
          </p:cNvSpPr>
          <p:nvPr>
            <p:ph idx="1"/>
          </p:nvPr>
        </p:nvSpPr>
        <p:spPr>
          <a:xfrm>
            <a:off x="457200" y="1600201"/>
            <a:ext cx="8229600" cy="3708708"/>
          </a:xfrm>
        </p:spPr>
        <p:txBody>
          <a:bodyPr rtlCol="0">
            <a:spAutoFit/>
          </a:bodyPr>
          <a:lstStyle/>
          <a:p>
            <a:pPr marL="0" indent="0">
              <a:buNone/>
            </a:pPr>
            <a:r>
              <a:rPr lang="en-US" sz="2400" dirty="0"/>
              <a:t>Each type of organic molecule in body (carbohydrate, lipid, protein, or nucleic acid) has its own monomer and a corresponding polymer built from those subunits. </a:t>
            </a:r>
            <a:endParaRPr lang="en-US" sz="2400" dirty="0" smtClean="0"/>
          </a:p>
          <a:p>
            <a:pPr marL="0" indent="0">
              <a:buNone/>
            </a:pPr>
            <a:r>
              <a:rPr lang="en-US" sz="2400" dirty="0" smtClean="0"/>
              <a:t>• </a:t>
            </a:r>
            <a:r>
              <a:rPr lang="en-US" sz="2400" b="1" dirty="0"/>
              <a:t>Monomers</a:t>
            </a:r>
            <a:r>
              <a:rPr lang="en-US" sz="2400" dirty="0"/>
              <a:t> are single subunits that can be combined to build larger structures called </a:t>
            </a:r>
            <a:r>
              <a:rPr lang="en-US" sz="2400" b="1" dirty="0"/>
              <a:t>polymers</a:t>
            </a:r>
            <a:r>
              <a:rPr lang="en-US" sz="2400" dirty="0"/>
              <a:t> by dehydration synthesis (anabolic reaction that links monomers together and makes a molecule of water in process) </a:t>
            </a:r>
            <a:endParaRPr lang="en-US" sz="2400" dirty="0" smtClean="0"/>
          </a:p>
          <a:p>
            <a:pPr marL="0" indent="0">
              <a:buNone/>
            </a:pPr>
            <a:r>
              <a:rPr lang="en-US" sz="2400" dirty="0" smtClean="0"/>
              <a:t>• </a:t>
            </a:r>
            <a:r>
              <a:rPr lang="en-US" sz="2400" dirty="0"/>
              <a:t>Hydrolysis is a catabolic reaction that uses water to break up polymers into smaller subunits</a:t>
            </a:r>
          </a:p>
        </p:txBody>
      </p:sp>
    </p:spTree>
    <p:extLst>
      <p:ext uri="{BB962C8B-B14F-4D97-AF65-F5344CB8AC3E}">
        <p14:creationId xmlns:p14="http://schemas.microsoft.com/office/powerpoint/2010/main" val="2532025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39"/>
            <a:ext cx="8229600" cy="626852"/>
          </a:xfrm>
        </p:spPr>
        <p:txBody>
          <a:bodyPr>
            <a:noAutofit/>
          </a:bodyPr>
          <a:lstStyle/>
          <a:p>
            <a:pPr fontAlgn="auto">
              <a:spcAft>
                <a:spcPts val="0"/>
              </a:spcAft>
              <a:defRPr/>
            </a:pPr>
            <a:r>
              <a:rPr lang="en-US" dirty="0"/>
              <a:t>Carbohydrates (1 of 5) </a:t>
            </a:r>
          </a:p>
        </p:txBody>
      </p:sp>
      <p:sp>
        <p:nvSpPr>
          <p:cNvPr id="3" name="Content Placeholder 2"/>
          <p:cNvSpPr>
            <a:spLocks noGrp="1"/>
          </p:cNvSpPr>
          <p:nvPr>
            <p:ph idx="1"/>
          </p:nvPr>
        </p:nvSpPr>
        <p:spPr>
          <a:xfrm>
            <a:off x="457200" y="1600201"/>
            <a:ext cx="8229600" cy="3901068"/>
          </a:xfrm>
        </p:spPr>
        <p:txBody>
          <a:bodyPr rtlCol="0">
            <a:spAutoFit/>
          </a:bodyPr>
          <a:lstStyle/>
          <a:p>
            <a:r>
              <a:rPr lang="en-US" sz="2400" dirty="0" smtClean="0"/>
              <a:t>Carbohydrates</a:t>
            </a:r>
          </a:p>
          <a:p>
            <a:r>
              <a:rPr lang="en-US" sz="2400" dirty="0" smtClean="0"/>
              <a:t>most </a:t>
            </a:r>
            <a:r>
              <a:rPr lang="en-US" sz="2400" dirty="0"/>
              <a:t>monomers composed of carbon, hydrogen, and oxygen, function primarily as fuel; some limited structural roles </a:t>
            </a:r>
            <a:endParaRPr lang="en-US" sz="2400" dirty="0" smtClean="0"/>
          </a:p>
          <a:p>
            <a:r>
              <a:rPr lang="en-US" sz="2400" dirty="0" smtClean="0"/>
              <a:t> </a:t>
            </a:r>
            <a:r>
              <a:rPr lang="en-US" sz="2400" b="1" dirty="0"/>
              <a:t>Monosaccharide</a:t>
            </a:r>
            <a:r>
              <a:rPr lang="en-US" sz="2400" dirty="0"/>
              <a:t> (simple sugar) – consist of 3 to 7 carbons; </a:t>
            </a:r>
            <a:r>
              <a:rPr lang="en-US" sz="2400" b="1" dirty="0"/>
              <a:t>monomers</a:t>
            </a:r>
            <a:r>
              <a:rPr lang="en-US" sz="2400" dirty="0"/>
              <a:t> from which </a:t>
            </a:r>
            <a:r>
              <a:rPr lang="en-US" sz="2400" dirty="0" smtClean="0"/>
              <a:t>all carbohydrates </a:t>
            </a:r>
            <a:r>
              <a:rPr lang="en-US" sz="2400" dirty="0"/>
              <a:t>are made; examples are: glucose, fructose, galactose, ribose, and </a:t>
            </a:r>
            <a:r>
              <a:rPr lang="en-US" sz="2400" dirty="0" smtClean="0"/>
              <a:t>deoxyribose</a:t>
            </a:r>
          </a:p>
          <a:p>
            <a:r>
              <a:rPr lang="en-US" sz="2400" dirty="0" smtClean="0"/>
              <a:t>Figure 2.14</a:t>
            </a:r>
            <a:endParaRPr lang="en-US" sz="2400" dirty="0"/>
          </a:p>
        </p:txBody>
      </p:sp>
    </p:spTree>
    <p:extLst>
      <p:ext uri="{BB962C8B-B14F-4D97-AF65-F5344CB8AC3E}">
        <p14:creationId xmlns:p14="http://schemas.microsoft.com/office/powerpoint/2010/main" val="29136283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50652"/>
          </a:xfrm>
        </p:spPr>
        <p:txBody>
          <a:bodyPr/>
          <a:lstStyle/>
          <a:p>
            <a:r>
              <a:rPr lang="en-US" dirty="0"/>
              <a:t>Carbohydrates (2 of 5) </a:t>
            </a:r>
          </a:p>
        </p:txBody>
      </p:sp>
      <p:pic>
        <p:nvPicPr>
          <p:cNvPr id="4" name="Picture 3" descr="Two diagrams show the chemical structure of pentoses and hexoses. A. Pentoses, five carbon sugars. Deoxyribose. O is located at the central point of the pentagon, and attaches to C at the second point, which attaches to H and O H. The second point attaches to C at the third point, which attaches to H and H, and the third point attaches to C at the fourth point, which attaches to H and O H. The fourth point attaches to C at the fifth point, which attaches to H and H O C H 2. Ribose. O is located at the central point of the pentagon, and attaches to C at the second point, which attaches to H and O H. The second point attaches to C at the third point, which attaches to H and O H. The third point attaches to C at the fourth point, which attaches to H and O H, and the fourth point attaches to C at the fifth point, which attaches to H and H O C H 2. B. Hexoses, six carbon sugars. Glucose. C at the left central point of the hexagon connects to H and H O, and to C at the second point, which connects to H 2 C O H. The second point connects to O at the third point. The third point connects to C at the fourth point, which connects to H and O H, and the fourth point connects to C at the fifth point, which connects to H and O H. The fifth point connects to C at the sixth point, which connects to H and O H. Two isomers of glucose. Fructose. O is located at the central point of the pentagon, and attaches to carbon at the second point, which attaches to H and C H 2 O H. The second point connects to C at the third point, which connects to H and H O, and the third point connects to C at the fourth point, which connects to H and O H. The fourth point connects to C at the fifth point, which connects to H O and H 2 C O H. Galactose. C at the left central point of the hexagon connects to H and H O, and to C at the second point, which connects to H 2 C O H. The second point connects to O at the third point. The third point connects to C at the fourth point, which connects to H and O H, and the fourth point connects to C at the fifth point, which connects to H and O H. The fifth point connects to C at the sixth point, which connects to H and O 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181" y="2309564"/>
            <a:ext cx="8523637" cy="1929003"/>
          </a:xfrm>
          <a:prstGeom prst="rect">
            <a:avLst/>
          </a:prstGeom>
        </p:spPr>
      </p:pic>
      <p:sp>
        <p:nvSpPr>
          <p:cNvPr id="8" name="Content Placeholder 7"/>
          <p:cNvSpPr>
            <a:spLocks noGrp="1"/>
          </p:cNvSpPr>
          <p:nvPr>
            <p:ph idx="1"/>
          </p:nvPr>
        </p:nvSpPr>
        <p:spPr>
          <a:xfrm>
            <a:off x="457200" y="5918205"/>
            <a:ext cx="8229600" cy="245534"/>
          </a:xfrm>
        </p:spPr>
        <p:txBody>
          <a:bodyPr/>
          <a:lstStyle/>
          <a:p>
            <a:pPr marL="0" indent="0">
              <a:buNone/>
            </a:pPr>
            <a:r>
              <a:rPr lang="en-US" b="1" dirty="0">
                <a:solidFill>
                  <a:srgbClr val="007FA3"/>
                </a:solidFill>
              </a:rPr>
              <a:t>Figure </a:t>
            </a:r>
            <a:r>
              <a:rPr lang="en-US" b="1" dirty="0" smtClean="0">
                <a:solidFill>
                  <a:srgbClr val="007FA3"/>
                </a:solidFill>
              </a:rPr>
              <a:t>2.14a, b  </a:t>
            </a:r>
            <a:r>
              <a:rPr lang="en-US" dirty="0"/>
              <a:t>Carbohydrates: structure of monosaccharides.</a:t>
            </a:r>
          </a:p>
        </p:txBody>
      </p:sp>
    </p:spTree>
    <p:extLst>
      <p:ext uri="{BB962C8B-B14F-4D97-AF65-F5344CB8AC3E}">
        <p14:creationId xmlns:p14="http://schemas.microsoft.com/office/powerpoint/2010/main" val="414538179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2385"/>
            <a:ext cx="8229600" cy="523220"/>
          </a:xfrm>
        </p:spPr>
        <p:txBody>
          <a:bodyPr/>
          <a:lstStyle/>
          <a:p>
            <a:r>
              <a:rPr lang="en-US" dirty="0"/>
              <a:t>Carbohydrates (3 of 5) </a:t>
            </a:r>
          </a:p>
        </p:txBody>
      </p:sp>
      <p:sp>
        <p:nvSpPr>
          <p:cNvPr id="3" name="Content Placeholder 2"/>
          <p:cNvSpPr>
            <a:spLocks noGrp="1"/>
          </p:cNvSpPr>
          <p:nvPr>
            <p:ph sz="quarter" idx="13"/>
          </p:nvPr>
        </p:nvSpPr>
        <p:spPr>
          <a:xfrm>
            <a:off x="457199" y="1600200"/>
            <a:ext cx="7891549" cy="615553"/>
          </a:xfrm>
        </p:spPr>
        <p:txBody>
          <a:bodyPr>
            <a:spAutoFit/>
          </a:bodyPr>
          <a:lstStyle/>
          <a:p>
            <a:pPr lvl="1"/>
            <a:r>
              <a:rPr lang="en-US" sz="2000" b="1" dirty="0"/>
              <a:t>Disaccharides</a:t>
            </a:r>
            <a:r>
              <a:rPr lang="en-US" sz="2000" dirty="0"/>
              <a:t> – formed by union of </a:t>
            </a:r>
            <a:r>
              <a:rPr lang="en-US" sz="2000" u="sng" dirty="0"/>
              <a:t>two</a:t>
            </a:r>
            <a:r>
              <a:rPr lang="en-US" sz="2000" dirty="0"/>
              <a:t> monosaccharides by </a:t>
            </a:r>
            <a:r>
              <a:rPr lang="en-US" sz="2000" i="1" dirty="0"/>
              <a:t>dehydration </a:t>
            </a:r>
            <a:r>
              <a:rPr lang="en-US" sz="2000" i="1" dirty="0" smtClean="0"/>
              <a:t>synthesis</a:t>
            </a:r>
            <a:endParaRPr lang="en-US" sz="2000" i="1" dirty="0"/>
          </a:p>
        </p:txBody>
      </p:sp>
      <p:pic>
        <p:nvPicPr>
          <p:cNvPr id="4" name="Picture 3" descr="Glucose and fructose, both monosaccharides, lose H 2 O during dehydration synthesis and become sucrose, a disaccharide. O H is taken from a single bond to a carbon of glucose, and H is taken from a carbon of fructose. The two are merged by one common O molecule. Similarly, during hydrolysis, H 2 O is added to sucrose and produces glucose and fructos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297" y="2796455"/>
            <a:ext cx="7893406" cy="1980590"/>
          </a:xfrm>
          <a:prstGeom prst="rect">
            <a:avLst/>
          </a:prstGeom>
        </p:spPr>
      </p:pic>
      <p:sp>
        <p:nvSpPr>
          <p:cNvPr id="5" name="Content Placeholder 4"/>
          <p:cNvSpPr>
            <a:spLocks noGrp="1"/>
          </p:cNvSpPr>
          <p:nvPr>
            <p:ph sz="quarter" idx="14"/>
          </p:nvPr>
        </p:nvSpPr>
        <p:spPr>
          <a:xfrm>
            <a:off x="455609" y="5926073"/>
            <a:ext cx="6876520" cy="255206"/>
          </a:xfrm>
        </p:spPr>
        <p:txBody>
          <a:bodyPr/>
          <a:lstStyle/>
          <a:p>
            <a:pPr marL="0" indent="0">
              <a:buNone/>
            </a:pPr>
            <a:r>
              <a:rPr lang="en-IN" b="1" dirty="0">
                <a:solidFill>
                  <a:srgbClr val="007FA3"/>
                </a:solidFill>
                <a:cs typeface="Times New Roman" panose="02020603050405020304" pitchFamily="18" charset="0"/>
              </a:rPr>
              <a:t>Figure 2.15 </a:t>
            </a:r>
            <a:r>
              <a:rPr lang="en-IN" dirty="0"/>
              <a:t>Carbohydrates: formation and breakdown of disaccharides.</a:t>
            </a:r>
          </a:p>
        </p:txBody>
      </p:sp>
    </p:spTree>
    <p:extLst>
      <p:ext uri="{BB962C8B-B14F-4D97-AF65-F5344CB8AC3E}">
        <p14:creationId xmlns:p14="http://schemas.microsoft.com/office/powerpoint/2010/main" val="24636271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771"/>
            <a:ext cx="8229600" cy="523220"/>
          </a:xfrm>
        </p:spPr>
        <p:txBody>
          <a:bodyPr>
            <a:spAutoFit/>
          </a:bodyPr>
          <a:lstStyle/>
          <a:p>
            <a:pPr fontAlgn="auto">
              <a:spcAft>
                <a:spcPts val="0"/>
              </a:spcAft>
              <a:defRPr/>
            </a:pPr>
            <a:r>
              <a:rPr lang="en-US" dirty="0"/>
              <a:t>Carbohydrates (4 of 5) </a:t>
            </a:r>
          </a:p>
        </p:txBody>
      </p:sp>
      <p:sp>
        <p:nvSpPr>
          <p:cNvPr id="3" name="Content Placeholder 2"/>
          <p:cNvSpPr>
            <a:spLocks noGrp="1"/>
          </p:cNvSpPr>
          <p:nvPr>
            <p:ph idx="1"/>
          </p:nvPr>
        </p:nvSpPr>
        <p:spPr>
          <a:xfrm>
            <a:off x="548640" y="1600200"/>
            <a:ext cx="8229600" cy="3339376"/>
          </a:xfrm>
        </p:spPr>
        <p:txBody>
          <a:bodyPr rtlCol="0">
            <a:spAutoFit/>
          </a:bodyPr>
          <a:lstStyle/>
          <a:p>
            <a:r>
              <a:rPr lang="en-US" sz="2400" dirty="0"/>
              <a:t>Polysaccharides consist of many monosaccharides joined to one another by dehydration synthesis reactions (Figure 2.16</a:t>
            </a:r>
            <a:r>
              <a:rPr lang="en-US" sz="2400" dirty="0" smtClean="0"/>
              <a:t>)</a:t>
            </a:r>
          </a:p>
          <a:p>
            <a:pPr marL="0" indent="0">
              <a:buNone/>
            </a:pPr>
            <a:r>
              <a:rPr lang="en-US" sz="2400" dirty="0" smtClean="0"/>
              <a:t> </a:t>
            </a:r>
            <a:r>
              <a:rPr lang="en-US" sz="2400" dirty="0"/>
              <a:t>• Glycogen is the storage polymer of glucose; mostly in skeletal muscle and liver cells </a:t>
            </a:r>
            <a:endParaRPr lang="en-US" sz="2400" dirty="0" smtClean="0"/>
          </a:p>
          <a:p>
            <a:pPr marL="0" indent="0">
              <a:buNone/>
            </a:pPr>
            <a:r>
              <a:rPr lang="en-US" sz="2400" dirty="0" smtClean="0"/>
              <a:t>• </a:t>
            </a:r>
            <a:r>
              <a:rPr lang="en-US" sz="2400" dirty="0"/>
              <a:t>Some polysaccharides are found covalently bound to either proteins or lipids forming glycoproteins and glycolipids; various functions in body</a:t>
            </a:r>
          </a:p>
        </p:txBody>
      </p:sp>
    </p:spTree>
    <p:extLst>
      <p:ext uri="{BB962C8B-B14F-4D97-AF65-F5344CB8AC3E}">
        <p14:creationId xmlns:p14="http://schemas.microsoft.com/office/powerpoint/2010/main" val="339754829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4267"/>
            <a:ext cx="8229600" cy="540101"/>
          </a:xfrm>
        </p:spPr>
        <p:txBody>
          <a:bodyPr/>
          <a:lstStyle/>
          <a:p>
            <a:r>
              <a:rPr lang="en-US" dirty="0"/>
              <a:t>Carbohydrates (5 of 5) </a:t>
            </a:r>
          </a:p>
        </p:txBody>
      </p:sp>
      <p:pic>
        <p:nvPicPr>
          <p:cNvPr id="3" name="Picture 2" descr="A chain of glucose molecules shows 7 connected carbohydrates. Each ring has the following components. C H 2 O H in the upper left, O in the upper right, H on the center right, which connects to O and to the H of the next chain, H and O H in the lower right, O H and H in the lower left, and H in the center left, which connects to O and the H of the previous carbohydra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211" y="2205542"/>
            <a:ext cx="7431578" cy="3020291"/>
          </a:xfrm>
          <a:prstGeom prst="rect">
            <a:avLst/>
          </a:prstGeom>
        </p:spPr>
      </p:pic>
      <p:sp>
        <p:nvSpPr>
          <p:cNvPr id="4" name="Content Placeholder 3"/>
          <p:cNvSpPr>
            <a:spLocks noGrp="1"/>
          </p:cNvSpPr>
          <p:nvPr>
            <p:ph sz="quarter" idx="14"/>
          </p:nvPr>
        </p:nvSpPr>
        <p:spPr>
          <a:xfrm>
            <a:off x="457200" y="5867400"/>
            <a:ext cx="5477933" cy="296333"/>
          </a:xfrm>
        </p:spPr>
        <p:txBody>
          <a:bodyPr/>
          <a:lstStyle/>
          <a:p>
            <a:pPr marL="0" indent="0">
              <a:buNone/>
            </a:pPr>
            <a:r>
              <a:rPr lang="en-IN" b="1" dirty="0">
                <a:solidFill>
                  <a:srgbClr val="007FA3"/>
                </a:solidFill>
                <a:cs typeface="Times New Roman" panose="02020603050405020304" pitchFamily="18" charset="0"/>
              </a:rPr>
              <a:t>Figure 2.16 </a:t>
            </a:r>
            <a:r>
              <a:rPr lang="en-IN" dirty="0"/>
              <a:t>Carbohydrates: the polysaccharide glycogen.</a:t>
            </a:r>
          </a:p>
        </p:txBody>
      </p:sp>
    </p:spTree>
    <p:extLst>
      <p:ext uri="{BB962C8B-B14F-4D97-AF65-F5344CB8AC3E}">
        <p14:creationId xmlns:p14="http://schemas.microsoft.com/office/powerpoint/2010/main" val="74226449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8389"/>
            <a:ext cx="8229600" cy="523220"/>
          </a:xfrm>
        </p:spPr>
        <p:txBody>
          <a:bodyPr>
            <a:spAutoFit/>
          </a:bodyPr>
          <a:lstStyle/>
          <a:p>
            <a:pPr fontAlgn="auto">
              <a:spcAft>
                <a:spcPts val="0"/>
              </a:spcAft>
              <a:defRPr/>
            </a:pPr>
            <a:r>
              <a:rPr lang="en-US" dirty="0"/>
              <a:t>Lipids (1 of 8)</a:t>
            </a:r>
          </a:p>
        </p:txBody>
      </p:sp>
      <p:sp>
        <p:nvSpPr>
          <p:cNvPr id="3" name="Content Placeholder 2"/>
          <p:cNvSpPr>
            <a:spLocks noGrp="1"/>
          </p:cNvSpPr>
          <p:nvPr>
            <p:ph idx="1"/>
          </p:nvPr>
        </p:nvSpPr>
        <p:spPr>
          <a:xfrm>
            <a:off x="457200" y="1600200"/>
            <a:ext cx="8229600" cy="3147015"/>
          </a:xfrm>
        </p:spPr>
        <p:txBody>
          <a:bodyPr rtlCol="0">
            <a:spAutoFit/>
          </a:bodyPr>
          <a:lstStyle/>
          <a:p>
            <a:r>
              <a:rPr lang="en-US" sz="2400" b="1" dirty="0"/>
              <a:t>Lipids</a:t>
            </a:r>
            <a:r>
              <a:rPr lang="en-US" sz="2400" dirty="0"/>
              <a:t> – group of nonpolar hydrophobic molecules composed primarily of carbon and hydrogen; include fats and oils </a:t>
            </a:r>
            <a:endParaRPr lang="en-US" sz="2400" dirty="0" smtClean="0"/>
          </a:p>
          <a:p>
            <a:r>
              <a:rPr lang="en-US" sz="2400" b="1" dirty="0" smtClean="0"/>
              <a:t>Fatty </a:t>
            </a:r>
            <a:r>
              <a:rPr lang="en-US" sz="2400" b="1" dirty="0"/>
              <a:t>acid </a:t>
            </a:r>
            <a:r>
              <a:rPr lang="en-US" sz="2400" dirty="0"/>
              <a:t>– a basic lipid monomer consisting of 4 to 20 or more carbon atoms; the hydrocarbon chain may have none, one, or more double bonds between its carbon atoms, which provides a way to classify fatty acids (Figure 2.17)</a:t>
            </a:r>
          </a:p>
        </p:txBody>
      </p:sp>
    </p:spTree>
    <p:extLst>
      <p:ext uri="{BB962C8B-B14F-4D97-AF65-F5344CB8AC3E}">
        <p14:creationId xmlns:p14="http://schemas.microsoft.com/office/powerpoint/2010/main" val="280318387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2385"/>
            <a:ext cx="8229600" cy="523220"/>
          </a:xfrm>
        </p:spPr>
        <p:txBody>
          <a:bodyPr/>
          <a:lstStyle/>
          <a:p>
            <a:r>
              <a:rPr lang="en-US" dirty="0"/>
              <a:t>Lipids (2 of 8) </a:t>
            </a:r>
          </a:p>
        </p:txBody>
      </p:sp>
      <p:sp>
        <p:nvSpPr>
          <p:cNvPr id="3" name="Content Placeholder 2"/>
          <p:cNvSpPr>
            <a:spLocks noGrp="1"/>
          </p:cNvSpPr>
          <p:nvPr>
            <p:ph sz="quarter" idx="13"/>
          </p:nvPr>
        </p:nvSpPr>
        <p:spPr>
          <a:xfrm>
            <a:off x="457199" y="1600200"/>
            <a:ext cx="7789333" cy="626533"/>
          </a:xfrm>
        </p:spPr>
        <p:txBody>
          <a:bodyPr/>
          <a:lstStyle/>
          <a:p>
            <a:r>
              <a:rPr lang="en-US" sz="1800" b="1" dirty="0"/>
              <a:t>Saturated</a:t>
            </a:r>
            <a:r>
              <a:rPr lang="en-US" sz="1800" dirty="0"/>
              <a:t> fatty acids – </a:t>
            </a:r>
            <a:r>
              <a:rPr lang="en-US" sz="1800" u="sng" dirty="0"/>
              <a:t>solid</a:t>
            </a:r>
            <a:r>
              <a:rPr lang="en-US" sz="1800" dirty="0"/>
              <a:t> at room temperature; </a:t>
            </a:r>
            <a:r>
              <a:rPr lang="en-US" sz="1800" i="1" dirty="0"/>
              <a:t>no double bonds</a:t>
            </a:r>
            <a:r>
              <a:rPr lang="en-US" sz="1800" dirty="0"/>
              <a:t> between carbon atoms; carbons are “saturated” with </a:t>
            </a:r>
            <a:r>
              <a:rPr lang="en-US" sz="1800" u="sng" dirty="0"/>
              <a:t>maximum</a:t>
            </a:r>
            <a:r>
              <a:rPr lang="en-US" sz="1800" dirty="0"/>
              <a:t> number of </a:t>
            </a:r>
            <a:r>
              <a:rPr lang="en-US" sz="1800" i="1" dirty="0"/>
              <a:t>hydrogen </a:t>
            </a:r>
            <a:r>
              <a:rPr lang="en-US" sz="1800" i="1" dirty="0" smtClean="0"/>
              <a:t>atoms</a:t>
            </a:r>
          </a:p>
          <a:p>
            <a:r>
              <a:rPr lang="en-US" sz="1800" i="1" dirty="0"/>
              <a:t> At room temperature, the molecules of a saturated fat such as </a:t>
            </a:r>
            <a:r>
              <a:rPr lang="en-US" sz="1800" i="1" dirty="0" smtClean="0"/>
              <a:t>butter </a:t>
            </a:r>
            <a:r>
              <a:rPr lang="en-US" sz="1800" i="1" dirty="0"/>
              <a:t>are packed closely together, forming a solid.</a:t>
            </a:r>
          </a:p>
          <a:p>
            <a:endParaRPr lang="en-US" sz="1800" i="1" dirty="0"/>
          </a:p>
        </p:txBody>
      </p:sp>
      <p:pic>
        <p:nvPicPr>
          <p:cNvPr id="4" name="Picture 3" descr="A, saturated fatty acid, such as a palmitic acid. The carboxyl group shows C in the center, single bonded up to O H, double bonded down to O. C single bonds right to the hydrocarbon chain, which is composed of 15 C molecules, each single bonded up and down to H, and single bonded right to the next C molecule. The last C molecule single bonds right to 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9474" y="3521276"/>
            <a:ext cx="5936876" cy="3180229"/>
          </a:xfrm>
          <a:prstGeom prst="rect">
            <a:avLst/>
          </a:prstGeom>
        </p:spPr>
      </p:pic>
      <p:sp>
        <p:nvSpPr>
          <p:cNvPr id="5" name="Content Placeholder 4"/>
          <p:cNvSpPr>
            <a:spLocks noGrp="1"/>
          </p:cNvSpPr>
          <p:nvPr>
            <p:ph sz="quarter" idx="14"/>
          </p:nvPr>
        </p:nvSpPr>
        <p:spPr>
          <a:xfrm>
            <a:off x="457199" y="5905993"/>
            <a:ext cx="1371601" cy="351116"/>
          </a:xfrm>
        </p:spPr>
        <p:txBody>
          <a:bodyPr/>
          <a:lstStyle/>
          <a:p>
            <a:pPr marL="0" indent="0">
              <a:buNone/>
            </a:pPr>
            <a:r>
              <a:rPr lang="en-IN" sz="1200" b="1" dirty="0">
                <a:solidFill>
                  <a:srgbClr val="007FA3"/>
                </a:solidFill>
                <a:cs typeface="Times New Roman" panose="02020603050405020304" pitchFamily="18" charset="0"/>
              </a:rPr>
              <a:t>Figure </a:t>
            </a:r>
            <a:r>
              <a:rPr lang="en-IN" sz="1200" b="1" dirty="0" smtClean="0">
                <a:solidFill>
                  <a:srgbClr val="007FA3"/>
                </a:solidFill>
                <a:cs typeface="Times New Roman" panose="02020603050405020304" pitchFamily="18" charset="0"/>
              </a:rPr>
              <a:t>2.17a </a:t>
            </a:r>
            <a:r>
              <a:rPr lang="en-IN" sz="1200" dirty="0"/>
              <a:t>Lipids: structure of fatty acids.</a:t>
            </a:r>
          </a:p>
        </p:txBody>
      </p:sp>
    </p:spTree>
    <p:extLst>
      <p:ext uri="{BB962C8B-B14F-4D97-AF65-F5344CB8AC3E}">
        <p14:creationId xmlns:p14="http://schemas.microsoft.com/office/powerpoint/2010/main" val="1712309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851"/>
            <a:ext cx="8229600" cy="1323439"/>
          </a:xfrm>
        </p:spPr>
        <p:txBody>
          <a:bodyPr>
            <a:spAutoFit/>
          </a:bodyPr>
          <a:lstStyle/>
          <a:p>
            <a:r>
              <a:rPr lang="en-US" sz="4000" dirty="0"/>
              <a:t>Elements in the Periodic Table and the Human Body (2 of 3)</a:t>
            </a:r>
          </a:p>
        </p:txBody>
      </p:sp>
      <p:sp>
        <p:nvSpPr>
          <p:cNvPr id="3" name="Content Placeholder 2"/>
          <p:cNvSpPr>
            <a:spLocks noGrp="1"/>
          </p:cNvSpPr>
          <p:nvPr>
            <p:ph idx="4294967295"/>
          </p:nvPr>
        </p:nvSpPr>
        <p:spPr>
          <a:xfrm>
            <a:off x="460282" y="1602650"/>
            <a:ext cx="7681938" cy="2222147"/>
          </a:xfrm>
        </p:spPr>
        <p:txBody>
          <a:bodyPr>
            <a:spAutoFit/>
          </a:bodyPr>
          <a:lstStyle/>
          <a:p>
            <a:r>
              <a:rPr lang="en-US" b="1" dirty="0"/>
              <a:t>Periodic table</a:t>
            </a:r>
            <a:r>
              <a:rPr lang="en-US" dirty="0"/>
              <a:t> of elements – lists elements by </a:t>
            </a:r>
            <a:r>
              <a:rPr lang="en-US" u="sng" dirty="0"/>
              <a:t>increasing</a:t>
            </a:r>
            <a:r>
              <a:rPr lang="en-US" dirty="0"/>
              <a:t> </a:t>
            </a:r>
            <a:r>
              <a:rPr lang="en-US" i="1" dirty="0"/>
              <a:t>atomic</a:t>
            </a:r>
            <a:r>
              <a:rPr lang="en-US" dirty="0"/>
              <a:t> </a:t>
            </a:r>
            <a:r>
              <a:rPr lang="en-US" i="1" dirty="0"/>
              <a:t>numbers</a:t>
            </a:r>
            <a:r>
              <a:rPr lang="en-US" dirty="0"/>
              <a:t>:</a:t>
            </a:r>
          </a:p>
          <a:p>
            <a:pPr lvl="1"/>
            <a:r>
              <a:rPr lang="en-US" b="1" dirty="0"/>
              <a:t>Groups</a:t>
            </a:r>
            <a:r>
              <a:rPr lang="en-US" dirty="0"/>
              <a:t> – organized by certain properties</a:t>
            </a:r>
          </a:p>
          <a:p>
            <a:pPr lvl="1"/>
            <a:r>
              <a:rPr lang="en-US" b="1" dirty="0"/>
              <a:t>Chemical</a:t>
            </a:r>
            <a:r>
              <a:rPr lang="en-US" dirty="0"/>
              <a:t> </a:t>
            </a:r>
            <a:r>
              <a:rPr lang="en-US" b="1" dirty="0"/>
              <a:t>symbol </a:t>
            </a:r>
            <a:r>
              <a:rPr lang="en-US" dirty="0"/>
              <a:t>–</a:t>
            </a:r>
            <a:r>
              <a:rPr lang="en-US" b="1" dirty="0"/>
              <a:t> </a:t>
            </a:r>
            <a:r>
              <a:rPr lang="en-US" dirty="0"/>
              <a:t>represents each element </a:t>
            </a:r>
            <a:endParaRPr lang="en-US" b="1" dirty="0"/>
          </a:p>
        </p:txBody>
      </p:sp>
    </p:spTree>
    <p:extLst>
      <p:ext uri="{BB962C8B-B14F-4D97-AF65-F5344CB8AC3E}">
        <p14:creationId xmlns:p14="http://schemas.microsoft.com/office/powerpoint/2010/main" val="252928549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_02_16a_unlabeled.jpg"/>
          <p:cNvPicPr>
            <a:picLocks noChangeAspect="1"/>
          </p:cNvPicPr>
          <p:nvPr/>
        </p:nvPicPr>
        <p:blipFill rotWithShape="1">
          <a:blip r:embed="rId3">
            <a:extLst>
              <a:ext uri="{28A0092B-C50C-407E-A947-70E740481C1C}">
                <a14:useLocalDpi xmlns:a14="http://schemas.microsoft.com/office/drawing/2010/main" val="0"/>
              </a:ext>
            </a:extLst>
          </a:blip>
          <a:srcRect b="4010"/>
          <a:stretch/>
        </p:blipFill>
        <p:spPr>
          <a:xfrm>
            <a:off x="1438656" y="667512"/>
            <a:ext cx="6266688" cy="5301488"/>
          </a:xfrm>
          <a:prstGeom prst="rect">
            <a:avLst/>
          </a:prstGeom>
        </p:spPr>
      </p:pic>
      <p:sp>
        <p:nvSpPr>
          <p:cNvPr id="9217" name="Rectangle 3"/>
          <p:cNvSpPr>
            <a:spLocks noGrp="1" noChangeArrowheads="1"/>
          </p:cNvSpPr>
          <p:nvPr>
            <p:ph type="ctrTitle"/>
          </p:nvPr>
        </p:nvSpPr>
        <p:spPr bwMode="auto">
          <a:xfrm>
            <a:off x="20637" y="0"/>
            <a:ext cx="4226807" cy="30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endParaRPr lang="en-US" sz="900" b="1" dirty="0">
              <a:latin typeface="Arial" charset="0"/>
            </a:endParaRPr>
          </a:p>
        </p:txBody>
      </p:sp>
      <p:sp>
        <p:nvSpPr>
          <p:cNvPr id="62" name="Text Box 31"/>
          <p:cNvSpPr txBox="1">
            <a:spLocks noChangeArrowheads="1"/>
          </p:cNvSpPr>
          <p:nvPr/>
        </p:nvSpPr>
        <p:spPr bwMode="auto">
          <a:xfrm>
            <a:off x="1476028" y="4764307"/>
            <a:ext cx="6080477" cy="13669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2100" b="0" dirty="0">
                <a:solidFill>
                  <a:srgbClr val="000000"/>
                </a:solidFill>
                <a:latin typeface="Arial Black"/>
                <a:cs typeface="Arial Black"/>
              </a:rPr>
              <a:t>(a) Saturated fat. </a:t>
            </a:r>
            <a:r>
              <a:rPr lang="en-US" sz="2100" dirty="0">
                <a:solidFill>
                  <a:srgbClr val="000000"/>
                </a:solidFill>
                <a:latin typeface="Arial"/>
                <a:cs typeface="Arial"/>
              </a:rPr>
              <a:t>At room temperature, the</a:t>
            </a:r>
          </a:p>
          <a:p>
            <a:r>
              <a:rPr lang="en-US" sz="2100" dirty="0">
                <a:solidFill>
                  <a:srgbClr val="000000"/>
                </a:solidFill>
                <a:latin typeface="Arial"/>
                <a:cs typeface="Arial"/>
              </a:rPr>
              <a:t>      </a:t>
            </a:r>
            <a:r>
              <a:rPr lang="en-US" sz="1000" dirty="0">
                <a:solidFill>
                  <a:srgbClr val="000000"/>
                </a:solidFill>
                <a:latin typeface="Arial"/>
                <a:cs typeface="Arial"/>
              </a:rPr>
              <a:t> </a:t>
            </a:r>
            <a:r>
              <a:rPr lang="en-US" sz="2100" dirty="0">
                <a:solidFill>
                  <a:srgbClr val="000000"/>
                </a:solidFill>
                <a:latin typeface="Arial"/>
                <a:cs typeface="Arial"/>
              </a:rPr>
              <a:t>molecules of a saturated fat such as this</a:t>
            </a:r>
          </a:p>
          <a:p>
            <a:r>
              <a:rPr lang="en-US" sz="2100" dirty="0">
                <a:solidFill>
                  <a:srgbClr val="000000"/>
                </a:solidFill>
                <a:latin typeface="Arial"/>
                <a:cs typeface="Arial"/>
              </a:rPr>
              <a:t>      </a:t>
            </a:r>
            <a:r>
              <a:rPr lang="en-US" sz="1000" dirty="0">
                <a:solidFill>
                  <a:srgbClr val="000000"/>
                </a:solidFill>
                <a:latin typeface="Arial"/>
                <a:cs typeface="Arial"/>
              </a:rPr>
              <a:t> </a:t>
            </a:r>
            <a:r>
              <a:rPr lang="en-US" sz="2100" dirty="0">
                <a:solidFill>
                  <a:srgbClr val="000000"/>
                </a:solidFill>
                <a:latin typeface="Arial"/>
                <a:cs typeface="Arial"/>
              </a:rPr>
              <a:t>butter are packed closely together, forming</a:t>
            </a:r>
          </a:p>
          <a:p>
            <a:r>
              <a:rPr lang="en-US" sz="2100" dirty="0">
                <a:solidFill>
                  <a:srgbClr val="000000"/>
                </a:solidFill>
                <a:latin typeface="Arial"/>
                <a:cs typeface="Arial"/>
              </a:rPr>
              <a:t>      </a:t>
            </a:r>
            <a:r>
              <a:rPr lang="en-US" sz="1000" dirty="0">
                <a:solidFill>
                  <a:srgbClr val="000000"/>
                </a:solidFill>
                <a:latin typeface="Arial"/>
                <a:cs typeface="Arial"/>
              </a:rPr>
              <a:t> </a:t>
            </a:r>
            <a:r>
              <a:rPr lang="en-US" sz="2100" dirty="0">
                <a:solidFill>
                  <a:srgbClr val="000000"/>
                </a:solidFill>
                <a:latin typeface="Arial"/>
                <a:cs typeface="Arial"/>
              </a:rPr>
              <a:t>a solid.</a:t>
            </a:r>
          </a:p>
          <a:p>
            <a:endParaRPr lang="en-US" sz="2100" b="0" dirty="0">
              <a:solidFill>
                <a:srgbClr val="000000"/>
              </a:solidFill>
              <a:latin typeface="Arial Black"/>
              <a:cs typeface="Arial Black"/>
            </a:endParaRPr>
          </a:p>
        </p:txBody>
      </p:sp>
      <p:sp>
        <p:nvSpPr>
          <p:cNvPr id="7" name="Text Box 31"/>
          <p:cNvSpPr txBox="1">
            <a:spLocks noChangeArrowheads="1"/>
          </p:cNvSpPr>
          <p:nvPr/>
        </p:nvSpPr>
        <p:spPr bwMode="auto">
          <a:xfrm>
            <a:off x="4778022" y="1243586"/>
            <a:ext cx="3046590" cy="760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2100" dirty="0">
                <a:solidFill>
                  <a:srgbClr val="000000"/>
                </a:solidFill>
                <a:latin typeface="Arial"/>
                <a:cs typeface="Arial"/>
              </a:rPr>
              <a:t>Structural formula of a</a:t>
            </a:r>
          </a:p>
          <a:p>
            <a:r>
              <a:rPr lang="en-US" sz="2100" dirty="0">
                <a:solidFill>
                  <a:srgbClr val="000000"/>
                </a:solidFill>
                <a:latin typeface="Arial"/>
                <a:cs typeface="Arial"/>
              </a:rPr>
              <a:t>saturated fat molecule.</a:t>
            </a:r>
          </a:p>
          <a:p>
            <a:endParaRPr lang="en-US" sz="2100" b="0" dirty="0">
              <a:solidFill>
                <a:srgbClr val="000000"/>
              </a:solidFill>
              <a:latin typeface="Arial Black"/>
              <a:cs typeface="Arial Black"/>
            </a:endParaRPr>
          </a:p>
        </p:txBody>
      </p:sp>
    </p:spTree>
    <p:extLst>
      <p:ext uri="{BB962C8B-B14F-4D97-AF65-F5344CB8AC3E}">
        <p14:creationId xmlns:p14="http://schemas.microsoft.com/office/powerpoint/2010/main" val="375283259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2385"/>
            <a:ext cx="8229600" cy="523220"/>
          </a:xfrm>
        </p:spPr>
        <p:txBody>
          <a:bodyPr/>
          <a:lstStyle/>
          <a:p>
            <a:r>
              <a:rPr lang="en-US" dirty="0"/>
              <a:t>Lipids (3 of 8)</a:t>
            </a:r>
          </a:p>
        </p:txBody>
      </p:sp>
      <p:sp>
        <p:nvSpPr>
          <p:cNvPr id="3" name="Content Placeholder 2"/>
          <p:cNvSpPr>
            <a:spLocks noGrp="1"/>
          </p:cNvSpPr>
          <p:nvPr>
            <p:ph sz="quarter" idx="13"/>
          </p:nvPr>
        </p:nvSpPr>
        <p:spPr>
          <a:xfrm>
            <a:off x="457199" y="1600200"/>
            <a:ext cx="7814733" cy="550333"/>
          </a:xfrm>
        </p:spPr>
        <p:txBody>
          <a:bodyPr/>
          <a:lstStyle/>
          <a:p>
            <a:pPr lvl="1"/>
            <a:r>
              <a:rPr lang="en-US" b="1" dirty="0"/>
              <a:t>Monounsaturated</a:t>
            </a:r>
            <a:r>
              <a:rPr lang="en-US" dirty="0"/>
              <a:t> fatty acids – generally </a:t>
            </a:r>
            <a:r>
              <a:rPr lang="en-US" u="sng" dirty="0"/>
              <a:t>liquid</a:t>
            </a:r>
            <a:r>
              <a:rPr lang="en-US" dirty="0"/>
              <a:t> at room temperature; </a:t>
            </a:r>
            <a:r>
              <a:rPr lang="en-US" u="sng" dirty="0"/>
              <a:t>one</a:t>
            </a:r>
            <a:r>
              <a:rPr lang="en-US" dirty="0"/>
              <a:t> </a:t>
            </a:r>
            <a:r>
              <a:rPr lang="en-US" i="1" dirty="0"/>
              <a:t>double bond</a:t>
            </a:r>
            <a:r>
              <a:rPr lang="en-US" dirty="0"/>
              <a:t> between two carbons in hydrocarbon </a:t>
            </a:r>
            <a:r>
              <a:rPr lang="en-US" dirty="0" smtClean="0"/>
              <a:t>chain</a:t>
            </a:r>
          </a:p>
          <a:p>
            <a:pPr lvl="1"/>
            <a:r>
              <a:rPr lang="en-US" dirty="0"/>
              <a:t> generally liquid at room temperature; have one double bond between two carbons in hydrocarbon chain, causes chain to bend, can’t pack together as tightly</a:t>
            </a:r>
          </a:p>
          <a:p>
            <a:pPr marL="457200" lvl="1" indent="0">
              <a:buNone/>
            </a:pPr>
            <a:endParaRPr lang="en-US" dirty="0"/>
          </a:p>
        </p:txBody>
      </p:sp>
      <p:pic>
        <p:nvPicPr>
          <p:cNvPr id="4" name="Picture 3" descr="B, monounsaturated fatty acid, such as an oleic acid. The carboxyl group and hydrocarbon chains remain largely the same as in A, saturated fatty acids. The hydrocarbon chain has 17 C molecules, with a double bond falling between the seventh and eighth C molecule. Neither of these molecules single bonds down to 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462" y="4309236"/>
            <a:ext cx="4444538" cy="3203171"/>
          </a:xfrm>
          <a:prstGeom prst="rect">
            <a:avLst/>
          </a:prstGeom>
        </p:spPr>
      </p:pic>
      <p:sp>
        <p:nvSpPr>
          <p:cNvPr id="5" name="Content Placeholder 4"/>
          <p:cNvSpPr>
            <a:spLocks noGrp="1"/>
          </p:cNvSpPr>
          <p:nvPr>
            <p:ph sz="quarter" idx="14"/>
          </p:nvPr>
        </p:nvSpPr>
        <p:spPr>
          <a:xfrm>
            <a:off x="457200" y="5910822"/>
            <a:ext cx="4021667" cy="247757"/>
          </a:xfrm>
        </p:spPr>
        <p:txBody>
          <a:bodyPr/>
          <a:lstStyle/>
          <a:p>
            <a:pPr marL="0" indent="0">
              <a:buNone/>
            </a:pPr>
            <a:r>
              <a:rPr lang="en-IN" b="1" dirty="0">
                <a:solidFill>
                  <a:srgbClr val="007FA3"/>
                </a:solidFill>
                <a:cs typeface="Times New Roman" panose="02020603050405020304" pitchFamily="18" charset="0"/>
              </a:rPr>
              <a:t>Figure </a:t>
            </a:r>
            <a:r>
              <a:rPr lang="en-IN" b="1" dirty="0" smtClean="0">
                <a:solidFill>
                  <a:srgbClr val="007FA3"/>
                </a:solidFill>
                <a:cs typeface="Times New Roman" panose="02020603050405020304" pitchFamily="18" charset="0"/>
              </a:rPr>
              <a:t>2.17b </a:t>
            </a:r>
            <a:r>
              <a:rPr lang="en-IN" dirty="0"/>
              <a:t>Lipids: structure of fatty acids</a:t>
            </a:r>
            <a:r>
              <a:rPr lang="en-IN" dirty="0" smtClean="0"/>
              <a:t>.</a:t>
            </a:r>
            <a:endParaRPr lang="en-IN" dirty="0"/>
          </a:p>
        </p:txBody>
      </p:sp>
    </p:spTree>
    <p:extLst>
      <p:ext uri="{BB962C8B-B14F-4D97-AF65-F5344CB8AC3E}">
        <p14:creationId xmlns:p14="http://schemas.microsoft.com/office/powerpoint/2010/main" val="95866457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_02_16b_unlabeled.jpg"/>
          <p:cNvPicPr>
            <a:picLocks noChangeAspect="1"/>
          </p:cNvPicPr>
          <p:nvPr/>
        </p:nvPicPr>
        <p:blipFill rotWithShape="1">
          <a:blip r:embed="rId3">
            <a:extLst>
              <a:ext uri="{28A0092B-C50C-407E-A947-70E740481C1C}">
                <a14:useLocalDpi xmlns:a14="http://schemas.microsoft.com/office/drawing/2010/main" val="0"/>
              </a:ext>
            </a:extLst>
          </a:blip>
          <a:srcRect b="3324"/>
          <a:stretch/>
        </p:blipFill>
        <p:spPr>
          <a:xfrm>
            <a:off x="1487424" y="451104"/>
            <a:ext cx="6169152" cy="5757785"/>
          </a:xfrm>
          <a:prstGeom prst="rect">
            <a:avLst/>
          </a:prstGeom>
        </p:spPr>
      </p:pic>
      <p:sp>
        <p:nvSpPr>
          <p:cNvPr id="9217" name="Rectangle 3"/>
          <p:cNvSpPr>
            <a:spLocks noGrp="1" noChangeArrowheads="1"/>
          </p:cNvSpPr>
          <p:nvPr>
            <p:ph type="ctrTitle"/>
          </p:nvPr>
        </p:nvSpPr>
        <p:spPr bwMode="auto">
          <a:xfrm>
            <a:off x="20637" y="0"/>
            <a:ext cx="4226807" cy="30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charset="0"/>
              </a:rPr>
              <a:t>Figure 2.16b Examples of saturated and unsaturated fats and fatty acids.</a:t>
            </a:r>
          </a:p>
        </p:txBody>
      </p:sp>
      <p:sp>
        <p:nvSpPr>
          <p:cNvPr id="6" name="Text Box 31"/>
          <p:cNvSpPr txBox="1">
            <a:spLocks noChangeArrowheads="1"/>
          </p:cNvSpPr>
          <p:nvPr/>
        </p:nvSpPr>
        <p:spPr bwMode="auto">
          <a:xfrm>
            <a:off x="1532477" y="4644365"/>
            <a:ext cx="6235693" cy="1719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2100" b="0" dirty="0">
                <a:solidFill>
                  <a:srgbClr val="000000"/>
                </a:solidFill>
                <a:latin typeface="Arial Black"/>
                <a:cs typeface="Arial Black"/>
              </a:rPr>
              <a:t>(b) Unsaturated fat. </a:t>
            </a:r>
            <a:r>
              <a:rPr lang="en-US" sz="2100" dirty="0">
                <a:solidFill>
                  <a:srgbClr val="000000"/>
                </a:solidFill>
                <a:latin typeface="Arial"/>
                <a:cs typeface="Arial"/>
              </a:rPr>
              <a:t>At room temperature, </a:t>
            </a:r>
          </a:p>
          <a:p>
            <a:r>
              <a:rPr lang="en-US" sz="2100" dirty="0">
                <a:solidFill>
                  <a:srgbClr val="000000"/>
                </a:solidFill>
                <a:latin typeface="Arial"/>
                <a:cs typeface="Arial"/>
              </a:rPr>
              <a:t>      </a:t>
            </a:r>
            <a:r>
              <a:rPr lang="en-US" sz="1000" dirty="0">
                <a:solidFill>
                  <a:srgbClr val="000000"/>
                </a:solidFill>
                <a:latin typeface="Arial"/>
                <a:cs typeface="Arial"/>
              </a:rPr>
              <a:t> </a:t>
            </a:r>
            <a:r>
              <a:rPr lang="en-US" sz="2100" dirty="0">
                <a:solidFill>
                  <a:srgbClr val="000000"/>
                </a:solidFill>
                <a:latin typeface="Arial"/>
                <a:cs typeface="Arial"/>
              </a:rPr>
              <a:t>the molecules of an unsaturated fat such as</a:t>
            </a:r>
          </a:p>
          <a:p>
            <a:r>
              <a:rPr lang="en-US" sz="2100" dirty="0">
                <a:solidFill>
                  <a:srgbClr val="000000"/>
                </a:solidFill>
                <a:latin typeface="Arial"/>
                <a:cs typeface="Arial"/>
              </a:rPr>
              <a:t>      </a:t>
            </a:r>
            <a:r>
              <a:rPr lang="en-US" sz="1000" dirty="0">
                <a:solidFill>
                  <a:srgbClr val="000000"/>
                </a:solidFill>
                <a:latin typeface="Arial"/>
                <a:cs typeface="Arial"/>
              </a:rPr>
              <a:t> </a:t>
            </a:r>
            <a:r>
              <a:rPr lang="en-US" sz="2100" dirty="0">
                <a:solidFill>
                  <a:srgbClr val="000000"/>
                </a:solidFill>
                <a:latin typeface="Arial"/>
                <a:cs typeface="Arial"/>
              </a:rPr>
              <a:t>this olive oil cannot pack together closely</a:t>
            </a:r>
          </a:p>
          <a:p>
            <a:r>
              <a:rPr lang="en-US" sz="2100" dirty="0">
                <a:solidFill>
                  <a:srgbClr val="000000"/>
                </a:solidFill>
                <a:latin typeface="Arial"/>
                <a:cs typeface="Arial"/>
              </a:rPr>
              <a:t>      </a:t>
            </a:r>
            <a:r>
              <a:rPr lang="en-US" sz="1000" dirty="0">
                <a:solidFill>
                  <a:srgbClr val="000000"/>
                </a:solidFill>
                <a:latin typeface="Arial"/>
                <a:cs typeface="Arial"/>
              </a:rPr>
              <a:t> </a:t>
            </a:r>
            <a:r>
              <a:rPr lang="en-US" sz="2100" dirty="0">
                <a:solidFill>
                  <a:srgbClr val="000000"/>
                </a:solidFill>
                <a:latin typeface="Arial"/>
                <a:cs typeface="Arial"/>
              </a:rPr>
              <a:t>enough to solidify because of the kinks in</a:t>
            </a:r>
          </a:p>
          <a:p>
            <a:r>
              <a:rPr lang="en-US" sz="2100" dirty="0">
                <a:solidFill>
                  <a:srgbClr val="000000"/>
                </a:solidFill>
                <a:latin typeface="Arial"/>
                <a:cs typeface="Arial"/>
              </a:rPr>
              <a:t>      </a:t>
            </a:r>
            <a:r>
              <a:rPr lang="en-US" sz="1000" dirty="0">
                <a:solidFill>
                  <a:srgbClr val="000000"/>
                </a:solidFill>
                <a:latin typeface="Arial"/>
                <a:cs typeface="Arial"/>
              </a:rPr>
              <a:t> </a:t>
            </a:r>
            <a:r>
              <a:rPr lang="en-US" sz="2100" dirty="0">
                <a:solidFill>
                  <a:srgbClr val="000000"/>
                </a:solidFill>
                <a:latin typeface="Arial"/>
                <a:cs typeface="Arial"/>
              </a:rPr>
              <a:t>some of their fatty acid chains.</a:t>
            </a:r>
          </a:p>
          <a:p>
            <a:endParaRPr lang="en-US" sz="2100" b="0" dirty="0">
              <a:solidFill>
                <a:srgbClr val="000000"/>
              </a:solidFill>
              <a:latin typeface="Arial Black"/>
              <a:cs typeface="Arial Black"/>
            </a:endParaRPr>
          </a:p>
        </p:txBody>
      </p:sp>
      <p:sp>
        <p:nvSpPr>
          <p:cNvPr id="8" name="Text Box 31"/>
          <p:cNvSpPr txBox="1">
            <a:spLocks noChangeArrowheads="1"/>
          </p:cNvSpPr>
          <p:nvPr/>
        </p:nvSpPr>
        <p:spPr bwMode="auto">
          <a:xfrm>
            <a:off x="4418200" y="1074249"/>
            <a:ext cx="3300582" cy="731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2100" dirty="0">
                <a:solidFill>
                  <a:srgbClr val="000000"/>
                </a:solidFill>
                <a:latin typeface="Arial"/>
                <a:cs typeface="Arial"/>
              </a:rPr>
              <a:t>Structural formula of an</a:t>
            </a:r>
          </a:p>
          <a:p>
            <a:r>
              <a:rPr lang="en-US" sz="2100" dirty="0">
                <a:solidFill>
                  <a:srgbClr val="000000"/>
                </a:solidFill>
                <a:latin typeface="Arial"/>
                <a:cs typeface="Arial"/>
              </a:rPr>
              <a:t>unsaturated fat molecule.</a:t>
            </a:r>
          </a:p>
          <a:p>
            <a:endParaRPr lang="en-US" sz="2100" b="0" dirty="0">
              <a:solidFill>
                <a:srgbClr val="000000"/>
              </a:solidFill>
              <a:latin typeface="Arial Black"/>
              <a:cs typeface="Arial Black"/>
            </a:endParaRPr>
          </a:p>
        </p:txBody>
      </p:sp>
    </p:spTree>
    <p:extLst>
      <p:ext uri="{BB962C8B-B14F-4D97-AF65-F5344CB8AC3E}">
        <p14:creationId xmlns:p14="http://schemas.microsoft.com/office/powerpoint/2010/main" val="193218426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2385"/>
            <a:ext cx="8229600" cy="523220"/>
          </a:xfrm>
        </p:spPr>
        <p:txBody>
          <a:bodyPr/>
          <a:lstStyle/>
          <a:p>
            <a:r>
              <a:rPr lang="en-US" dirty="0"/>
              <a:t>Lipids (4 of 8)</a:t>
            </a:r>
          </a:p>
        </p:txBody>
      </p:sp>
      <p:sp>
        <p:nvSpPr>
          <p:cNvPr id="3" name="Content Placeholder 2"/>
          <p:cNvSpPr>
            <a:spLocks noGrp="1"/>
          </p:cNvSpPr>
          <p:nvPr>
            <p:ph sz="quarter" idx="13"/>
          </p:nvPr>
        </p:nvSpPr>
        <p:spPr>
          <a:xfrm>
            <a:off x="457200" y="1600200"/>
            <a:ext cx="7797800" cy="492443"/>
          </a:xfrm>
        </p:spPr>
        <p:txBody>
          <a:bodyPr>
            <a:spAutoFit/>
          </a:bodyPr>
          <a:lstStyle/>
          <a:p>
            <a:r>
              <a:rPr lang="en-US" b="1" dirty="0"/>
              <a:t>Polyunsaturated</a:t>
            </a:r>
            <a:r>
              <a:rPr lang="en-US" dirty="0"/>
              <a:t> fatty acids – </a:t>
            </a:r>
            <a:r>
              <a:rPr lang="en-US" u="sng" dirty="0"/>
              <a:t>liquid</a:t>
            </a:r>
            <a:r>
              <a:rPr lang="en-US" dirty="0"/>
              <a:t> at room temperature; </a:t>
            </a:r>
            <a:r>
              <a:rPr lang="en-US" u="sng" dirty="0"/>
              <a:t>two or more</a:t>
            </a:r>
            <a:r>
              <a:rPr lang="en-US" dirty="0"/>
              <a:t> </a:t>
            </a:r>
            <a:r>
              <a:rPr lang="en-US" i="1" dirty="0"/>
              <a:t>double bonds</a:t>
            </a:r>
            <a:r>
              <a:rPr lang="en-US" dirty="0"/>
              <a:t> between carbons in hydrocarbon chain</a:t>
            </a:r>
          </a:p>
        </p:txBody>
      </p:sp>
      <p:pic>
        <p:nvPicPr>
          <p:cNvPr id="4" name="Picture 3" descr="C, polyunsaturated fatty acid, such as a lineolic acid. The carboxyl group and hydrocarbon chain remain largely the same as in B. A double bond falls between C molecules seven and eight, and neither single bond down to H. A second double bond falls between the eleventh and twelfth C molecules, neither of which single bond down to 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462" y="3269425"/>
            <a:ext cx="4444538" cy="3108960"/>
          </a:xfrm>
          <a:prstGeom prst="rect">
            <a:avLst/>
          </a:prstGeom>
        </p:spPr>
      </p:pic>
      <p:sp>
        <p:nvSpPr>
          <p:cNvPr id="5" name="Content Placeholder 4"/>
          <p:cNvSpPr>
            <a:spLocks noGrp="1"/>
          </p:cNvSpPr>
          <p:nvPr>
            <p:ph sz="quarter" idx="14"/>
          </p:nvPr>
        </p:nvSpPr>
        <p:spPr>
          <a:xfrm>
            <a:off x="457200" y="5909733"/>
            <a:ext cx="4013200" cy="237066"/>
          </a:xfrm>
        </p:spPr>
        <p:txBody>
          <a:bodyPr/>
          <a:lstStyle/>
          <a:p>
            <a:pPr marL="0" indent="0">
              <a:buNone/>
            </a:pPr>
            <a:r>
              <a:rPr lang="en-IN" b="1" dirty="0">
                <a:solidFill>
                  <a:srgbClr val="007FA3"/>
                </a:solidFill>
                <a:cs typeface="Times New Roman" panose="02020603050405020304" pitchFamily="18" charset="0"/>
              </a:rPr>
              <a:t>Figure </a:t>
            </a:r>
            <a:r>
              <a:rPr lang="en-IN" b="1" dirty="0" smtClean="0">
                <a:solidFill>
                  <a:srgbClr val="007FA3"/>
                </a:solidFill>
                <a:cs typeface="Times New Roman" panose="02020603050405020304" pitchFamily="18" charset="0"/>
              </a:rPr>
              <a:t>2.17c </a:t>
            </a:r>
            <a:r>
              <a:rPr lang="en-IN" dirty="0"/>
              <a:t>Lipids: structure of fatty acids</a:t>
            </a:r>
            <a:r>
              <a:rPr lang="en-IN" dirty="0" smtClean="0"/>
              <a:t>.</a:t>
            </a:r>
            <a:endParaRPr lang="en-IN" dirty="0"/>
          </a:p>
        </p:txBody>
      </p:sp>
    </p:spTree>
    <p:extLst>
      <p:ext uri="{BB962C8B-B14F-4D97-AF65-F5344CB8AC3E}">
        <p14:creationId xmlns:p14="http://schemas.microsoft.com/office/powerpoint/2010/main" val="275959471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7306733" cy="1097280"/>
          </a:xfrm>
        </p:spPr>
        <p:txBody>
          <a:bodyPr>
            <a:noAutofit/>
          </a:bodyPr>
          <a:lstStyle/>
          <a:p>
            <a:pPr fontAlgn="auto">
              <a:spcAft>
                <a:spcPts val="0"/>
              </a:spcAft>
              <a:defRPr/>
            </a:pPr>
            <a:r>
              <a:rPr lang="en-US" sz="3600" dirty="0"/>
              <a:t>The Good, the Bad, and the Ugly of </a:t>
            </a:r>
            <a:br>
              <a:rPr lang="en-US" sz="3600" dirty="0"/>
            </a:br>
            <a:r>
              <a:rPr lang="en-US" sz="3600" dirty="0"/>
              <a:t>Fatty Acids (1 of 2)</a:t>
            </a:r>
          </a:p>
        </p:txBody>
      </p:sp>
      <p:sp>
        <p:nvSpPr>
          <p:cNvPr id="3" name="Content Placeholder 2"/>
          <p:cNvSpPr>
            <a:spLocks noGrp="1"/>
          </p:cNvSpPr>
          <p:nvPr>
            <p:ph sz="quarter" idx="13"/>
          </p:nvPr>
        </p:nvSpPr>
        <p:spPr>
          <a:xfrm>
            <a:off x="457200" y="1600200"/>
            <a:ext cx="8229600" cy="4293483"/>
          </a:xfrm>
        </p:spPr>
        <p:txBody>
          <a:bodyPr>
            <a:spAutoFit/>
          </a:bodyPr>
          <a:lstStyle/>
          <a:p>
            <a:pPr marL="0" indent="0">
              <a:buNone/>
            </a:pPr>
            <a:r>
              <a:rPr lang="en-US" sz="2800" b="1" dirty="0"/>
              <a:t>Not all fatty acids were created equally: </a:t>
            </a:r>
            <a:endParaRPr lang="en-US" sz="2800" b="1" dirty="0" smtClean="0"/>
          </a:p>
          <a:p>
            <a:pPr marL="0" indent="0">
              <a:buNone/>
            </a:pPr>
            <a:r>
              <a:rPr lang="en-US" sz="2400" dirty="0" smtClean="0"/>
              <a:t>• </a:t>
            </a:r>
            <a:r>
              <a:rPr lang="en-US" sz="2400" b="1" dirty="0"/>
              <a:t>The Good: Omega – 3 Fats </a:t>
            </a:r>
            <a:endParaRPr lang="en-US" sz="2400" b="1" dirty="0" smtClean="0"/>
          </a:p>
          <a:p>
            <a:pPr marL="0" indent="0">
              <a:buNone/>
            </a:pPr>
            <a:r>
              <a:rPr lang="en-US" sz="2400" dirty="0" smtClean="0"/>
              <a:t>• </a:t>
            </a:r>
            <a:r>
              <a:rPr lang="en-US" sz="2000" dirty="0"/>
              <a:t>Found in flaxseed oil and fish oil but cannot be made by humans; must be obtained in diet </a:t>
            </a:r>
            <a:endParaRPr lang="en-US" sz="2000" dirty="0" smtClean="0"/>
          </a:p>
          <a:p>
            <a:pPr marL="0" indent="0">
              <a:buNone/>
            </a:pPr>
            <a:r>
              <a:rPr lang="en-US" sz="2000" dirty="0" smtClean="0"/>
              <a:t>•Research </a:t>
            </a:r>
            <a:r>
              <a:rPr lang="en-US" sz="2000" dirty="0"/>
              <a:t>has shown positive effects on cardiovascular health </a:t>
            </a:r>
            <a:endParaRPr lang="en-US" sz="2000" dirty="0" smtClean="0"/>
          </a:p>
          <a:p>
            <a:pPr marL="0" indent="0">
              <a:buNone/>
            </a:pPr>
            <a:r>
              <a:rPr lang="en-US" sz="2000" dirty="0" smtClean="0"/>
              <a:t>• </a:t>
            </a:r>
            <a:r>
              <a:rPr lang="en-US" sz="2400" b="1" dirty="0"/>
              <a:t>The Bad: Saturated Fats </a:t>
            </a:r>
            <a:endParaRPr lang="en-US" sz="2400" b="1" dirty="0" smtClean="0"/>
          </a:p>
          <a:p>
            <a:pPr marL="0" indent="0">
              <a:buNone/>
            </a:pPr>
            <a:r>
              <a:rPr lang="en-US" sz="2400" dirty="0" smtClean="0"/>
              <a:t>• </a:t>
            </a:r>
            <a:r>
              <a:rPr lang="en-US" sz="2000" dirty="0"/>
              <a:t>Found in animal fats; also in palm and coconut oils </a:t>
            </a:r>
            <a:endParaRPr lang="en-US" sz="2000" dirty="0" smtClean="0"/>
          </a:p>
          <a:p>
            <a:pPr marL="0" indent="0">
              <a:buNone/>
            </a:pPr>
            <a:r>
              <a:rPr lang="en-US" sz="2000" dirty="0" smtClean="0"/>
              <a:t>• </a:t>
            </a:r>
            <a:r>
              <a:rPr lang="en-US" sz="2000" dirty="0"/>
              <a:t>Link between overconsumption of saturated fats and increased risk for certain diseases, especially heart disease</a:t>
            </a:r>
          </a:p>
        </p:txBody>
      </p:sp>
    </p:spTree>
    <p:extLst>
      <p:ext uri="{BB962C8B-B14F-4D97-AF65-F5344CB8AC3E}">
        <p14:creationId xmlns:p14="http://schemas.microsoft.com/office/powerpoint/2010/main" val="290848969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6739467" cy="1097280"/>
          </a:xfrm>
        </p:spPr>
        <p:txBody>
          <a:bodyPr/>
          <a:lstStyle/>
          <a:p>
            <a:r>
              <a:rPr lang="en-US" sz="3600" dirty="0"/>
              <a:t>The Good, the Bad, and the Ugly of </a:t>
            </a:r>
            <a:br>
              <a:rPr lang="en-US" sz="3600" dirty="0"/>
            </a:br>
            <a:r>
              <a:rPr lang="en-US" sz="3600" dirty="0"/>
              <a:t>Fatty Acids (2 of 2)</a:t>
            </a:r>
          </a:p>
        </p:txBody>
      </p:sp>
      <p:sp>
        <p:nvSpPr>
          <p:cNvPr id="3" name="Content Placeholder 2"/>
          <p:cNvSpPr>
            <a:spLocks noGrp="1"/>
          </p:cNvSpPr>
          <p:nvPr>
            <p:ph sz="quarter" idx="13"/>
          </p:nvPr>
        </p:nvSpPr>
        <p:spPr>
          <a:xfrm>
            <a:off x="457200" y="2001982"/>
            <a:ext cx="8229600" cy="3551742"/>
          </a:xfrm>
        </p:spPr>
        <p:txBody>
          <a:bodyPr>
            <a:spAutoFit/>
          </a:bodyPr>
          <a:lstStyle/>
          <a:p>
            <a:r>
              <a:rPr lang="en-US" sz="3200" b="1" dirty="0"/>
              <a:t>The Ugly: Trans Fats </a:t>
            </a:r>
            <a:endParaRPr lang="en-US" sz="3200" b="1" dirty="0" smtClean="0"/>
          </a:p>
          <a:p>
            <a:r>
              <a:rPr lang="en-US" sz="3200" dirty="0" smtClean="0"/>
              <a:t>Produced </a:t>
            </a:r>
            <a:r>
              <a:rPr lang="en-US" sz="3200" dirty="0"/>
              <a:t>by adding H atoms to certain unsaturated plant oils (producing “partially hydrogenated oils”) </a:t>
            </a:r>
            <a:endParaRPr lang="en-US" sz="3200" dirty="0" smtClean="0"/>
          </a:p>
          <a:p>
            <a:r>
              <a:rPr lang="en-US" sz="3200" dirty="0" smtClean="0"/>
              <a:t>No </a:t>
            </a:r>
            <a:r>
              <a:rPr lang="en-US" sz="3200" dirty="0"/>
              <a:t>safe consumption level; significantly increase risk of heart disease</a:t>
            </a:r>
          </a:p>
        </p:txBody>
      </p:sp>
    </p:spTree>
    <p:extLst>
      <p:ext uri="{BB962C8B-B14F-4D97-AF65-F5344CB8AC3E}">
        <p14:creationId xmlns:p14="http://schemas.microsoft.com/office/powerpoint/2010/main" val="197896752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Lipids (5 of 8)</a:t>
            </a:r>
          </a:p>
        </p:txBody>
      </p:sp>
      <p:sp>
        <p:nvSpPr>
          <p:cNvPr id="3" name="Content Placeholder 2"/>
          <p:cNvSpPr>
            <a:spLocks noGrp="1"/>
          </p:cNvSpPr>
          <p:nvPr>
            <p:ph sz="quarter" idx="13"/>
          </p:nvPr>
        </p:nvSpPr>
        <p:spPr>
          <a:xfrm>
            <a:off x="457200" y="1600200"/>
            <a:ext cx="4114800" cy="4036988"/>
          </a:xfrm>
        </p:spPr>
        <p:txBody>
          <a:bodyPr/>
          <a:lstStyle/>
          <a:p>
            <a:pPr marL="0" indent="0">
              <a:buNone/>
            </a:pPr>
            <a:r>
              <a:rPr lang="en-US" sz="2400" b="1" dirty="0"/>
              <a:t>Triglyceride</a:t>
            </a:r>
            <a:r>
              <a:rPr lang="en-US" sz="2400" dirty="0"/>
              <a:t> – Our bodies can’t package fatty acids into long chains like monosaccharides. Instead, fatty acids are stored by linking 3 of them (via dehydration synthesis) to a modified sugar called glycerol. These reactions produce a polymer called a triglyceride (neutral fat). </a:t>
            </a:r>
          </a:p>
          <a:p>
            <a:pPr marL="0" indent="0">
              <a:buNone/>
            </a:pPr>
            <a:endParaRPr lang="en-US" sz="2400" dirty="0"/>
          </a:p>
        </p:txBody>
      </p:sp>
      <p:pic>
        <p:nvPicPr>
          <p:cNvPr id="4" name="Picture 3" descr="Glycerol plus three acids produce Triglyceride following dehydration synthesis. Glycerol is composed of C, single bonded up to H, left to H, and right to O H, and single bonded down to C, after which this pattern repeats twice. Each of the three fatty acids is composed of C, single bonded left to H O, double bonded up to O, single bonded right to a chain of C H 2, which continues to single bond repeatedly right, until it ends with C H 3. During dehydration synthesis, three instances of H 2 O are removed. Three instance of H are taken from the O H single bonded right from each C molecule in glycerol, and H O from where bonded left from C of the three fatty acids This produces triglyceride, which connects the C of glycerol to single bond right to O, and single bond right again to the C of the each fatty acid. This pattern repeats twi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4003" y="1602744"/>
            <a:ext cx="2826327" cy="4034444"/>
          </a:xfrm>
          <a:prstGeom prst="rect">
            <a:avLst/>
          </a:prstGeom>
        </p:spPr>
      </p:pic>
      <p:sp>
        <p:nvSpPr>
          <p:cNvPr id="5" name="Content Placeholder 4"/>
          <p:cNvSpPr>
            <a:spLocks noGrp="1"/>
          </p:cNvSpPr>
          <p:nvPr>
            <p:ph sz="quarter" idx="14"/>
          </p:nvPr>
        </p:nvSpPr>
        <p:spPr>
          <a:xfrm>
            <a:off x="457200" y="5960533"/>
            <a:ext cx="7035800" cy="242451"/>
          </a:xfrm>
        </p:spPr>
        <p:txBody>
          <a:bodyPr/>
          <a:lstStyle/>
          <a:p>
            <a:pPr marL="0" indent="0">
              <a:buNone/>
            </a:pPr>
            <a:r>
              <a:rPr lang="en-IN" b="1" dirty="0">
                <a:solidFill>
                  <a:srgbClr val="007FA3"/>
                </a:solidFill>
                <a:cs typeface="Times New Roman" panose="02020603050405020304" pitchFamily="18" charset="0"/>
              </a:rPr>
              <a:t>Figure 2.18 </a:t>
            </a:r>
            <a:r>
              <a:rPr lang="en-IN" dirty="0"/>
              <a:t>Lipids: structure and formation of triglycerides.</a:t>
            </a:r>
          </a:p>
        </p:txBody>
      </p:sp>
    </p:spTree>
    <p:extLst>
      <p:ext uri="{BB962C8B-B14F-4D97-AF65-F5344CB8AC3E}">
        <p14:creationId xmlns:p14="http://schemas.microsoft.com/office/powerpoint/2010/main" val="361478494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Lipids (6 of 8)</a:t>
            </a:r>
          </a:p>
        </p:txBody>
      </p:sp>
      <p:sp>
        <p:nvSpPr>
          <p:cNvPr id="3" name="Content Placeholder 2"/>
          <p:cNvSpPr>
            <a:spLocks noGrp="1"/>
          </p:cNvSpPr>
          <p:nvPr>
            <p:ph sz="quarter" idx="13"/>
          </p:nvPr>
        </p:nvSpPr>
        <p:spPr>
          <a:xfrm>
            <a:off x="457200" y="1600201"/>
            <a:ext cx="4114800" cy="5363007"/>
          </a:xfrm>
        </p:spPr>
        <p:txBody>
          <a:bodyPr>
            <a:spAutoFit/>
          </a:bodyPr>
          <a:lstStyle/>
          <a:p>
            <a:pPr marL="0" indent="0">
              <a:buNone/>
            </a:pPr>
            <a:r>
              <a:rPr lang="en-US" sz="2400" b="1" dirty="0" smtClean="0"/>
              <a:t>Phospholipids</a:t>
            </a:r>
            <a:r>
              <a:rPr lang="en-US" sz="2400" dirty="0" smtClean="0"/>
              <a:t> </a:t>
            </a:r>
            <a:r>
              <a:rPr lang="en-US" sz="2400" dirty="0"/>
              <a:t>– composed of a glycerol backbone, two fatty acid “tails” and one phosphate “head” in place of third fatty acid (Figure </a:t>
            </a:r>
            <a:r>
              <a:rPr lang="en-US" sz="2400" dirty="0" smtClean="0"/>
              <a:t>2.3) </a:t>
            </a:r>
            <a:r>
              <a:rPr lang="en-US" sz="2400" dirty="0"/>
              <a:t>• Molecules such as phospholipids with strongly polar and strongly nonpolar parts are known as </a:t>
            </a:r>
            <a:r>
              <a:rPr lang="en-US" sz="2400" b="1" dirty="0" smtClean="0"/>
              <a:t>amphiphilic</a:t>
            </a:r>
          </a:p>
          <a:p>
            <a:pPr marL="0" indent="0">
              <a:buNone/>
            </a:pPr>
            <a:r>
              <a:rPr lang="en-US" sz="2400" dirty="0" smtClean="0"/>
              <a:t> </a:t>
            </a:r>
            <a:r>
              <a:rPr lang="en-US" sz="2400" dirty="0"/>
              <a:t>• This amphiphilic nature makes phospholipids vital to the structure of cell membranes</a:t>
            </a:r>
          </a:p>
        </p:txBody>
      </p:sp>
      <p:pic>
        <p:nvPicPr>
          <p:cNvPr id="4" name="Picture 3" descr="Components of a lipid. A simple diagram shows the head and the tail, and a chemical formula reads as follows. C H 3 attaches to N +, which attaches to H 3 C and C H 3, and to C H 2. C H 2 attaches to C H 2, and C H 2 attaches to P O 3, which attaches to O. O attaches to a carbon chain at the first C, which attaches to H and H, and to the second C in the chain. The second C attaches to H and O, and to the third C, which attaches to H and O, and to H. Fatty acids extend from each O in the carbon chai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6769" y="1600688"/>
            <a:ext cx="3693227" cy="3720119"/>
          </a:xfrm>
          <a:prstGeom prst="rect">
            <a:avLst/>
          </a:prstGeom>
        </p:spPr>
      </p:pic>
      <p:sp>
        <p:nvSpPr>
          <p:cNvPr id="8" name="Content Placeholder 7"/>
          <p:cNvSpPr>
            <a:spLocks noGrp="1"/>
          </p:cNvSpPr>
          <p:nvPr>
            <p:ph sz="quarter" idx="16"/>
          </p:nvPr>
        </p:nvSpPr>
        <p:spPr>
          <a:xfrm>
            <a:off x="5669280" y="6087291"/>
            <a:ext cx="3017520" cy="135711"/>
          </a:xfrm>
        </p:spPr>
        <p:txBody>
          <a:bodyPr/>
          <a:lstStyle/>
          <a:p>
            <a:pPr marL="0" indent="0">
              <a:buNone/>
            </a:pPr>
            <a:r>
              <a:rPr lang="en-US" b="1" dirty="0">
                <a:solidFill>
                  <a:srgbClr val="007FA3"/>
                </a:solidFill>
              </a:rPr>
              <a:t>Table 2.3 </a:t>
            </a:r>
            <a:r>
              <a:rPr lang="en-US" dirty="0"/>
              <a:t>Organic Molecules.</a:t>
            </a:r>
          </a:p>
        </p:txBody>
      </p:sp>
    </p:spTree>
    <p:extLst>
      <p:ext uri="{BB962C8B-B14F-4D97-AF65-F5344CB8AC3E}">
        <p14:creationId xmlns:p14="http://schemas.microsoft.com/office/powerpoint/2010/main" val="359105562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Lipids (7 of 8)</a:t>
            </a:r>
          </a:p>
        </p:txBody>
      </p:sp>
      <p:pic>
        <p:nvPicPr>
          <p:cNvPr id="3" name="Picture 2" descr="The structure of phospholids, labeled A through C. The schematic structure shown in diagram C shows a round hydrophilic phosphate on top, the head, and two hydrophobic fatty acids descending from it, the tails. A, the space filling model of the phospholipid phosphatidylcholine. In the head of the phospholipid is a nitrogen containing group, which includes carbon surrounding nitrogen, as well as a phosphate group below it, which includes oxygen surrounding phosphorus. Glycerol falls between the head and fatty acid tails, which are made up of carbon and hydrogen. The structural formula of each, diagram B, is listed as follows. Nitrogen containing group. N plus single bonds left to H 3 C, up to C H 3, right to C H 3, and down to C H 2. This single bonds down to C H 2, which single bonds down to O and enters the phosphate group. O single bonds down to P, which double bonds left to O, single bonds right to O minus, and single bonds down to O, entering the glycerol section. O single bonds down to C H 2, which single bonds left to C H, which single bonds left to C H 2. Each of the two fatty acid tails descend from this C H and C H 2. C H single bonds down to O, which single bonds down to C, which double bonds right to O. C single bonds down to C H 2, 7, then single bonds down to C, double bonds down to C, single bonds down to C H 2, 7, and single bonds down to C H 3. The C H 2 fatty acid tail single bonds down to O, single bonds down to C, which double bonds right to O. C single bonds down to C H 2, 16, which single bonds down to C 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884" y="1494933"/>
            <a:ext cx="5464233" cy="4184073"/>
          </a:xfrm>
          <a:prstGeom prst="rect">
            <a:avLst/>
          </a:prstGeom>
        </p:spPr>
      </p:pic>
      <p:sp>
        <p:nvSpPr>
          <p:cNvPr id="4" name="Content Placeholder 3"/>
          <p:cNvSpPr>
            <a:spLocks noGrp="1"/>
          </p:cNvSpPr>
          <p:nvPr>
            <p:ph sz="quarter" idx="13"/>
          </p:nvPr>
        </p:nvSpPr>
        <p:spPr>
          <a:xfrm>
            <a:off x="457200" y="5960537"/>
            <a:ext cx="7831667" cy="304800"/>
          </a:xfrm>
        </p:spPr>
        <p:txBody>
          <a:bodyPr/>
          <a:lstStyle/>
          <a:p>
            <a:pPr marL="0" indent="0">
              <a:buNone/>
            </a:pPr>
            <a:r>
              <a:rPr lang="en-IN" b="1" dirty="0">
                <a:solidFill>
                  <a:srgbClr val="007FA3"/>
                </a:solidFill>
                <a:cs typeface="Times New Roman" panose="02020603050405020304" pitchFamily="18" charset="0"/>
              </a:rPr>
              <a:t>Figure </a:t>
            </a:r>
            <a:r>
              <a:rPr lang="en-IN" b="1" dirty="0" smtClean="0">
                <a:solidFill>
                  <a:srgbClr val="007FA3"/>
                </a:solidFill>
                <a:cs typeface="Times New Roman" panose="02020603050405020304" pitchFamily="18" charset="0"/>
              </a:rPr>
              <a:t>2.19a, b, c </a:t>
            </a:r>
            <a:r>
              <a:rPr lang="en-IN" dirty="0"/>
              <a:t>Lipids: structure of phospholipids.</a:t>
            </a:r>
          </a:p>
        </p:txBody>
      </p:sp>
    </p:spTree>
    <p:extLst>
      <p:ext uri="{BB962C8B-B14F-4D97-AF65-F5344CB8AC3E}">
        <p14:creationId xmlns:p14="http://schemas.microsoft.com/office/powerpoint/2010/main" val="15270448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Lipids (8 of 8)</a:t>
            </a:r>
          </a:p>
        </p:txBody>
      </p:sp>
      <p:sp>
        <p:nvSpPr>
          <p:cNvPr id="3" name="Content Placeholder 2"/>
          <p:cNvSpPr>
            <a:spLocks noGrp="1"/>
          </p:cNvSpPr>
          <p:nvPr>
            <p:ph sz="quarter" idx="13"/>
          </p:nvPr>
        </p:nvSpPr>
        <p:spPr>
          <a:xfrm>
            <a:off x="365761" y="1349249"/>
            <a:ext cx="8321040" cy="1890340"/>
          </a:xfrm>
        </p:spPr>
        <p:txBody>
          <a:bodyPr/>
          <a:lstStyle/>
          <a:p>
            <a:pPr marL="0" indent="0">
              <a:buNone/>
            </a:pPr>
            <a:r>
              <a:rPr lang="en-US" sz="2000" b="1" dirty="0"/>
              <a:t>Steroids</a:t>
            </a:r>
            <a:r>
              <a:rPr lang="en-US" sz="2000" dirty="0"/>
              <a:t> – nonpolar and share a </a:t>
            </a:r>
            <a:r>
              <a:rPr lang="en-US" sz="2000" dirty="0" smtClean="0"/>
              <a:t>four ring </a:t>
            </a:r>
            <a:r>
              <a:rPr lang="en-US" sz="2000" dirty="0"/>
              <a:t>hydrocarbon structure called the steroid nucleus </a:t>
            </a:r>
            <a:endParaRPr lang="en-US" sz="2000" dirty="0" smtClean="0"/>
          </a:p>
          <a:p>
            <a:pPr marL="0" indent="0">
              <a:buNone/>
            </a:pPr>
            <a:r>
              <a:rPr lang="en-US" sz="2000" b="1" dirty="0" smtClean="0"/>
              <a:t>Cholesterol</a:t>
            </a:r>
            <a:r>
              <a:rPr lang="en-US" sz="2000" dirty="0" smtClean="0"/>
              <a:t> </a:t>
            </a:r>
            <a:r>
              <a:rPr lang="en-US" sz="2000" dirty="0"/>
              <a:t>– steroid that forms basis for body’s other steroids, including bile acids and sex hormones</a:t>
            </a:r>
          </a:p>
        </p:txBody>
      </p:sp>
      <p:pic>
        <p:nvPicPr>
          <p:cNvPr id="12290" name="Picture 2" descr="Three diagrams show the structure of lipids. Example, testosterone. Three hexagons attach to a pentagon. O is double bonded to the first hexagon, and C H 3 is single bonded to the juncture between the first and second hexagons, and the juncture between the last hexagon and the pentagon. O H is single bonded to the central point of the pentagon. A, steroid nucleus found in all steroids. The steroid nucleus is composed of three hexagons and a pentagon. B, cholesterol. H O is single bonded to the first hexagon. C H 3 is single bonded to the juncture between the first and second hexagons and between the last hexagon and the pentagon. C H attaches to the central point of the pentagon, and to H 3 C and to a chain comprised of three C H 2. C H 2 attaches to C H, which attaches to C H 3 and C H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647" y="2697964"/>
            <a:ext cx="5670154" cy="339803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sz="quarter" idx="16"/>
          </p:nvPr>
        </p:nvSpPr>
        <p:spPr>
          <a:xfrm>
            <a:off x="457200" y="5960536"/>
            <a:ext cx="8229600" cy="270933"/>
          </a:xfrm>
        </p:spPr>
        <p:txBody>
          <a:bodyPr/>
          <a:lstStyle/>
          <a:p>
            <a:pPr marL="0" indent="0">
              <a:buNone/>
            </a:pPr>
            <a:r>
              <a:rPr lang="en-US" b="1" dirty="0" smtClean="0">
                <a:solidFill>
                  <a:srgbClr val="007FA3"/>
                </a:solidFill>
              </a:rPr>
              <a:t>Figure 2.20a, b  </a:t>
            </a:r>
            <a:r>
              <a:rPr lang="en-US" dirty="0"/>
              <a:t>Lipids: structure of steroids and </a:t>
            </a:r>
            <a:r>
              <a:rPr lang="en-US" b="1" dirty="0">
                <a:solidFill>
                  <a:srgbClr val="007FA3"/>
                </a:solidFill>
              </a:rPr>
              <a:t>Table 2.3  </a:t>
            </a:r>
            <a:r>
              <a:rPr lang="en-US" dirty="0"/>
              <a:t>Organic Molecules.</a:t>
            </a:r>
          </a:p>
        </p:txBody>
      </p:sp>
    </p:spTree>
    <p:extLst>
      <p:ext uri="{BB962C8B-B14F-4D97-AF65-F5344CB8AC3E}">
        <p14:creationId xmlns:p14="http://schemas.microsoft.com/office/powerpoint/2010/main" val="1775538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1696"/>
            <a:ext cx="8229600" cy="523220"/>
          </a:xfrm>
        </p:spPr>
        <p:txBody>
          <a:bodyPr>
            <a:spAutoFit/>
          </a:bodyPr>
          <a:lstStyle/>
          <a:p>
            <a:r>
              <a:rPr lang="en-US" dirty="0"/>
              <a:t>The Periodic Table</a:t>
            </a:r>
            <a:endParaRPr lang="en-US" sz="2000" dirty="0"/>
          </a:p>
        </p:txBody>
      </p:sp>
      <p:pic>
        <p:nvPicPr>
          <p:cNvPr id="9218" name="Picture 2" descr="Elements of the periodic table found in the human body. Major elements make up 96%, mineral elements make up less than 4%, and trace elements make up 0.01%. For each element, the atomic number is listed on top, and the symbol beneath it. The table is divided between metals and nonmetals. The atomic numbers for all non metal elements are as follows. 2, 5 through 10, 14 through 18, 33 through 36, 52 through 54, 85, and 86. The table shows human elements only and has 18 columns and 7 rows. The table reads as follows, in order of atomic number. First row. 1, H, is a major element. 2, H e. Second row. 3, L i. 4, Be. 5, B, major element. 6, C, major element. 7, N, major element. 8, O, major element. 9, F, trace element. 10, N e. Third row. 11, N a, mineral element. 12, M g, mineral element. 13, A l. 14, s i. 15, p, mineral element. 16, s, mineral element. 17, c l, mineral element. 18, a r. Fourth row. 19, K, mineral element. 20, c a, mineral element. 21, s c. 22, t i. Atomic numbers 23 through 30 are trace elements. 23, v. 24, c r. 25, m n. 26, f e. 27, c o. 28, n i. 29, c u. 30, z n. 3 1, g a. 32, g e. 33, a s. 34, s e, trace element. 25, b r. 36, k r. Fifth row. 37, r b. 38, s r. 39, y. 40, z r. 41, n b. 42, m o, trace element. 43, t c. 44, r u. 45, r h. 46, p d. 47, a g. 48, c d. 49, i n. 50, s n, trace element. 51, s b. 52, t e. 53, I, trace element. 54, x e. Sixth row. 55, c s. 56, b a. Atomic numbers 57 through 71 are rare earth elements not found in the human body, and are omitted. 72, h f. 73, t a. 74, w. 75, r e. 76, o s. 77, I r. 78, p t. 79, a u. 80, h g. 71, t l. 82, p b. 83, b i. 84, a t. 86, r n. Seventh row. 87, f r. 88, r a. Atomic numbers 89 through 92 are rare earth elements not found in the human body, and are omit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105" y="1413821"/>
            <a:ext cx="7322949" cy="4301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quarter" idx="14"/>
          </p:nvPr>
        </p:nvSpPr>
        <p:spPr>
          <a:xfrm>
            <a:off x="457200" y="5926668"/>
            <a:ext cx="8229600" cy="523220"/>
          </a:xfrm>
        </p:spPr>
        <p:txBody>
          <a:bodyPr>
            <a:spAutoFit/>
          </a:bodyPr>
          <a:lstStyle/>
          <a:p>
            <a:pPr marL="0" indent="0">
              <a:buNone/>
            </a:pPr>
            <a:endParaRPr lang="en-IN" dirty="0"/>
          </a:p>
        </p:txBody>
      </p:sp>
    </p:spTree>
    <p:extLst>
      <p:ext uri="{BB962C8B-B14F-4D97-AF65-F5344CB8AC3E}">
        <p14:creationId xmlns:p14="http://schemas.microsoft.com/office/powerpoint/2010/main" val="338175575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58272"/>
          </a:xfrm>
        </p:spPr>
        <p:txBody>
          <a:bodyPr/>
          <a:lstStyle/>
          <a:p>
            <a:r>
              <a:rPr lang="en-US" dirty="0" smtClean="0"/>
              <a:t>Proteins</a:t>
            </a:r>
            <a:endParaRPr lang="en-US" dirty="0"/>
          </a:p>
        </p:txBody>
      </p:sp>
      <p:sp>
        <p:nvSpPr>
          <p:cNvPr id="3" name="Content Placeholder 2"/>
          <p:cNvSpPr>
            <a:spLocks noGrp="1"/>
          </p:cNvSpPr>
          <p:nvPr>
            <p:ph sz="quarter" idx="14"/>
          </p:nvPr>
        </p:nvSpPr>
        <p:spPr>
          <a:xfrm>
            <a:off x="201168" y="1399258"/>
            <a:ext cx="8229600" cy="3402874"/>
          </a:xfrm>
        </p:spPr>
        <p:txBody>
          <a:bodyPr/>
          <a:lstStyle/>
          <a:p>
            <a:pPr marL="0" indent="0">
              <a:buNone/>
            </a:pPr>
            <a:r>
              <a:rPr lang="en-US" dirty="0"/>
              <a:t> </a:t>
            </a:r>
            <a:r>
              <a:rPr lang="en-US" sz="1800" b="1" dirty="0"/>
              <a:t>Proteins are macromolecules that: </a:t>
            </a:r>
            <a:endParaRPr lang="en-US" sz="1800" b="1" dirty="0" smtClean="0"/>
          </a:p>
          <a:p>
            <a:pPr marL="0" indent="0">
              <a:buNone/>
            </a:pPr>
            <a:r>
              <a:rPr lang="en-US" sz="1800" dirty="0" smtClean="0"/>
              <a:t>• </a:t>
            </a:r>
            <a:r>
              <a:rPr lang="en-US" sz="1800" dirty="0"/>
              <a:t>Function as enzymes </a:t>
            </a:r>
            <a:endParaRPr lang="en-US" sz="1800" dirty="0" smtClean="0"/>
          </a:p>
          <a:p>
            <a:pPr marL="0" indent="0">
              <a:buNone/>
            </a:pPr>
            <a:r>
              <a:rPr lang="en-US" sz="1800" dirty="0" smtClean="0"/>
              <a:t>• </a:t>
            </a:r>
            <a:r>
              <a:rPr lang="en-US" sz="1800" dirty="0"/>
              <a:t>Play structural roles </a:t>
            </a:r>
            <a:endParaRPr lang="en-US" sz="1800" dirty="0" smtClean="0"/>
          </a:p>
          <a:p>
            <a:pPr marL="0" indent="0">
              <a:buNone/>
            </a:pPr>
            <a:r>
              <a:rPr lang="en-US" sz="1800" dirty="0" smtClean="0"/>
              <a:t>• </a:t>
            </a:r>
            <a:r>
              <a:rPr lang="en-US" sz="1800" dirty="0"/>
              <a:t>Are involved in movement </a:t>
            </a:r>
            <a:endParaRPr lang="en-US" sz="1800" dirty="0" smtClean="0"/>
          </a:p>
          <a:p>
            <a:pPr marL="0" indent="0">
              <a:buNone/>
            </a:pPr>
            <a:r>
              <a:rPr lang="en-US" sz="1800" dirty="0" smtClean="0"/>
              <a:t>• </a:t>
            </a:r>
            <a:r>
              <a:rPr lang="en-US" sz="1800" dirty="0"/>
              <a:t>Function in the body’s defenses </a:t>
            </a:r>
            <a:endParaRPr lang="en-US" sz="1800" dirty="0" smtClean="0"/>
          </a:p>
          <a:p>
            <a:pPr marL="0" indent="0">
              <a:buNone/>
            </a:pPr>
            <a:r>
              <a:rPr lang="en-US" sz="1800" dirty="0" smtClean="0"/>
              <a:t>• </a:t>
            </a:r>
            <a:r>
              <a:rPr lang="en-US" sz="1800" dirty="0"/>
              <a:t>Can be used as fuel </a:t>
            </a:r>
            <a:endParaRPr lang="en-US" sz="1800" dirty="0" smtClean="0"/>
          </a:p>
          <a:p>
            <a:pPr marL="0" indent="0">
              <a:buNone/>
            </a:pPr>
            <a:r>
              <a:rPr lang="en-US" sz="1800" dirty="0" smtClean="0"/>
              <a:t>• </a:t>
            </a:r>
            <a:r>
              <a:rPr lang="en-US" sz="1800" dirty="0"/>
              <a:t>Allow cells to communicate</a:t>
            </a:r>
          </a:p>
          <a:p>
            <a:pPr marL="0" indent="0">
              <a:buNone/>
            </a:pPr>
            <a:r>
              <a:rPr lang="en-US" sz="1800" b="1" dirty="0" smtClean="0"/>
              <a:t>Two </a:t>
            </a:r>
            <a:r>
              <a:rPr lang="en-US" sz="1800" b="1" dirty="0"/>
              <a:t>basic types of proteins by </a:t>
            </a:r>
            <a:r>
              <a:rPr lang="en-US" sz="1800" b="1" u="sng" dirty="0"/>
              <a:t>structure</a:t>
            </a:r>
            <a:r>
              <a:rPr lang="en-US" sz="1800" b="1" dirty="0"/>
              <a:t>: </a:t>
            </a:r>
          </a:p>
          <a:p>
            <a:pPr marL="255600" indent="-255600">
              <a:buSzPct val="100000"/>
            </a:pPr>
            <a:r>
              <a:rPr lang="en-US" sz="1800" b="1" dirty="0"/>
              <a:t>Fibrous</a:t>
            </a:r>
            <a:r>
              <a:rPr lang="en-US" sz="1800" dirty="0"/>
              <a:t> </a:t>
            </a:r>
            <a:r>
              <a:rPr lang="en-US" sz="1800" b="1" dirty="0"/>
              <a:t>proteins</a:t>
            </a:r>
            <a:r>
              <a:rPr lang="en-US" sz="1800" dirty="0"/>
              <a:t> – long rope-like strands; mostly </a:t>
            </a:r>
            <a:r>
              <a:rPr lang="en-US" sz="1800" i="1" dirty="0"/>
              <a:t>nonpolar</a:t>
            </a:r>
            <a:r>
              <a:rPr lang="en-US" sz="1800" dirty="0"/>
              <a:t> amino acids; add strength and durability to </a:t>
            </a:r>
            <a:r>
              <a:rPr lang="en-US" sz="1800" dirty="0" smtClean="0"/>
              <a:t>structures</a:t>
            </a:r>
          </a:p>
          <a:p>
            <a:pPr marL="255600" indent="-255600">
              <a:buSzPct val="100000"/>
            </a:pPr>
            <a:r>
              <a:rPr lang="en-US" sz="1800" b="1" dirty="0" smtClean="0"/>
              <a:t>Globular</a:t>
            </a:r>
            <a:r>
              <a:rPr lang="en-US" sz="1800" dirty="0" smtClean="0"/>
              <a:t> </a:t>
            </a:r>
            <a:r>
              <a:rPr lang="en-US" sz="1800" b="1" dirty="0"/>
              <a:t>proteins</a:t>
            </a:r>
            <a:r>
              <a:rPr lang="en-US" sz="1800" dirty="0"/>
              <a:t> – spherical or globe-like; mostly </a:t>
            </a:r>
            <a:r>
              <a:rPr lang="en-US" sz="1800" i="1" dirty="0"/>
              <a:t>polar</a:t>
            </a:r>
            <a:r>
              <a:rPr lang="en-US" sz="1800" dirty="0"/>
              <a:t> amino acids; function </a:t>
            </a:r>
            <a:r>
              <a:rPr lang="en-US" sz="1800" dirty="0" smtClean="0"/>
              <a:t>as enzymes</a:t>
            </a:r>
            <a:r>
              <a:rPr lang="en-US" sz="1800" dirty="0"/>
              <a:t>, hormones, and other </a:t>
            </a:r>
            <a:r>
              <a:rPr lang="en-US" sz="1800" dirty="0" smtClean="0"/>
              <a:t>cell messengers</a:t>
            </a:r>
            <a:endParaRPr lang="en-US" sz="1800" dirty="0"/>
          </a:p>
        </p:txBody>
      </p:sp>
      <p:pic>
        <p:nvPicPr>
          <p:cNvPr id="4" name="Picture 3" descr="Globular and fibrous proteins. Globular proteins are composed of folded polypeptide chains and alpha helices, and fibrous proteins are composed of coiled polypeptide chai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3560" y="2690342"/>
            <a:ext cx="2779776" cy="2322576"/>
          </a:xfrm>
          <a:prstGeom prst="rect">
            <a:avLst/>
          </a:prstGeom>
        </p:spPr>
      </p:pic>
      <p:sp>
        <p:nvSpPr>
          <p:cNvPr id="8" name="Content Placeholder 7"/>
          <p:cNvSpPr>
            <a:spLocks noGrp="1"/>
          </p:cNvSpPr>
          <p:nvPr>
            <p:ph sz="quarter" idx="15"/>
          </p:nvPr>
        </p:nvSpPr>
        <p:spPr>
          <a:xfrm flipV="1">
            <a:off x="2560320" y="6248402"/>
            <a:ext cx="6126480" cy="609598"/>
          </a:xfrm>
        </p:spPr>
        <p:txBody>
          <a:bodyPr/>
          <a:lstStyle/>
          <a:p>
            <a:pPr marL="0" indent="0">
              <a:buNone/>
            </a:pPr>
            <a:endParaRPr lang="en-US" dirty="0"/>
          </a:p>
        </p:txBody>
      </p:sp>
    </p:spTree>
    <p:extLst>
      <p:ext uri="{BB962C8B-B14F-4D97-AF65-F5344CB8AC3E}">
        <p14:creationId xmlns:p14="http://schemas.microsoft.com/office/powerpoint/2010/main" val="414486318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Proteins </a:t>
            </a:r>
            <a:r>
              <a:rPr lang="en-US" dirty="0"/>
              <a:t>(1 of 7)</a:t>
            </a:r>
          </a:p>
        </p:txBody>
      </p:sp>
      <p:sp>
        <p:nvSpPr>
          <p:cNvPr id="3" name="Content Placeholder 2"/>
          <p:cNvSpPr>
            <a:spLocks noGrp="1"/>
          </p:cNvSpPr>
          <p:nvPr>
            <p:ph sz="quarter" idx="14"/>
          </p:nvPr>
        </p:nvSpPr>
        <p:spPr>
          <a:xfrm>
            <a:off x="457200" y="1600200"/>
            <a:ext cx="8229600" cy="5114109"/>
          </a:xfrm>
        </p:spPr>
        <p:txBody>
          <a:bodyPr/>
          <a:lstStyle/>
          <a:p>
            <a:pPr marL="0" indent="0">
              <a:buNone/>
            </a:pPr>
            <a:r>
              <a:rPr lang="en-US" sz="2400" dirty="0" smtClean="0"/>
              <a:t>The </a:t>
            </a:r>
            <a:r>
              <a:rPr lang="en-US" sz="2400" b="1" dirty="0"/>
              <a:t>monomer</a:t>
            </a:r>
            <a:r>
              <a:rPr lang="en-US" sz="2400" dirty="0"/>
              <a:t> of ALL proteins is the </a:t>
            </a:r>
            <a:r>
              <a:rPr lang="en-US" sz="2400" b="1" dirty="0"/>
              <a:t>amino acid </a:t>
            </a:r>
            <a:endParaRPr lang="en-US" sz="2400" b="1" dirty="0" smtClean="0"/>
          </a:p>
          <a:p>
            <a:pPr marL="0" indent="0">
              <a:buNone/>
            </a:pPr>
            <a:r>
              <a:rPr lang="en-US" sz="2400" smtClean="0"/>
              <a:t>• </a:t>
            </a:r>
            <a:r>
              <a:rPr lang="en-US" sz="2400" smtClean="0"/>
              <a:t>21 </a:t>
            </a:r>
            <a:r>
              <a:rPr lang="en-US" sz="2400" smtClean="0"/>
              <a:t>different </a:t>
            </a:r>
            <a:r>
              <a:rPr lang="en-US" sz="2400" dirty="0"/>
              <a:t>amino acids; can be linked by </a:t>
            </a:r>
            <a:r>
              <a:rPr lang="en-US" sz="2400" b="1" dirty="0"/>
              <a:t>peptide bonds</a:t>
            </a:r>
            <a:r>
              <a:rPr lang="en-US" sz="2400" dirty="0"/>
              <a:t> into a </a:t>
            </a:r>
            <a:r>
              <a:rPr lang="en-US" sz="2400" dirty="0" smtClean="0"/>
              <a:t>peptide</a:t>
            </a:r>
          </a:p>
          <a:p>
            <a:pPr marL="0" indent="0">
              <a:buNone/>
            </a:pPr>
            <a:r>
              <a:rPr lang="en-US" sz="2400" dirty="0"/>
              <a:t>Peptides are named for the number of amino acids they </a:t>
            </a:r>
            <a:r>
              <a:rPr lang="en-US" sz="2400" dirty="0" smtClean="0"/>
              <a:t>contain: </a:t>
            </a:r>
            <a:r>
              <a:rPr lang="en-US" sz="2400" b="1" dirty="0" smtClean="0"/>
              <a:t>Dipeptides</a:t>
            </a:r>
            <a:r>
              <a:rPr lang="en-US" sz="2400" dirty="0" smtClean="0"/>
              <a:t> </a:t>
            </a:r>
            <a:r>
              <a:rPr lang="en-US" sz="2400" dirty="0"/>
              <a:t>consist of two amino acids, </a:t>
            </a:r>
            <a:r>
              <a:rPr lang="en-US" sz="2400" b="1" dirty="0"/>
              <a:t>tripeptides</a:t>
            </a:r>
            <a:r>
              <a:rPr lang="en-US" sz="2400" dirty="0"/>
              <a:t> three amino acids, and </a:t>
            </a:r>
            <a:r>
              <a:rPr lang="en-US" sz="2400" b="1" dirty="0"/>
              <a:t>polypeptides</a:t>
            </a:r>
            <a:r>
              <a:rPr lang="en-US" sz="2400" dirty="0"/>
              <a:t> contain 10 or more amino acids </a:t>
            </a:r>
            <a:endParaRPr lang="en-US" sz="2400" dirty="0" smtClean="0"/>
          </a:p>
          <a:p>
            <a:pPr marL="0" indent="0">
              <a:buNone/>
            </a:pPr>
            <a:r>
              <a:rPr lang="en-US" sz="2400" dirty="0" smtClean="0"/>
              <a:t>• </a:t>
            </a:r>
            <a:r>
              <a:rPr lang="en-US" sz="2400" b="1" dirty="0"/>
              <a:t>Proteins consist of one or more polypeptide chains folded into distinct structures which must be maintained to be functional</a:t>
            </a:r>
            <a:r>
              <a:rPr lang="en-US" sz="2400" dirty="0"/>
              <a:t>; example of Structure-Function Core Principle</a:t>
            </a:r>
          </a:p>
          <a:p>
            <a:endParaRPr lang="en-US" sz="2400" dirty="0"/>
          </a:p>
        </p:txBody>
      </p:sp>
      <p:sp>
        <p:nvSpPr>
          <p:cNvPr id="4" name="Content Placeholder 3"/>
          <p:cNvSpPr>
            <a:spLocks noGrp="1"/>
          </p:cNvSpPr>
          <p:nvPr>
            <p:ph sz="quarter" idx="15"/>
          </p:nvPr>
        </p:nvSpPr>
        <p:spPr/>
        <p:txBody>
          <a:bodyPr/>
          <a:lstStyle/>
          <a:p>
            <a:endParaRPr lang="en-US" dirty="0"/>
          </a:p>
        </p:txBody>
      </p:sp>
    </p:spTree>
    <p:extLst>
      <p:ext uri="{BB962C8B-B14F-4D97-AF65-F5344CB8AC3E}">
        <p14:creationId xmlns:p14="http://schemas.microsoft.com/office/powerpoint/2010/main" val="73621972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Proteins </a:t>
            </a:r>
            <a:r>
              <a:rPr lang="en-US" dirty="0" smtClean="0"/>
              <a:t>(2 </a:t>
            </a:r>
            <a:r>
              <a:rPr lang="en-US" dirty="0"/>
              <a:t>of </a:t>
            </a:r>
            <a:r>
              <a:rPr lang="en-US" dirty="0" smtClean="0"/>
              <a:t>7)</a:t>
            </a:r>
            <a:endParaRPr lang="en-US" dirty="0"/>
          </a:p>
        </p:txBody>
      </p:sp>
      <p:sp>
        <p:nvSpPr>
          <p:cNvPr id="3" name="Content Placeholder 2"/>
          <p:cNvSpPr>
            <a:spLocks noGrp="1"/>
          </p:cNvSpPr>
          <p:nvPr>
            <p:ph sz="quarter" idx="13"/>
          </p:nvPr>
        </p:nvSpPr>
        <p:spPr>
          <a:xfrm>
            <a:off x="457200" y="1600200"/>
            <a:ext cx="8078320" cy="684803"/>
          </a:xfrm>
        </p:spPr>
        <p:txBody>
          <a:bodyPr>
            <a:spAutoFit/>
          </a:bodyPr>
          <a:lstStyle/>
          <a:p>
            <a:pPr marL="0" indent="0">
              <a:buNone/>
            </a:pPr>
            <a:r>
              <a:rPr lang="en-US" i="1" dirty="0"/>
              <a:t>Four levels </a:t>
            </a:r>
            <a:r>
              <a:rPr lang="en-US" dirty="0"/>
              <a:t>of</a:t>
            </a:r>
            <a:r>
              <a:rPr lang="en-US" i="1" dirty="0"/>
              <a:t> </a:t>
            </a:r>
            <a:r>
              <a:rPr lang="en-US" dirty="0"/>
              <a:t>complex protein structure :</a:t>
            </a:r>
          </a:p>
          <a:p>
            <a:pPr marL="255600" indent="-255600">
              <a:buSzPct val="100000"/>
            </a:pPr>
            <a:r>
              <a:rPr lang="en-US" b="1" dirty="0"/>
              <a:t>Primary</a:t>
            </a:r>
            <a:r>
              <a:rPr lang="en-US" dirty="0"/>
              <a:t> </a:t>
            </a:r>
            <a:r>
              <a:rPr lang="en-US" b="1" dirty="0"/>
              <a:t>structure</a:t>
            </a:r>
            <a:r>
              <a:rPr lang="en-US" dirty="0"/>
              <a:t> – </a:t>
            </a:r>
            <a:r>
              <a:rPr lang="en-US" i="1" dirty="0"/>
              <a:t>amino acid sequence</a:t>
            </a:r>
            <a:r>
              <a:rPr lang="en-US" dirty="0"/>
              <a:t> of polypeptide chain</a:t>
            </a:r>
          </a:p>
        </p:txBody>
      </p:sp>
      <p:pic>
        <p:nvPicPr>
          <p:cNvPr id="4" name="Picture 3" descr="Diagram A, primary structure. The amino acid sequence of the polypeptide. Within the amino acids is a chain of glycine, serine, and cysteine, each connected by a peptide bond. Glycine has a central C, which single bonds left to N, up to H, down to H, and right to C. C double bonds to O, and forms the peptide bond to N of serine, which single bonds right to a central C. This C single bonds down to H, and single bonds up to C, which then single bonds left and right to H, and up to O, which then single bonds right to H. The central C of serine also single bonds right to C, which both double bonds to O and forms the peptide bond to the N of cysteine, which then single bonds right to a central C. This central C single bonds down to H and up to C, which then single bonds left and right to H, and up to S, which single bonds right to H. The central C of cysteine also single bonds right to C, which both double bonds to O and forms a peptide bond r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79" y="3253228"/>
            <a:ext cx="7927041" cy="1929653"/>
          </a:xfrm>
          <a:prstGeom prst="rect">
            <a:avLst/>
          </a:prstGeom>
        </p:spPr>
      </p:pic>
      <p:sp>
        <p:nvSpPr>
          <p:cNvPr id="5" name="Content Placeholder 4"/>
          <p:cNvSpPr>
            <a:spLocks noGrp="1"/>
          </p:cNvSpPr>
          <p:nvPr>
            <p:ph sz="quarter" idx="14"/>
          </p:nvPr>
        </p:nvSpPr>
        <p:spPr>
          <a:xfrm>
            <a:off x="457200" y="5960538"/>
            <a:ext cx="3649662" cy="246221"/>
          </a:xfrm>
        </p:spPr>
        <p:txBody>
          <a:bodyPr>
            <a:spAutoFit/>
          </a:bodyPr>
          <a:lstStyle/>
          <a:p>
            <a:pPr marL="0" indent="0">
              <a:buNone/>
            </a:pPr>
            <a:r>
              <a:rPr lang="en-IN" b="1" dirty="0">
                <a:solidFill>
                  <a:srgbClr val="007FA3"/>
                </a:solidFill>
                <a:cs typeface="Times New Roman" panose="02020603050405020304" pitchFamily="18" charset="0"/>
              </a:rPr>
              <a:t>Figure </a:t>
            </a:r>
            <a:r>
              <a:rPr lang="en-IN" b="1" dirty="0" smtClean="0">
                <a:solidFill>
                  <a:srgbClr val="007FA3"/>
                </a:solidFill>
                <a:cs typeface="Times New Roman" panose="02020603050405020304" pitchFamily="18" charset="0"/>
              </a:rPr>
              <a:t>2.23a </a:t>
            </a:r>
            <a:r>
              <a:rPr lang="en-IN" dirty="0"/>
              <a:t>Levels of protein structure.</a:t>
            </a:r>
          </a:p>
        </p:txBody>
      </p:sp>
    </p:spTree>
    <p:extLst>
      <p:ext uri="{BB962C8B-B14F-4D97-AF65-F5344CB8AC3E}">
        <p14:creationId xmlns:p14="http://schemas.microsoft.com/office/powerpoint/2010/main" val="136802853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58272"/>
          </a:xfrm>
        </p:spPr>
        <p:txBody>
          <a:bodyPr/>
          <a:lstStyle/>
          <a:p>
            <a:r>
              <a:rPr lang="en-US" dirty="0"/>
              <a:t>Proteins </a:t>
            </a:r>
            <a:r>
              <a:rPr lang="en-US" dirty="0" smtClean="0"/>
              <a:t>(3 </a:t>
            </a:r>
            <a:r>
              <a:rPr lang="en-US" dirty="0"/>
              <a:t>of 7</a:t>
            </a:r>
            <a:r>
              <a:rPr lang="en-US" dirty="0" smtClean="0"/>
              <a:t>)</a:t>
            </a:r>
            <a:endParaRPr lang="en-US" dirty="0"/>
          </a:p>
        </p:txBody>
      </p:sp>
      <p:sp>
        <p:nvSpPr>
          <p:cNvPr id="3" name="Content Placeholder 2"/>
          <p:cNvSpPr>
            <a:spLocks noGrp="1"/>
          </p:cNvSpPr>
          <p:nvPr>
            <p:ph sz="quarter" idx="14"/>
          </p:nvPr>
        </p:nvSpPr>
        <p:spPr>
          <a:xfrm>
            <a:off x="457200" y="1600200"/>
            <a:ext cx="8229600" cy="1608667"/>
          </a:xfrm>
        </p:spPr>
        <p:txBody>
          <a:bodyPr/>
          <a:lstStyle/>
          <a:p>
            <a:pPr marL="0" indent="0">
              <a:buNone/>
            </a:pPr>
            <a:r>
              <a:rPr lang="en-US" sz="2400" dirty="0"/>
              <a:t>Complex protein structure (continued):</a:t>
            </a:r>
          </a:p>
          <a:p>
            <a:pPr marL="255600" indent="-255600">
              <a:buSzPct val="100000"/>
            </a:pPr>
            <a:r>
              <a:rPr lang="en-US" sz="2400" b="1" dirty="0"/>
              <a:t>Secondary structure</a:t>
            </a:r>
            <a:r>
              <a:rPr lang="en-US" sz="2400" dirty="0"/>
              <a:t> – one or more segments of primary structure </a:t>
            </a:r>
            <a:r>
              <a:rPr lang="en-US" sz="2400" i="1" dirty="0"/>
              <a:t>folded in specific ways</a:t>
            </a:r>
            <a:r>
              <a:rPr lang="en-US" sz="2400" dirty="0"/>
              <a:t>; held together by </a:t>
            </a:r>
            <a:r>
              <a:rPr lang="en-US" sz="2400" i="1" dirty="0"/>
              <a:t>hydrogen</a:t>
            </a:r>
            <a:r>
              <a:rPr lang="en-US" sz="2400" b="1" dirty="0"/>
              <a:t> </a:t>
            </a:r>
            <a:r>
              <a:rPr lang="en-US" sz="2400" i="1" dirty="0" smtClean="0"/>
              <a:t>bonds</a:t>
            </a:r>
          </a:p>
          <a:p>
            <a:pPr lvl="1">
              <a:buClr>
                <a:schemeClr val="accent2"/>
              </a:buClr>
            </a:pPr>
            <a:r>
              <a:rPr lang="en-US" sz="2400" b="1" dirty="0"/>
              <a:t>Alpha helix</a:t>
            </a:r>
            <a:r>
              <a:rPr lang="en-US" sz="2400" dirty="0"/>
              <a:t> – </a:t>
            </a:r>
            <a:r>
              <a:rPr lang="en-US" sz="2400" dirty="0" smtClean="0"/>
              <a:t>coiled </a:t>
            </a:r>
            <a:r>
              <a:rPr lang="en-US" sz="2400" dirty="0"/>
              <a:t>spring</a:t>
            </a:r>
          </a:p>
          <a:p>
            <a:pPr lvl="1">
              <a:buClr>
                <a:schemeClr val="accent2"/>
              </a:buClr>
            </a:pPr>
            <a:r>
              <a:rPr lang="en-US" sz="2400" b="1" dirty="0"/>
              <a:t>Beta-pleated sheet</a:t>
            </a:r>
            <a:r>
              <a:rPr lang="en-US" sz="2400" dirty="0"/>
              <a:t> – </a:t>
            </a:r>
            <a:r>
              <a:rPr lang="en-US" sz="2400" dirty="0" smtClean="0"/>
              <a:t>Venetian </a:t>
            </a:r>
            <a:r>
              <a:rPr lang="en-US" sz="2400" dirty="0"/>
              <a:t>blind</a:t>
            </a:r>
          </a:p>
        </p:txBody>
      </p:sp>
      <p:pic>
        <p:nvPicPr>
          <p:cNvPr id="4" name="Picture 3" descr="Diagram B, secondary structure. Amino acids of the protein interact via H bonds to form an alpha helix or a beta pleated sheet. The diagram shows amino acids in a beta pleated sheet and hydrogen bonds between amino acids in each pleat, as well as amino acids in an alpha helix and hydrogen bonds between amino acids in each turn of the heli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4474" y="4535978"/>
            <a:ext cx="5264727" cy="2322022"/>
          </a:xfrm>
          <a:prstGeom prst="rect">
            <a:avLst/>
          </a:prstGeom>
        </p:spPr>
      </p:pic>
      <p:sp>
        <p:nvSpPr>
          <p:cNvPr id="8" name="Content Placeholder 7"/>
          <p:cNvSpPr>
            <a:spLocks noGrp="1"/>
          </p:cNvSpPr>
          <p:nvPr>
            <p:ph sz="quarter" idx="15"/>
          </p:nvPr>
        </p:nvSpPr>
        <p:spPr>
          <a:xfrm>
            <a:off x="457200" y="5958840"/>
            <a:ext cx="8229600" cy="298027"/>
          </a:xfrm>
        </p:spPr>
        <p:txBody>
          <a:bodyPr/>
          <a:lstStyle/>
          <a:p>
            <a:pPr marL="0" indent="0">
              <a:buNone/>
            </a:pPr>
            <a:endParaRPr lang="en-US" dirty="0"/>
          </a:p>
        </p:txBody>
      </p:sp>
    </p:spTree>
    <p:extLst>
      <p:ext uri="{BB962C8B-B14F-4D97-AF65-F5344CB8AC3E}">
        <p14:creationId xmlns:p14="http://schemas.microsoft.com/office/powerpoint/2010/main" val="269429652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58272"/>
          </a:xfrm>
        </p:spPr>
        <p:txBody>
          <a:bodyPr/>
          <a:lstStyle/>
          <a:p>
            <a:r>
              <a:rPr lang="en-US" dirty="0"/>
              <a:t>Proteins </a:t>
            </a:r>
            <a:r>
              <a:rPr lang="en-US" dirty="0" smtClean="0"/>
              <a:t>(4 </a:t>
            </a:r>
            <a:r>
              <a:rPr lang="en-US" dirty="0"/>
              <a:t>of </a:t>
            </a:r>
            <a:r>
              <a:rPr lang="en-US" dirty="0" smtClean="0"/>
              <a:t>7)</a:t>
            </a:r>
            <a:endParaRPr lang="en-US" dirty="0"/>
          </a:p>
        </p:txBody>
      </p:sp>
      <p:sp>
        <p:nvSpPr>
          <p:cNvPr id="3" name="Content Placeholder 2"/>
          <p:cNvSpPr>
            <a:spLocks noGrp="1"/>
          </p:cNvSpPr>
          <p:nvPr>
            <p:ph sz="quarter" idx="14"/>
          </p:nvPr>
        </p:nvSpPr>
        <p:spPr>
          <a:xfrm>
            <a:off x="457200" y="1449977"/>
            <a:ext cx="8229600" cy="1554480"/>
          </a:xfrm>
        </p:spPr>
        <p:txBody>
          <a:bodyPr/>
          <a:lstStyle/>
          <a:p>
            <a:pPr marL="0" indent="0">
              <a:buNone/>
            </a:pPr>
            <a:r>
              <a:rPr lang="en-US" dirty="0"/>
              <a:t>Complex protein structure (continued):</a:t>
            </a:r>
          </a:p>
          <a:p>
            <a:pPr marL="255600" indent="-255600">
              <a:buSzPct val="100000"/>
            </a:pPr>
            <a:r>
              <a:rPr lang="en-US" b="1" dirty="0"/>
              <a:t>Tertiary structure </a:t>
            </a:r>
            <a:r>
              <a:rPr lang="en-US" dirty="0"/>
              <a:t>– final three-dimensional shape that polypeptide chain assumes, consists of the twists, folds, and coils that form between and around the alpha helices and pleated sheets; stabilized by hydrogen bonds and ionic interactions.</a:t>
            </a:r>
          </a:p>
        </p:txBody>
      </p:sp>
      <p:pic>
        <p:nvPicPr>
          <p:cNvPr id="4" name="Picture 3" descr="Diagram C, tertiary structure. Interactions between R groups help to determine the shape the protein assumes after it is folded. The diagram indicates beta pleated sheets and alpha helices in a globular protein, and alpha helices in a fibrous protei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871" y="4373155"/>
            <a:ext cx="8095129" cy="2864224"/>
          </a:xfrm>
          <a:prstGeom prst="rect">
            <a:avLst/>
          </a:prstGeom>
        </p:spPr>
      </p:pic>
      <p:sp>
        <p:nvSpPr>
          <p:cNvPr id="8" name="Content Placeholder 7"/>
          <p:cNvSpPr>
            <a:spLocks noGrp="1"/>
          </p:cNvSpPr>
          <p:nvPr>
            <p:ph sz="quarter" idx="15"/>
          </p:nvPr>
        </p:nvSpPr>
        <p:spPr>
          <a:xfrm>
            <a:off x="457200" y="5960535"/>
            <a:ext cx="8229600" cy="254000"/>
          </a:xfrm>
        </p:spPr>
        <p:txBody>
          <a:bodyPr/>
          <a:lstStyle/>
          <a:p>
            <a:pPr marL="0" indent="0">
              <a:buNone/>
            </a:pPr>
            <a:endParaRPr lang="en-US" dirty="0"/>
          </a:p>
        </p:txBody>
      </p:sp>
    </p:spTree>
    <p:extLst>
      <p:ext uri="{BB962C8B-B14F-4D97-AF65-F5344CB8AC3E}">
        <p14:creationId xmlns:p14="http://schemas.microsoft.com/office/powerpoint/2010/main" val="94129164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58272"/>
          </a:xfrm>
        </p:spPr>
        <p:txBody>
          <a:bodyPr/>
          <a:lstStyle/>
          <a:p>
            <a:r>
              <a:rPr lang="en-US" dirty="0"/>
              <a:t>Proteins </a:t>
            </a:r>
            <a:r>
              <a:rPr lang="en-US" dirty="0" smtClean="0"/>
              <a:t>(5 </a:t>
            </a:r>
            <a:r>
              <a:rPr lang="en-US" dirty="0"/>
              <a:t>of </a:t>
            </a:r>
            <a:r>
              <a:rPr lang="en-US" dirty="0" smtClean="0"/>
              <a:t>7)</a:t>
            </a:r>
            <a:endParaRPr lang="en-US" dirty="0"/>
          </a:p>
        </p:txBody>
      </p:sp>
      <p:sp>
        <p:nvSpPr>
          <p:cNvPr id="3" name="Content Placeholder 2"/>
          <p:cNvSpPr>
            <a:spLocks noGrp="1"/>
          </p:cNvSpPr>
          <p:nvPr>
            <p:ph sz="quarter" idx="14"/>
          </p:nvPr>
        </p:nvSpPr>
        <p:spPr>
          <a:xfrm>
            <a:off x="457200" y="1600200"/>
            <a:ext cx="8229600" cy="1361911"/>
          </a:xfrm>
        </p:spPr>
        <p:txBody>
          <a:bodyPr>
            <a:spAutoFit/>
          </a:bodyPr>
          <a:lstStyle/>
          <a:p>
            <a:pPr marL="0" indent="0">
              <a:buNone/>
            </a:pPr>
            <a:r>
              <a:rPr lang="en-US" dirty="0"/>
              <a:t>Complex protein structure (continued):</a:t>
            </a:r>
          </a:p>
          <a:p>
            <a:pPr marL="255600" indent="-255600">
              <a:buSzPct val="100000"/>
            </a:pPr>
            <a:r>
              <a:rPr lang="en-US" sz="2000" b="1" dirty="0"/>
              <a:t>Quaternary structure – </a:t>
            </a:r>
            <a:r>
              <a:rPr lang="en-US" sz="2000" dirty="0"/>
              <a:t>Many proteins consists of more than one polypeptide chain, and the manner in which these polypeptide chains assemble makes up the quaternary structure.</a:t>
            </a:r>
          </a:p>
        </p:txBody>
      </p:sp>
      <p:pic>
        <p:nvPicPr>
          <p:cNvPr id="4" name="Picture 3" descr="Diagram D, quaternary structure. The assembly of two or more polypeptide chains into the functional protein. Note that some proteins lack a quaternary structure. The diagram shows a globular protein and a bundle of fibrous protei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438" y="3169538"/>
            <a:ext cx="8023123" cy="2330245"/>
          </a:xfrm>
          <a:prstGeom prst="rect">
            <a:avLst/>
          </a:prstGeom>
        </p:spPr>
      </p:pic>
      <p:sp>
        <p:nvSpPr>
          <p:cNvPr id="8" name="Content Placeholder 7"/>
          <p:cNvSpPr>
            <a:spLocks noGrp="1"/>
          </p:cNvSpPr>
          <p:nvPr>
            <p:ph sz="quarter" idx="15"/>
          </p:nvPr>
        </p:nvSpPr>
        <p:spPr>
          <a:xfrm>
            <a:off x="457200" y="5958840"/>
            <a:ext cx="8229600" cy="213360"/>
          </a:xfrm>
        </p:spPr>
        <p:txBody>
          <a:bodyPr/>
          <a:lstStyle/>
          <a:p>
            <a:pPr marL="0" indent="0">
              <a:buNone/>
            </a:pPr>
            <a:r>
              <a:rPr lang="en-US" b="1" dirty="0">
                <a:solidFill>
                  <a:srgbClr val="007FA3"/>
                </a:solidFill>
              </a:rPr>
              <a:t>Figure 2.23d  </a:t>
            </a:r>
            <a:r>
              <a:rPr lang="en-US" dirty="0"/>
              <a:t>Levels of protein structure.</a:t>
            </a:r>
          </a:p>
        </p:txBody>
      </p:sp>
    </p:spTree>
    <p:extLst>
      <p:ext uri="{BB962C8B-B14F-4D97-AF65-F5344CB8AC3E}">
        <p14:creationId xmlns:p14="http://schemas.microsoft.com/office/powerpoint/2010/main" val="13672048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2734"/>
            <a:ext cx="8229600" cy="540101"/>
          </a:xfrm>
        </p:spPr>
        <p:txBody>
          <a:bodyPr/>
          <a:lstStyle/>
          <a:p>
            <a:r>
              <a:rPr lang="en-US" dirty="0"/>
              <a:t>Proteins </a:t>
            </a:r>
            <a:r>
              <a:rPr lang="en-US" dirty="0" smtClean="0"/>
              <a:t>(</a:t>
            </a:r>
            <a:r>
              <a:rPr lang="en-US" dirty="0"/>
              <a:t>6</a:t>
            </a:r>
            <a:r>
              <a:rPr lang="en-US" dirty="0" smtClean="0"/>
              <a:t> </a:t>
            </a:r>
            <a:r>
              <a:rPr lang="en-US" dirty="0"/>
              <a:t>of </a:t>
            </a:r>
            <a:r>
              <a:rPr lang="en-US" dirty="0" smtClean="0"/>
              <a:t>7)</a:t>
            </a:r>
            <a:endParaRPr lang="en-US" dirty="0"/>
          </a:p>
        </p:txBody>
      </p:sp>
      <p:pic>
        <p:nvPicPr>
          <p:cNvPr id="3" name="Picture 2" descr="The four levels of protein structure, put together. Part A is primary structure, B is the secondary structure, C is the tertiary structure, and D is the quaternary struct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1498" y="1488091"/>
            <a:ext cx="3181004" cy="4289367"/>
          </a:xfrm>
          <a:prstGeom prst="rect">
            <a:avLst/>
          </a:prstGeom>
        </p:spPr>
      </p:pic>
      <p:sp>
        <p:nvSpPr>
          <p:cNvPr id="4" name="Content Placeholder 3"/>
          <p:cNvSpPr>
            <a:spLocks noGrp="1"/>
          </p:cNvSpPr>
          <p:nvPr>
            <p:ph sz="quarter" idx="14"/>
          </p:nvPr>
        </p:nvSpPr>
        <p:spPr>
          <a:xfrm>
            <a:off x="457200" y="5960536"/>
            <a:ext cx="8229600" cy="279400"/>
          </a:xfrm>
        </p:spPr>
        <p:txBody>
          <a:bodyPr/>
          <a:lstStyle/>
          <a:p>
            <a:pPr marL="0" indent="0">
              <a:buNone/>
            </a:pPr>
            <a:r>
              <a:rPr lang="en-IN" b="1" dirty="0">
                <a:solidFill>
                  <a:srgbClr val="007FA3"/>
                </a:solidFill>
                <a:cs typeface="Times New Roman" panose="02020603050405020304" pitchFamily="18" charset="0"/>
              </a:rPr>
              <a:t>Figure </a:t>
            </a:r>
            <a:r>
              <a:rPr lang="en-IN" b="1" dirty="0" smtClean="0">
                <a:solidFill>
                  <a:srgbClr val="007FA3"/>
                </a:solidFill>
                <a:cs typeface="Times New Roman" panose="02020603050405020304" pitchFamily="18" charset="0"/>
              </a:rPr>
              <a:t>2.23 </a:t>
            </a:r>
            <a:r>
              <a:rPr lang="en-IN" dirty="0"/>
              <a:t>Levels of protein structure.</a:t>
            </a:r>
          </a:p>
        </p:txBody>
      </p:sp>
    </p:spTree>
    <p:extLst>
      <p:ext uri="{BB962C8B-B14F-4D97-AF65-F5344CB8AC3E}">
        <p14:creationId xmlns:p14="http://schemas.microsoft.com/office/powerpoint/2010/main" val="51756501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5162"/>
            <a:ext cx="8229600" cy="523220"/>
          </a:xfrm>
        </p:spPr>
        <p:txBody>
          <a:bodyPr>
            <a:spAutoFit/>
          </a:bodyPr>
          <a:lstStyle/>
          <a:p>
            <a:pPr fontAlgn="auto">
              <a:spcAft>
                <a:spcPts val="0"/>
              </a:spcAft>
              <a:defRPr/>
            </a:pPr>
            <a:r>
              <a:rPr lang="en-US"/>
              <a:t>Proteins </a:t>
            </a:r>
            <a:r>
              <a:rPr lang="en-US" smtClean="0"/>
              <a:t>(</a:t>
            </a:r>
            <a:r>
              <a:rPr lang="en-US"/>
              <a:t>7</a:t>
            </a:r>
            <a:r>
              <a:rPr lang="en-US" smtClean="0"/>
              <a:t> </a:t>
            </a:r>
            <a:r>
              <a:rPr lang="en-US"/>
              <a:t>of </a:t>
            </a:r>
            <a:r>
              <a:rPr lang="en-US" smtClean="0"/>
              <a:t>7)</a:t>
            </a:r>
            <a:endParaRPr lang="en-US" dirty="0"/>
          </a:p>
        </p:txBody>
      </p:sp>
      <p:sp>
        <p:nvSpPr>
          <p:cNvPr id="3" name="Content Placeholder 2"/>
          <p:cNvSpPr>
            <a:spLocks noGrp="1"/>
          </p:cNvSpPr>
          <p:nvPr>
            <p:ph idx="1"/>
          </p:nvPr>
        </p:nvSpPr>
        <p:spPr>
          <a:xfrm>
            <a:off x="457200" y="1600200"/>
            <a:ext cx="8229600" cy="1915909"/>
          </a:xfrm>
        </p:spPr>
        <p:txBody>
          <a:bodyPr rtlCol="0">
            <a:spAutoFit/>
          </a:bodyPr>
          <a:lstStyle/>
          <a:p>
            <a:r>
              <a:rPr lang="en-US" sz="2800" dirty="0"/>
              <a:t>Protein </a:t>
            </a:r>
            <a:r>
              <a:rPr lang="en-US" sz="2800" b="1" dirty="0"/>
              <a:t>denaturation</a:t>
            </a:r>
            <a:r>
              <a:rPr lang="en-US" sz="2800" dirty="0"/>
              <a:t> – destroying protein’s </a:t>
            </a:r>
            <a:r>
              <a:rPr lang="en-US" sz="2800" i="1" dirty="0"/>
              <a:t>shape</a:t>
            </a:r>
            <a:r>
              <a:rPr lang="en-US" sz="2800" dirty="0"/>
              <a:t> by heat, pH changes, or exposure to chemicals</a:t>
            </a:r>
          </a:p>
          <a:p>
            <a:r>
              <a:rPr lang="en-US" sz="2800" u="sng" dirty="0"/>
              <a:t>Disrupts</a:t>
            </a:r>
            <a:r>
              <a:rPr lang="en-US" sz="2800" dirty="0"/>
              <a:t> hydrogen bonding and ionic interactions that stabilize </a:t>
            </a:r>
            <a:r>
              <a:rPr lang="en-US" sz="2800" i="1" dirty="0"/>
              <a:t>structure</a:t>
            </a:r>
            <a:r>
              <a:rPr lang="en-US" sz="2800" dirty="0"/>
              <a:t> and </a:t>
            </a:r>
            <a:r>
              <a:rPr lang="en-US" sz="2800" i="1" dirty="0"/>
              <a:t>function</a:t>
            </a:r>
            <a:endParaRPr lang="en-US" sz="2800" dirty="0"/>
          </a:p>
        </p:txBody>
      </p:sp>
    </p:spTree>
    <p:extLst>
      <p:ext uri="{BB962C8B-B14F-4D97-AF65-F5344CB8AC3E}">
        <p14:creationId xmlns:p14="http://schemas.microsoft.com/office/powerpoint/2010/main" val="303590972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58272"/>
          </a:xfrm>
        </p:spPr>
        <p:txBody>
          <a:bodyPr/>
          <a:lstStyle/>
          <a:p>
            <a:r>
              <a:rPr lang="en-US" dirty="0"/>
              <a:t>Nucleotides and Nucleic Acids (1 of 12)</a:t>
            </a:r>
          </a:p>
        </p:txBody>
      </p:sp>
      <p:sp>
        <p:nvSpPr>
          <p:cNvPr id="3" name="Content Placeholder 2"/>
          <p:cNvSpPr>
            <a:spLocks noGrp="1"/>
          </p:cNvSpPr>
          <p:nvPr>
            <p:ph sz="quarter" idx="14"/>
          </p:nvPr>
        </p:nvSpPr>
        <p:spPr>
          <a:xfrm>
            <a:off x="457200" y="1600200"/>
            <a:ext cx="8229600" cy="1888067"/>
          </a:xfrm>
        </p:spPr>
        <p:txBody>
          <a:bodyPr>
            <a:spAutoFit/>
          </a:bodyPr>
          <a:lstStyle/>
          <a:p>
            <a:pPr marL="255600" indent="-255600">
              <a:buSzPct val="100000"/>
            </a:pPr>
            <a:r>
              <a:rPr lang="en-US" b="1" dirty="0"/>
              <a:t>Nucleotides</a:t>
            </a:r>
            <a:r>
              <a:rPr lang="en-US" dirty="0"/>
              <a:t> – monomers of </a:t>
            </a:r>
            <a:r>
              <a:rPr lang="en-US" b="1" dirty="0"/>
              <a:t>nucleic</a:t>
            </a:r>
            <a:r>
              <a:rPr lang="en-US" dirty="0"/>
              <a:t> </a:t>
            </a:r>
            <a:r>
              <a:rPr lang="en-US" b="1" dirty="0"/>
              <a:t>acids</a:t>
            </a:r>
            <a:r>
              <a:rPr lang="en-US" dirty="0"/>
              <a:t>; named for abundance in </a:t>
            </a:r>
            <a:r>
              <a:rPr lang="en-US" i="1" dirty="0"/>
              <a:t>nuclei</a:t>
            </a:r>
            <a:r>
              <a:rPr lang="en-US" dirty="0"/>
              <a:t> of cells; make up </a:t>
            </a:r>
            <a:r>
              <a:rPr lang="en-US" i="1" dirty="0"/>
              <a:t>genetic</a:t>
            </a:r>
            <a:r>
              <a:rPr lang="en-US" dirty="0"/>
              <a:t> </a:t>
            </a:r>
            <a:r>
              <a:rPr lang="en-US" i="1" dirty="0"/>
              <a:t>material</a:t>
            </a:r>
          </a:p>
          <a:p>
            <a:pPr marL="255600" indent="-255600">
              <a:buSzPct val="100000"/>
            </a:pPr>
            <a:r>
              <a:rPr lang="en-US" b="1" dirty="0"/>
              <a:t>Nucleotide structure:</a:t>
            </a:r>
          </a:p>
          <a:p>
            <a:pPr marL="731520" lvl="1" indent="-457200">
              <a:spcAft>
                <a:spcPts val="0"/>
              </a:spcAft>
            </a:pPr>
            <a:r>
              <a:rPr lang="en-US" b="1" dirty="0"/>
              <a:t>Nitrogenous base </a:t>
            </a:r>
            <a:r>
              <a:rPr lang="en-US" dirty="0"/>
              <a:t>with hydrocarbon ring structure</a:t>
            </a:r>
          </a:p>
          <a:p>
            <a:pPr marL="731520" lvl="1" indent="-457200">
              <a:spcAft>
                <a:spcPts val="0"/>
              </a:spcAft>
            </a:pPr>
            <a:r>
              <a:rPr lang="en-US" dirty="0"/>
              <a:t>Five-carbon pentose </a:t>
            </a:r>
            <a:r>
              <a:rPr lang="en-US" b="1" dirty="0"/>
              <a:t>sugar</a:t>
            </a:r>
            <a:r>
              <a:rPr lang="en-US" dirty="0"/>
              <a:t> (</a:t>
            </a:r>
            <a:r>
              <a:rPr lang="en-US" b="1" dirty="0"/>
              <a:t>ribose</a:t>
            </a:r>
            <a:r>
              <a:rPr lang="en-US" dirty="0"/>
              <a:t> or </a:t>
            </a:r>
            <a:r>
              <a:rPr lang="en-US" b="1" dirty="0"/>
              <a:t>deoxyribose)</a:t>
            </a:r>
          </a:p>
          <a:p>
            <a:pPr marL="731520" lvl="1" indent="-457200">
              <a:spcAft>
                <a:spcPts val="0"/>
              </a:spcAft>
            </a:pPr>
            <a:r>
              <a:rPr lang="en-US" b="1" dirty="0"/>
              <a:t>Phosphate</a:t>
            </a:r>
            <a:r>
              <a:rPr lang="en-US" dirty="0"/>
              <a:t> </a:t>
            </a:r>
            <a:r>
              <a:rPr lang="en-US" b="1" dirty="0"/>
              <a:t>group</a:t>
            </a:r>
          </a:p>
        </p:txBody>
      </p:sp>
      <p:pic>
        <p:nvPicPr>
          <p:cNvPr id="4" name="Picture 3" descr="Diagram A, structure of a nucleotide. A nitrogenous base attaches to a pentose sugar, which contains O at the top of the pentagon. C H 2 at the second point attaches the pentose sugar to a phosphate group. P attaches to O by a double bond, to O by a single bond, and to O negative and O negative by single bond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5498" y="4551016"/>
            <a:ext cx="4638502" cy="2105891"/>
          </a:xfrm>
          <a:prstGeom prst="rect">
            <a:avLst/>
          </a:prstGeom>
        </p:spPr>
      </p:pic>
      <p:sp>
        <p:nvSpPr>
          <p:cNvPr id="5" name="Content Placeholder 4"/>
          <p:cNvSpPr>
            <a:spLocks noGrp="1"/>
          </p:cNvSpPr>
          <p:nvPr>
            <p:ph sz="quarter" idx="15"/>
          </p:nvPr>
        </p:nvSpPr>
        <p:spPr>
          <a:xfrm>
            <a:off x="457200" y="5958840"/>
            <a:ext cx="8229600" cy="213360"/>
          </a:xfrm>
        </p:spPr>
        <p:txBody>
          <a:bodyPr/>
          <a:lstStyle/>
          <a:p>
            <a:pPr marL="0" indent="0">
              <a:buNone/>
            </a:pPr>
            <a:endParaRPr lang="en-US" dirty="0"/>
          </a:p>
        </p:txBody>
      </p:sp>
    </p:spTree>
    <p:extLst>
      <p:ext uri="{BB962C8B-B14F-4D97-AF65-F5344CB8AC3E}">
        <p14:creationId xmlns:p14="http://schemas.microsoft.com/office/powerpoint/2010/main" val="200897809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Nucleotides and Nucleic Acids (2 of 12)</a:t>
            </a:r>
          </a:p>
        </p:txBody>
      </p:sp>
      <p:sp>
        <p:nvSpPr>
          <p:cNvPr id="3" name="Content Placeholder 2"/>
          <p:cNvSpPr>
            <a:spLocks noGrp="1"/>
          </p:cNvSpPr>
          <p:nvPr>
            <p:ph sz="quarter" idx="13"/>
          </p:nvPr>
        </p:nvSpPr>
        <p:spPr>
          <a:xfrm>
            <a:off x="457200" y="1600200"/>
            <a:ext cx="4114800" cy="3339376"/>
          </a:xfrm>
        </p:spPr>
        <p:txBody>
          <a:bodyPr>
            <a:spAutoFit/>
          </a:bodyPr>
          <a:lstStyle/>
          <a:p>
            <a:pPr marL="0" indent="0">
              <a:buNone/>
            </a:pPr>
            <a:r>
              <a:rPr lang="en-US" sz="2400" b="1" dirty="0"/>
              <a:t>Types of nitrogenous bases: </a:t>
            </a:r>
          </a:p>
          <a:p>
            <a:pPr marL="255600" indent="-255600">
              <a:buSzPct val="100000"/>
            </a:pPr>
            <a:r>
              <a:rPr lang="en-US" sz="2400" b="1" dirty="0"/>
              <a:t>Purines</a:t>
            </a:r>
            <a:r>
              <a:rPr lang="en-US" sz="2400" dirty="0"/>
              <a:t> – </a:t>
            </a:r>
            <a:r>
              <a:rPr lang="en-US" sz="2400" i="1" dirty="0"/>
              <a:t>double-ringed</a:t>
            </a:r>
            <a:r>
              <a:rPr lang="en-US" sz="2400" dirty="0"/>
              <a:t> molecule; </a:t>
            </a:r>
            <a:r>
              <a:rPr lang="en-US" sz="2400" b="1" dirty="0"/>
              <a:t>adenine</a:t>
            </a:r>
            <a:r>
              <a:rPr lang="en-US" sz="2400" dirty="0"/>
              <a:t> (A) and </a:t>
            </a:r>
            <a:r>
              <a:rPr lang="en-US" sz="2400" b="1" dirty="0"/>
              <a:t>guanine</a:t>
            </a:r>
            <a:r>
              <a:rPr lang="en-US" sz="2400" dirty="0"/>
              <a:t> (G)</a:t>
            </a:r>
          </a:p>
          <a:p>
            <a:pPr marL="255600" indent="-255600">
              <a:buSzPct val="100000"/>
            </a:pPr>
            <a:r>
              <a:rPr lang="en-US" sz="2400" b="1" dirty="0"/>
              <a:t>Pyrimidines</a:t>
            </a:r>
            <a:r>
              <a:rPr lang="en-US" sz="2400" dirty="0"/>
              <a:t> – single-ringed </a:t>
            </a:r>
            <a:r>
              <a:rPr lang="en-US" sz="2400" i="1" dirty="0"/>
              <a:t>molecule</a:t>
            </a:r>
            <a:r>
              <a:rPr lang="en-US" sz="2400" dirty="0"/>
              <a:t>; </a:t>
            </a:r>
            <a:r>
              <a:rPr lang="en-US" sz="2400" b="1" dirty="0"/>
              <a:t>cytosine</a:t>
            </a:r>
            <a:r>
              <a:rPr lang="en-US" sz="2400" dirty="0"/>
              <a:t> (C), </a:t>
            </a:r>
            <a:r>
              <a:rPr lang="en-US" sz="2400" b="1" dirty="0"/>
              <a:t>uracil</a:t>
            </a:r>
            <a:r>
              <a:rPr lang="en-US" sz="2400" dirty="0"/>
              <a:t> (U), and </a:t>
            </a:r>
            <a:r>
              <a:rPr lang="en-US" sz="2400" b="1" dirty="0"/>
              <a:t>thymine</a:t>
            </a:r>
            <a:r>
              <a:rPr lang="en-US" sz="2400" dirty="0"/>
              <a:t> (T)</a:t>
            </a:r>
          </a:p>
        </p:txBody>
      </p:sp>
      <p:pic>
        <p:nvPicPr>
          <p:cNvPr id="4" name="Picture 3" descr="The nitrogenous base in the structure of the nucleotide can be either purines or pyrimidines. Purines are composed of Adenine, A, and Guanine, G. Pyrimidines are composed of Cytosine, C, Thymine, T, and or Uracil, U. Purines. Adenine is composed of a 5-part ring that starts with N H at the bottom left, single bond to H C on the left, double bond to N on the top, single bond to C on the top right, and double bonded to the bottom right to C, which then single bonds back to N H on the bottom left. The two C molecules on the right are shared with a second six-part ring. The top left C of the second ring single bonds to a C on top, which then single bonds up to N H 2. The C on top double bonds to N on the upper right, single bonds to C H on the bottom right, double bonds to N on the bottom, single bonds to the shared C on the bottom left, and double bonds to the shared C on the top left. Guanine is composed of a five-part ring starting with N H on the bottom, single bonded to H C on the left, double bonded to N on top, single bonded to C on the upper right, and double bonded to C on the bottom right. These two C molecules are shared with a six-part ring. The upper left C of the six part ring single bonds to C on top, which then double bonds up to O. C single bonds to N H on the upper right, single bonds to C on the bottom right, which then single bonds to N H 2. C double bonds to N on the bottom, single bonds to the shared C on the bottom left, and double bonds to the shared C on the upper left.  Pyrimidines. Cytosine is a six-part ring that starts with C on the bottom left, which double bonds to O outside the ring. C single bonds to N on the upper left, double bonds to C on the top, which then single bonds up to N H 2 outside the ring. C single bonds to C H on the upper right, double bonds to C H on the lower right, and single bonds to N H on the bottom. Thymine and Uracil have similar structures. Thymine is a six part ring that begins with C in the bottom left, double bonded to O outside the ring. C single bonds to H N on the upper left, single bonds to C on the top, which then double bonds to O outside the ring. C single bonds to C on the upper right, which then single bonds to C H 3 outside the ring. C double bonds to C H on the bottom right, and single bonds to N H on the bottom. The structure for Uracil is identical, with the exception of a C H in the upper right of the ring instead of C and without a single bond to C 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4064" y="1718141"/>
            <a:ext cx="3031375" cy="4172989"/>
          </a:xfrm>
          <a:prstGeom prst="rect">
            <a:avLst/>
          </a:prstGeom>
        </p:spPr>
      </p:pic>
      <p:sp>
        <p:nvSpPr>
          <p:cNvPr id="5" name="Content Placeholder 4"/>
          <p:cNvSpPr>
            <a:spLocks noGrp="1"/>
          </p:cNvSpPr>
          <p:nvPr>
            <p:ph sz="quarter" idx="14"/>
          </p:nvPr>
        </p:nvSpPr>
        <p:spPr>
          <a:xfrm>
            <a:off x="457200" y="5964319"/>
            <a:ext cx="4292600" cy="296333"/>
          </a:xfrm>
        </p:spPr>
        <p:txBody>
          <a:bodyPr/>
          <a:lstStyle/>
          <a:p>
            <a:pPr marL="0" indent="0">
              <a:buNone/>
            </a:pPr>
            <a:r>
              <a:rPr lang="en-IN" b="1" dirty="0">
                <a:solidFill>
                  <a:srgbClr val="007FA3"/>
                </a:solidFill>
                <a:cs typeface="Times New Roman" panose="02020603050405020304" pitchFamily="18" charset="0"/>
              </a:rPr>
              <a:t>Figure </a:t>
            </a:r>
            <a:r>
              <a:rPr lang="en-IN" b="1" dirty="0" smtClean="0">
                <a:solidFill>
                  <a:srgbClr val="007FA3"/>
                </a:solidFill>
                <a:cs typeface="Times New Roman" panose="02020603050405020304" pitchFamily="18" charset="0"/>
              </a:rPr>
              <a:t>2.24a, b </a:t>
            </a:r>
            <a:r>
              <a:rPr lang="en-IN" dirty="0"/>
              <a:t>Structure of nucleotides.</a:t>
            </a:r>
          </a:p>
        </p:txBody>
      </p:sp>
    </p:spTree>
    <p:extLst>
      <p:ext uri="{BB962C8B-B14F-4D97-AF65-F5344CB8AC3E}">
        <p14:creationId xmlns:p14="http://schemas.microsoft.com/office/powerpoint/2010/main" val="701400035"/>
      </p:ext>
    </p:extLst>
  </p:cSld>
  <p:clrMapOvr>
    <a:masterClrMapping/>
  </p:clrMapOvr>
  <p:timing>
    <p:tnLst>
      <p:par>
        <p:cTn id="1" dur="indefinite" restart="never" nodeType="tmRoot"/>
      </p:par>
    </p:tnLst>
  </p:timing>
</p:sld>
</file>

<file path=ppt/theme/theme1.xml><?xml version="1.0" encoding="utf-8"?>
<a:theme xmlns:a="http://schemas.openxmlformats.org/drawingml/2006/main" name="Amerman_lec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merman_lecture" id="{2F6383AE-3389-40A8-BEA2-BBA46B40CEAC}" vid="{4B4EE159-77F1-40DB-9DF9-3248F6410D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Amerman_lecture</Template>
  <TotalTime>6925</TotalTime>
  <Words>5133</Words>
  <Application>Microsoft Office PowerPoint</Application>
  <PresentationFormat>On-screen Show (4:3)</PresentationFormat>
  <Paragraphs>450</Paragraphs>
  <Slides>113</Slides>
  <Notes>4</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113</vt:i4>
      </vt:variant>
    </vt:vector>
  </HeadingPairs>
  <TitlesOfParts>
    <vt:vector size="127" baseType="lpstr">
      <vt:lpstr>ＭＳ Ｐゴシック</vt:lpstr>
      <vt:lpstr>Arial</vt:lpstr>
      <vt:lpstr>Arial Black</vt:lpstr>
      <vt:lpstr>Calibri</vt:lpstr>
      <vt:lpstr>Cambria Math</vt:lpstr>
      <vt:lpstr>Courier New</vt:lpstr>
      <vt:lpstr>Symbol</vt:lpstr>
      <vt:lpstr>Tahoma</vt:lpstr>
      <vt:lpstr>Times</vt:lpstr>
      <vt:lpstr>Times New Roman</vt:lpstr>
      <vt:lpstr>Verdana</vt:lpstr>
      <vt:lpstr>Wingdings</vt:lpstr>
      <vt:lpstr>Amerman_lecture</vt:lpstr>
      <vt:lpstr>Equation</vt:lpstr>
      <vt:lpstr>Human Anatomy &amp; Physiology</vt:lpstr>
      <vt:lpstr>Module 2.1 Atoms and Elements</vt:lpstr>
      <vt:lpstr>Matter</vt:lpstr>
      <vt:lpstr>Atoms and Atomic Structure (1 of 3)</vt:lpstr>
      <vt:lpstr>Atoms and Atomic Structure (2 of 3)</vt:lpstr>
      <vt:lpstr>Atoms and Atomic Structure (3 of 3)</vt:lpstr>
      <vt:lpstr>Elements in the Periodic Table and the Human Body (1 of 3)</vt:lpstr>
      <vt:lpstr>Elements in the Periodic Table and the Human Body (2 of 3)</vt:lpstr>
      <vt:lpstr>The Periodic Table</vt:lpstr>
      <vt:lpstr>Elements in the Periodic Table and the Human Body (3 of 3)</vt:lpstr>
      <vt:lpstr>Isotopes and Radioactivity</vt:lpstr>
      <vt:lpstr>Nuclear Medicine</vt:lpstr>
      <vt:lpstr>Module 2.2 Matter Combined: Mixtures and Chemical Bonds</vt:lpstr>
      <vt:lpstr>Matter Combined</vt:lpstr>
      <vt:lpstr>Mixtures (1 of 3)</vt:lpstr>
      <vt:lpstr>Mixtures (2 of 3) </vt:lpstr>
      <vt:lpstr>Mixtures (3 of 3) </vt:lpstr>
      <vt:lpstr>Chemical Bonds (1 of 4) </vt:lpstr>
      <vt:lpstr>Chemical Bonds (2 of 4) </vt:lpstr>
      <vt:lpstr>Chemical Bonds (3 of 4)</vt:lpstr>
      <vt:lpstr>Chemical Bonds (4 of 4) </vt:lpstr>
      <vt:lpstr>Ions and Ionic Bonds</vt:lpstr>
      <vt:lpstr>Ionic Bonds</vt:lpstr>
      <vt:lpstr>Covalent Bonds (1 of 2) </vt:lpstr>
      <vt:lpstr>Covalent Bonds (2 of 2)</vt:lpstr>
      <vt:lpstr>Nonpolar Covalent Bonds (1 of 2)</vt:lpstr>
      <vt:lpstr>Nonpolar Covalent Bonds (2 of 2)</vt:lpstr>
      <vt:lpstr>Polar Covalent Bonds (1 of 2)</vt:lpstr>
      <vt:lpstr>Polar Covalent Bonds (2 of 2)</vt:lpstr>
      <vt:lpstr>Hydrogen Bonds (1 of 2)</vt:lpstr>
      <vt:lpstr>Hydrogen Bonds (2 of 2)</vt:lpstr>
      <vt:lpstr>Concept Boost: Determining the Type of Bonds in a Molecule (1 of 2)</vt:lpstr>
      <vt:lpstr>Concept Boost: Determining the Type of Bonds in a Molecule (2 of 2)</vt:lpstr>
      <vt:lpstr> Concept Boost: Determining the Type of Bonds in a Molecule</vt:lpstr>
      <vt:lpstr>Module 2.3 Chemical Reactions</vt:lpstr>
      <vt:lpstr>Chemical Notation (1 of 2) </vt:lpstr>
      <vt:lpstr>Chemical Notation (2 of 2)</vt:lpstr>
      <vt:lpstr>Energy and Chemical Reactions (1 of 3) </vt:lpstr>
      <vt:lpstr>Energy and Chemical Reactions (2 of 3)</vt:lpstr>
      <vt:lpstr>Energy and Chemical Reactions (3 of 3)</vt:lpstr>
      <vt:lpstr>Homeostasis and Types of Chemical Reactions (1 of 5)</vt:lpstr>
      <vt:lpstr>Homeostasis and Types of Chemical Reactions (2 of 5)</vt:lpstr>
      <vt:lpstr>Homeostasis and Types of Chemical Reactions (3 of 5)</vt:lpstr>
      <vt:lpstr>Homeostasis and Types of Chemical Reactions (4 of 5)</vt:lpstr>
      <vt:lpstr>Homeostasis and Types of Chemical Reactions (5 of 5)</vt:lpstr>
      <vt:lpstr>Reaction Rates and Enzymes (1 of 9)</vt:lpstr>
      <vt:lpstr>Reaction Rates and Enzymes (2 of 9)</vt:lpstr>
      <vt:lpstr>Reaction Rates and Enzymes (3 of 9)</vt:lpstr>
      <vt:lpstr>Reaction Rates and Enzymes (4 of 9)</vt:lpstr>
      <vt:lpstr>Reaction Rates and Enzymes (5 of 9)</vt:lpstr>
      <vt:lpstr>Reaction Rates and Enzymes (6 of 9)</vt:lpstr>
      <vt:lpstr>Reaction Rates and Enzymes (7 of 9)</vt:lpstr>
      <vt:lpstr>Reaction Rates and Enzymes (8 of 9)</vt:lpstr>
      <vt:lpstr>Reaction Rates and Enzymes (9 of 9)</vt:lpstr>
      <vt:lpstr>Enzyme Deficiencies</vt:lpstr>
      <vt:lpstr>Module 2.4 Inorganic Compounds: Water, Acids, Bases, and Salts Bonds</vt:lpstr>
      <vt:lpstr>Biochemistry</vt:lpstr>
      <vt:lpstr>Water (1 of 4)</vt:lpstr>
      <vt:lpstr>Water (2 of 4)</vt:lpstr>
      <vt:lpstr>Water (3 of 4)</vt:lpstr>
      <vt:lpstr>Water (4 of 4)</vt:lpstr>
      <vt:lpstr>Acids and Bases (1 of 6) </vt:lpstr>
      <vt:lpstr>Acids and Bases (2 of 6)</vt:lpstr>
      <vt:lpstr>Acids and Bases (3 of 6)</vt:lpstr>
      <vt:lpstr>Acids and Bases (4 of 6)</vt:lpstr>
      <vt:lpstr>Acids and Bases (5 of 6) </vt:lpstr>
      <vt:lpstr>Acids and Bases (6 of 6)</vt:lpstr>
      <vt:lpstr>Concept Boost: Making Sense of the pH Scale (1 of 2)</vt:lpstr>
      <vt:lpstr>Concept Boost: Making Sense of the pH Scale (2 of 2)</vt:lpstr>
      <vt:lpstr>Salts and Electrolytes</vt:lpstr>
      <vt:lpstr>Module 2.5 Organic Compounds: Carbohydrates, Lipids, Proteins, and Nucleotides</vt:lpstr>
      <vt:lpstr>Monomers and Polymers</vt:lpstr>
      <vt:lpstr>Carbohydrates (1 of 5) </vt:lpstr>
      <vt:lpstr>Carbohydrates (2 of 5) </vt:lpstr>
      <vt:lpstr>Carbohydrates (3 of 5) </vt:lpstr>
      <vt:lpstr>Carbohydrates (4 of 5) </vt:lpstr>
      <vt:lpstr>Carbohydrates (5 of 5) </vt:lpstr>
      <vt:lpstr>Lipids (1 of 8)</vt:lpstr>
      <vt:lpstr>Lipids (2 of 8) </vt:lpstr>
      <vt:lpstr>PowerPoint Presentation</vt:lpstr>
      <vt:lpstr>Lipids (3 of 8)</vt:lpstr>
      <vt:lpstr>Figure 2.16b Examples of saturated and unsaturated fats and fatty acids.</vt:lpstr>
      <vt:lpstr>Lipids (4 of 8)</vt:lpstr>
      <vt:lpstr>The Good, the Bad, and the Ugly of  Fatty Acids (1 of 2)</vt:lpstr>
      <vt:lpstr>The Good, the Bad, and the Ugly of  Fatty Acids (2 of 2)</vt:lpstr>
      <vt:lpstr>Lipids (5 of 8)</vt:lpstr>
      <vt:lpstr>Lipids (6 of 8)</vt:lpstr>
      <vt:lpstr>Lipids (7 of 8)</vt:lpstr>
      <vt:lpstr>Lipids (8 of 8)</vt:lpstr>
      <vt:lpstr>Proteins</vt:lpstr>
      <vt:lpstr>Proteins (1 of 7)</vt:lpstr>
      <vt:lpstr>Proteins (2 of 7)</vt:lpstr>
      <vt:lpstr>Proteins (3 of 7)</vt:lpstr>
      <vt:lpstr>Proteins (4 of 7)</vt:lpstr>
      <vt:lpstr>Proteins (5 of 7)</vt:lpstr>
      <vt:lpstr>Proteins (6 of 7)</vt:lpstr>
      <vt:lpstr>Proteins (7 of 7)</vt:lpstr>
      <vt:lpstr>Nucleotides and Nucleic Acids (1 of 12)</vt:lpstr>
      <vt:lpstr>Nucleotides and Nucleic Acids (2 of 12)</vt:lpstr>
      <vt:lpstr>Nucleotides and Nucleic Acids (3 of 12)</vt:lpstr>
      <vt:lpstr>Nucleotides and Nucleic Acids (4 of 12)</vt:lpstr>
      <vt:lpstr>Nucleotides and Nucleic Acids (5 of 12)</vt:lpstr>
      <vt:lpstr>Nucleotides and Nucleic Acids (6 of 12)</vt:lpstr>
      <vt:lpstr>Nucleotides and Nucleic Acids (7 of 12)</vt:lpstr>
      <vt:lpstr>Nucleotides and Nucleic Acids (8 of 12)</vt:lpstr>
      <vt:lpstr>Nucleotides and Nucleic Acids (9 of 12)</vt:lpstr>
      <vt:lpstr>Nucleotides and Nucleic Acids (10 of 12)</vt:lpstr>
      <vt:lpstr>Nucleotides and Nucleic Acids (11 of 12)</vt:lpstr>
      <vt:lpstr>Nucleotides and Nucleic Acids (12 of 12)</vt:lpstr>
      <vt:lpstr>Organic Molecules (1 of 4)</vt:lpstr>
      <vt:lpstr>Organic Molecules (2 of 4)</vt:lpstr>
      <vt:lpstr>Organic Molecules (3 of 4)</vt:lpstr>
      <vt:lpstr>Organic Molecules (4 of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file prepared by Suzanne Pundt, UT Tyler</dc:title>
  <dc:creator>Suzanne Pundt</dc:creator>
  <cp:lastModifiedBy>Drown, Diana L.</cp:lastModifiedBy>
  <cp:revision>240</cp:revision>
  <dcterms:created xsi:type="dcterms:W3CDTF">2014-02-17T21:00:22Z</dcterms:created>
  <dcterms:modified xsi:type="dcterms:W3CDTF">2019-02-03T20:12:57Z</dcterms:modified>
</cp:coreProperties>
</file>