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6" r:id="rId2"/>
    <p:sldId id="258"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custDataLst>
    <p:tags r:id="rId3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gan Grennan" initials="MG" lastIdx="1" clrIdx="0"/>
  <p:cmAuthor id="1" name="Karen Lankisch" initials="KL" lastIdx="1" clrIdx="1">
    <p:extLst>
      <p:ext uri="{19B8F6BF-5375-455C-9EA6-DF929625EA0E}">
        <p15:presenceInfo xmlns="" xmlns:p15="http://schemas.microsoft.com/office/powerpoint/2012/main" userId="cf5978277821253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C263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5" d="100"/>
          <a:sy n="85" d="100"/>
        </p:scale>
        <p:origin x="-315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8957C8-95E1-48E4-8FC9-57B7E46923EC}" type="datetimeFigureOut">
              <a:rPr lang="en-US" smtClean="0"/>
              <a:pPr/>
              <a:t>7/12/2016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06A35B-5E58-4389-83AF-E551C5CABEA3}" type="slidenum">
              <a:rPr lang="en-US" smtClean="0"/>
              <a:pPr/>
              <a:t>‹#›</a:t>
            </a:fld>
            <a:endParaRPr lang="en-US" dirty="0"/>
          </a:p>
        </p:txBody>
      </p:sp>
    </p:spTree>
    <p:extLst>
      <p:ext uri="{BB962C8B-B14F-4D97-AF65-F5344CB8AC3E}">
        <p14:creationId xmlns="" xmlns:p14="http://schemas.microsoft.com/office/powerpoint/2010/main" val="12617112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337298-62E1-425C-A73B-55FE3ACC95B6}" type="datetimeFigureOut">
              <a:rPr lang="en-US" smtClean="0"/>
              <a:pPr/>
              <a:t>7/12/2016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70220F-070F-4CBF-96F1-6CC9A964CDA1}" type="slidenum">
              <a:rPr lang="en-US" smtClean="0"/>
              <a:pPr/>
              <a:t>‹#›</a:t>
            </a:fld>
            <a:endParaRPr lang="en-US" dirty="0"/>
          </a:p>
        </p:txBody>
      </p:sp>
    </p:spTree>
    <p:extLst>
      <p:ext uri="{BB962C8B-B14F-4D97-AF65-F5344CB8AC3E}">
        <p14:creationId xmlns="" xmlns:p14="http://schemas.microsoft.com/office/powerpoint/2010/main" val="2541171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70220F-070F-4CBF-96F1-6CC9A964CDA1}" type="slidenum">
              <a:rPr lang="en-US" smtClean="0"/>
              <a:pPr/>
              <a:t>1</a:t>
            </a:fld>
            <a:endParaRPr lang="en-US" dirty="0"/>
          </a:p>
        </p:txBody>
      </p:sp>
    </p:spTree>
    <p:extLst>
      <p:ext uri="{BB962C8B-B14F-4D97-AF65-F5344CB8AC3E}">
        <p14:creationId xmlns="" xmlns:p14="http://schemas.microsoft.com/office/powerpoint/2010/main" val="106822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70220F-070F-4CBF-96F1-6CC9A964CDA1}" type="slidenum">
              <a:rPr lang="en-US" smtClean="0"/>
              <a:pPr/>
              <a:t>13</a:t>
            </a:fld>
            <a:endParaRPr lang="en-US" dirty="0"/>
          </a:p>
        </p:txBody>
      </p:sp>
    </p:spTree>
    <p:extLst>
      <p:ext uri="{BB962C8B-B14F-4D97-AF65-F5344CB8AC3E}">
        <p14:creationId xmlns="" xmlns:p14="http://schemas.microsoft.com/office/powerpoint/2010/main" val="2179834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70220F-070F-4CBF-96F1-6CC9A964CDA1}" type="slidenum">
              <a:rPr lang="en-US" smtClean="0"/>
              <a:pPr/>
              <a:t>14</a:t>
            </a:fld>
            <a:endParaRPr lang="en-US" dirty="0"/>
          </a:p>
        </p:txBody>
      </p:sp>
    </p:spTree>
    <p:extLst>
      <p:ext uri="{BB962C8B-B14F-4D97-AF65-F5344CB8AC3E}">
        <p14:creationId xmlns="" xmlns:p14="http://schemas.microsoft.com/office/powerpoint/2010/main" val="1119421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PPT.titlePage.artwork.jp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1"/>
            <a:ext cx="9144000" cy="6932553"/>
          </a:xfrm>
          <a:prstGeom prst="rect">
            <a:avLst/>
          </a:prstGeom>
        </p:spPr>
      </p:pic>
      <p:sp>
        <p:nvSpPr>
          <p:cNvPr id="2" name="Title 1"/>
          <p:cNvSpPr>
            <a:spLocks noGrp="1"/>
          </p:cNvSpPr>
          <p:nvPr>
            <p:ph type="ctrTitle"/>
          </p:nvPr>
        </p:nvSpPr>
        <p:spPr>
          <a:xfrm>
            <a:off x="0" y="-35085"/>
            <a:ext cx="9143999" cy="1142999"/>
          </a:xfrm>
          <a:noFill/>
        </p:spPr>
        <p:txBody>
          <a:bodyPr/>
          <a:lstStyle>
            <a:lvl1pPr algn="ctr">
              <a:defRPr lang="en-US" dirty="0">
                <a:solidFill>
                  <a:srgbClr val="8C2638"/>
                </a:solidFill>
              </a:defRPr>
            </a:lvl1pPr>
          </a:lstStyle>
          <a:p>
            <a:r>
              <a:rPr lang="en-US" dirty="0"/>
              <a:t>Click to edit Master title style</a:t>
            </a:r>
          </a:p>
        </p:txBody>
      </p:sp>
      <p:sp>
        <p:nvSpPr>
          <p:cNvPr id="3" name="Subtitle 2"/>
          <p:cNvSpPr>
            <a:spLocks noGrp="1"/>
          </p:cNvSpPr>
          <p:nvPr>
            <p:ph type="subTitle" idx="1"/>
          </p:nvPr>
        </p:nvSpPr>
        <p:spPr>
          <a:xfrm>
            <a:off x="3655495" y="1277050"/>
            <a:ext cx="5374488" cy="1326166"/>
          </a:xfrm>
        </p:spPr>
        <p:txBody>
          <a:bodyPr>
            <a:normAutofit/>
          </a:bodyPr>
          <a:lstStyle>
            <a:lvl1pPr marL="0" indent="0" algn="l">
              <a:buNone/>
              <a:defRPr sz="2800">
                <a:solidFill>
                  <a:srgbClr val="8C263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Text Box 15"/>
          <p:cNvSpPr txBox="1">
            <a:spLocks noChangeArrowheads="1"/>
          </p:cNvSpPr>
          <p:nvPr userDrawn="1"/>
        </p:nvSpPr>
        <p:spPr bwMode="auto">
          <a:xfrm>
            <a:off x="0" y="6666273"/>
            <a:ext cx="799859" cy="198438"/>
          </a:xfrm>
          <a:prstGeom prst="rect">
            <a:avLst/>
          </a:prstGeom>
          <a:noFill/>
          <a:ln w="9525">
            <a:noFill/>
            <a:miter lim="800000"/>
            <a:headEnd/>
            <a:tailEnd/>
          </a:ln>
          <a:effectLst/>
        </p:spPr>
        <p:txBody>
          <a:bodyPr wrap="square">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50000"/>
              </a:spcBef>
            </a:pPr>
            <a:r>
              <a:rPr lang="en-US" sz="700" dirty="0">
                <a:latin typeface="Arial" pitchFamily="-111" charset="0"/>
              </a:rPr>
              <a:t>© </a:t>
            </a:r>
            <a:r>
              <a:rPr lang="en-US" sz="700" dirty="0" smtClean="0">
                <a:latin typeface="Arial" pitchFamily="-111" charset="0"/>
              </a:rPr>
              <a:t>2016</a:t>
            </a:r>
            <a:endParaRPr lang="en-US" sz="700" dirty="0">
              <a:latin typeface="Arial" pitchFamily="-111" charset="0"/>
            </a:endParaRPr>
          </a:p>
        </p:txBody>
      </p:sp>
    </p:spTree>
    <p:extLst>
      <p:ext uri="{BB962C8B-B14F-4D97-AF65-F5344CB8AC3E}">
        <p14:creationId xmlns="" xmlns:p14="http://schemas.microsoft.com/office/powerpoint/2010/main" val="4021935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C1D2F4-0945-CC4D-959A-941C01B8BF80}" type="datetimeFigureOut">
              <a:rPr lang="en-US" smtClean="0"/>
              <a:pPr/>
              <a:t>7/12/2016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B594D77-8281-9E4E-B782-B135F2B5F3B7}" type="slidenum">
              <a:rPr lang="en-US" smtClean="0"/>
              <a:pPr/>
              <a:t>‹#›</a:t>
            </a:fld>
            <a:endParaRPr lang="en-US" dirty="0"/>
          </a:p>
        </p:txBody>
      </p:sp>
    </p:spTree>
    <p:extLst>
      <p:ext uri="{BB962C8B-B14F-4D97-AF65-F5344CB8AC3E}">
        <p14:creationId xmlns="" xmlns:p14="http://schemas.microsoft.com/office/powerpoint/2010/main" val="2656046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C1D2F4-0945-CC4D-959A-941C01B8BF80}" type="datetimeFigureOut">
              <a:rPr lang="en-US" smtClean="0"/>
              <a:pPr/>
              <a:t>7/12/2016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B594D77-8281-9E4E-B782-B135F2B5F3B7}" type="slidenum">
              <a:rPr lang="en-US" smtClean="0"/>
              <a:pPr/>
              <a:t>‹#›</a:t>
            </a:fld>
            <a:endParaRPr lang="en-US" dirty="0"/>
          </a:p>
        </p:txBody>
      </p:sp>
    </p:spTree>
    <p:extLst>
      <p:ext uri="{BB962C8B-B14F-4D97-AF65-F5344CB8AC3E}">
        <p14:creationId xmlns="" xmlns:p14="http://schemas.microsoft.com/office/powerpoint/2010/main" val="102191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2pPr>
              <a:buFont typeface="Courier New" pitchFamily="49" charset="0"/>
              <a:buChar char="o"/>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2820716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C1D2F4-0945-CC4D-959A-941C01B8BF80}" type="datetimeFigureOut">
              <a:rPr lang="en-US" smtClean="0"/>
              <a:pPr/>
              <a:t>7/12/2016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B594D77-8281-9E4E-B782-B135F2B5F3B7}" type="slidenum">
              <a:rPr lang="en-US" smtClean="0"/>
              <a:pPr/>
              <a:t>‹#›</a:t>
            </a:fld>
            <a:endParaRPr lang="en-US" dirty="0"/>
          </a:p>
        </p:txBody>
      </p:sp>
    </p:spTree>
    <p:extLst>
      <p:ext uri="{BB962C8B-B14F-4D97-AF65-F5344CB8AC3E}">
        <p14:creationId xmlns="" xmlns:p14="http://schemas.microsoft.com/office/powerpoint/2010/main" val="54863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val="3330947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CC1D2F4-0945-CC4D-959A-941C01B8BF80}" type="datetimeFigureOut">
              <a:rPr lang="en-US" smtClean="0"/>
              <a:pPr/>
              <a:t>7/12/2016</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B594D77-8281-9E4E-B782-B135F2B5F3B7}" type="slidenum">
              <a:rPr lang="en-US" smtClean="0"/>
              <a:pPr/>
              <a:t>‹#›</a:t>
            </a:fld>
            <a:endParaRPr lang="en-US" dirty="0"/>
          </a:p>
        </p:txBody>
      </p:sp>
    </p:spTree>
    <p:extLst>
      <p:ext uri="{BB962C8B-B14F-4D97-AF65-F5344CB8AC3E}">
        <p14:creationId xmlns="" xmlns:p14="http://schemas.microsoft.com/office/powerpoint/2010/main" val="1499747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CC1D2F4-0945-CC4D-959A-941C01B8BF80}" type="datetimeFigureOut">
              <a:rPr lang="en-US" smtClean="0"/>
              <a:pPr/>
              <a:t>7/12/2016</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B594D77-8281-9E4E-B782-B135F2B5F3B7}" type="slidenum">
              <a:rPr lang="en-US" smtClean="0"/>
              <a:pPr/>
              <a:t>‹#›</a:t>
            </a:fld>
            <a:endParaRPr lang="en-US" dirty="0"/>
          </a:p>
        </p:txBody>
      </p:sp>
    </p:spTree>
    <p:extLst>
      <p:ext uri="{BB962C8B-B14F-4D97-AF65-F5344CB8AC3E}">
        <p14:creationId xmlns="" xmlns:p14="http://schemas.microsoft.com/office/powerpoint/2010/main" val="245147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CC1D2F4-0945-CC4D-959A-941C01B8BF80}" type="datetimeFigureOut">
              <a:rPr lang="en-US" smtClean="0"/>
              <a:pPr/>
              <a:t>7/12/2016</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B594D77-8281-9E4E-B782-B135F2B5F3B7}" type="slidenum">
              <a:rPr lang="en-US" smtClean="0"/>
              <a:pPr/>
              <a:t>‹#›</a:t>
            </a:fld>
            <a:endParaRPr lang="en-US" dirty="0"/>
          </a:p>
        </p:txBody>
      </p:sp>
    </p:spTree>
    <p:extLst>
      <p:ext uri="{BB962C8B-B14F-4D97-AF65-F5344CB8AC3E}">
        <p14:creationId xmlns="" xmlns:p14="http://schemas.microsoft.com/office/powerpoint/2010/main" val="2420098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CC1D2F4-0945-CC4D-959A-941C01B8BF80}" type="datetimeFigureOut">
              <a:rPr lang="en-US" smtClean="0"/>
              <a:pPr/>
              <a:t>7/12/2016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B594D77-8281-9E4E-B782-B135F2B5F3B7}" type="slidenum">
              <a:rPr lang="en-US" smtClean="0"/>
              <a:pPr/>
              <a:t>‹#›</a:t>
            </a:fld>
            <a:endParaRPr lang="en-US" dirty="0"/>
          </a:p>
        </p:txBody>
      </p:sp>
    </p:spTree>
    <p:extLst>
      <p:ext uri="{BB962C8B-B14F-4D97-AF65-F5344CB8AC3E}">
        <p14:creationId xmlns="" xmlns:p14="http://schemas.microsoft.com/office/powerpoint/2010/main" val="3478720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CC1D2F4-0945-CC4D-959A-941C01B8BF80}" type="datetimeFigureOut">
              <a:rPr lang="en-US" smtClean="0"/>
              <a:pPr/>
              <a:t>7/12/2016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B594D77-8281-9E4E-B782-B135F2B5F3B7}" type="slidenum">
              <a:rPr lang="en-US" smtClean="0"/>
              <a:pPr/>
              <a:t>‹#›</a:t>
            </a:fld>
            <a:endParaRPr lang="en-US" dirty="0"/>
          </a:p>
        </p:txBody>
      </p:sp>
    </p:spTree>
    <p:extLst>
      <p:ext uri="{BB962C8B-B14F-4D97-AF65-F5344CB8AC3E}">
        <p14:creationId xmlns="" xmlns:p14="http://schemas.microsoft.com/office/powerpoint/2010/main" val="955294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PPTartwork.jpg"/>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9144001" cy="6876288"/>
          </a:xfrm>
          <a:prstGeom prst="rect">
            <a:avLst/>
          </a:prstGeom>
        </p:spPr>
      </p:pic>
      <p:sp>
        <p:nvSpPr>
          <p:cNvPr id="2" name="Title Placeholder 1"/>
          <p:cNvSpPr>
            <a:spLocks noGrp="1"/>
          </p:cNvSpPr>
          <p:nvPr>
            <p:ph type="title"/>
          </p:nvPr>
        </p:nvSpPr>
        <p:spPr>
          <a:xfrm>
            <a:off x="457200" y="701674"/>
            <a:ext cx="8229600" cy="89112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034859"/>
            <a:ext cx="8229600" cy="40913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AHIMAPress LOGO.jpg"/>
          <p:cNvPicPr>
            <a:picLocks noChangeAspect="1"/>
          </p:cNvPicPr>
          <p:nvPr userDrawn="1"/>
        </p:nvPicPr>
        <p:blipFill>
          <a:blip r:embed="rId14"/>
          <a:stretch>
            <a:fillRect/>
          </a:stretch>
        </p:blipFill>
        <p:spPr>
          <a:xfrm>
            <a:off x="38100" y="5902520"/>
            <a:ext cx="1076325" cy="377190"/>
          </a:xfrm>
          <a:prstGeom prst="rect">
            <a:avLst/>
          </a:prstGeom>
        </p:spPr>
      </p:pic>
    </p:spTree>
    <p:extLst>
      <p:ext uri="{BB962C8B-B14F-4D97-AF65-F5344CB8AC3E}">
        <p14:creationId xmlns="" xmlns:p14="http://schemas.microsoft.com/office/powerpoint/2010/main" val="398942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400" kern="1200">
          <a:solidFill>
            <a:srgbClr val="8C2638"/>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pitchFamily="49" charset="0"/>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Courier New" pitchFamily="49" charset="0"/>
        <a:buChar char="o"/>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Chapter 6 Data Management</a:t>
            </a:r>
          </a:p>
        </p:txBody>
      </p:sp>
      <p:sp>
        <p:nvSpPr>
          <p:cNvPr id="4" name="Title 1"/>
          <p:cNvSpPr>
            <a:spLocks noGrp="1"/>
          </p:cNvSpPr>
          <p:nvPr>
            <p:ph type="ctrTitle"/>
          </p:nvPr>
        </p:nvSpPr>
        <p:spPr/>
        <p:txBody>
          <a:bodyPr>
            <a:normAutofit fontScale="90000"/>
          </a:bodyPr>
          <a:lstStyle/>
          <a:p>
            <a:r>
              <a:rPr lang="en-US" dirty="0"/>
              <a:t>Health Information Management Technology:  An Applied Approach</a:t>
            </a:r>
          </a:p>
        </p:txBody>
      </p:sp>
    </p:spTree>
    <p:extLst>
      <p:ext uri="{BB962C8B-B14F-4D97-AF65-F5344CB8AC3E}">
        <p14:creationId xmlns="" xmlns:p14="http://schemas.microsoft.com/office/powerpoint/2010/main" val="579140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Databases</a:t>
            </a:r>
          </a:p>
        </p:txBody>
      </p:sp>
      <p:sp>
        <p:nvSpPr>
          <p:cNvPr id="3" name="Content Placeholder 2"/>
          <p:cNvSpPr>
            <a:spLocks noGrp="1"/>
          </p:cNvSpPr>
          <p:nvPr>
            <p:ph idx="1"/>
          </p:nvPr>
        </p:nvSpPr>
        <p:spPr/>
        <p:txBody>
          <a:bodyPr/>
          <a:lstStyle/>
          <a:p>
            <a:r>
              <a:rPr lang="en-US" dirty="0"/>
              <a:t>A collection of data that are organized in such a way that its contents can be easily accessed, managed, reported, and updated</a:t>
            </a:r>
          </a:p>
          <a:p>
            <a:r>
              <a:rPr lang="en-US" dirty="0"/>
              <a:t>Types of Databases</a:t>
            </a:r>
          </a:p>
          <a:p>
            <a:pPr lvl="1"/>
            <a:r>
              <a:rPr lang="en-US" dirty="0"/>
              <a:t>Relational database</a:t>
            </a:r>
          </a:p>
          <a:p>
            <a:pPr lvl="1"/>
            <a:r>
              <a:rPr lang="en-US" dirty="0"/>
              <a:t>Object-oriented database</a:t>
            </a:r>
          </a:p>
          <a:p>
            <a:pPr lvl="1"/>
            <a:endParaRPr lang="en-US" dirty="0"/>
          </a:p>
          <a:p>
            <a:endParaRPr lang="en-US" dirty="0"/>
          </a:p>
        </p:txBody>
      </p:sp>
    </p:spTree>
    <p:extLst>
      <p:ext uri="{BB962C8B-B14F-4D97-AF65-F5344CB8AC3E}">
        <p14:creationId xmlns="" xmlns:p14="http://schemas.microsoft.com/office/powerpoint/2010/main" val="481320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 Lifecycle</a:t>
            </a:r>
          </a:p>
        </p:txBody>
      </p:sp>
      <p:sp>
        <p:nvSpPr>
          <p:cNvPr id="3" name="Content Placeholder 2"/>
          <p:cNvSpPr>
            <a:spLocks noGrp="1"/>
          </p:cNvSpPr>
          <p:nvPr>
            <p:ph idx="1"/>
          </p:nvPr>
        </p:nvSpPr>
        <p:spPr/>
        <p:txBody>
          <a:bodyPr>
            <a:normAutofit fontScale="85000" lnSpcReduction="10000"/>
          </a:bodyPr>
          <a:lstStyle/>
          <a:p>
            <a:pPr lvl="0"/>
            <a:r>
              <a:rPr lang="en-US" dirty="0"/>
              <a:t>Initial study (determining need for database)</a:t>
            </a:r>
          </a:p>
          <a:p>
            <a:pPr lvl="0"/>
            <a:r>
              <a:rPr lang="en-US" dirty="0"/>
              <a:t>Design (identify data fields, structure, and so forth)</a:t>
            </a:r>
          </a:p>
          <a:p>
            <a:pPr lvl="0"/>
            <a:r>
              <a:rPr lang="en-US" dirty="0"/>
              <a:t>Implementation (development of database)</a:t>
            </a:r>
          </a:p>
          <a:p>
            <a:pPr lvl="0"/>
            <a:r>
              <a:rPr lang="en-US" dirty="0"/>
              <a:t>Testing and evaluation (ensuring system works as expected)</a:t>
            </a:r>
          </a:p>
          <a:p>
            <a:pPr lvl="0"/>
            <a:r>
              <a:rPr lang="en-US" dirty="0"/>
              <a:t>Operation (use of database)</a:t>
            </a:r>
          </a:p>
          <a:p>
            <a:pPr lvl="0"/>
            <a:r>
              <a:rPr lang="en-US" dirty="0"/>
              <a:t>Database maintenance and evaluation (updating and backing up database and ensuring that it still meets needs) </a:t>
            </a:r>
          </a:p>
          <a:p>
            <a:endParaRPr lang="en-US" dirty="0"/>
          </a:p>
        </p:txBody>
      </p:sp>
    </p:spTree>
    <p:extLst>
      <p:ext uri="{BB962C8B-B14F-4D97-AF65-F5344CB8AC3E}">
        <p14:creationId xmlns="" xmlns:p14="http://schemas.microsoft.com/office/powerpoint/2010/main" val="136121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Indices</a:t>
            </a:r>
          </a:p>
        </p:txBody>
      </p:sp>
      <p:sp>
        <p:nvSpPr>
          <p:cNvPr id="3" name="Content Placeholder 2"/>
          <p:cNvSpPr>
            <a:spLocks noGrp="1"/>
          </p:cNvSpPr>
          <p:nvPr>
            <p:ph idx="1"/>
          </p:nvPr>
        </p:nvSpPr>
        <p:spPr/>
        <p:txBody>
          <a:bodyPr/>
          <a:lstStyle/>
          <a:p>
            <a:r>
              <a:rPr lang="en-US" dirty="0"/>
              <a:t>A report or list from a database that provides guidance, indication, or other references to the data contained in the database.</a:t>
            </a:r>
          </a:p>
          <a:p>
            <a:r>
              <a:rPr lang="en-US" dirty="0"/>
              <a:t>Serves as a guide or indicator to locate something within a database or other systems storing data</a:t>
            </a:r>
          </a:p>
        </p:txBody>
      </p:sp>
    </p:spTree>
    <p:extLst>
      <p:ext uri="{BB962C8B-B14F-4D97-AF65-F5344CB8AC3E}">
        <p14:creationId xmlns="" xmlns:p14="http://schemas.microsoft.com/office/powerpoint/2010/main" val="3176753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Healthcare Indices </a:t>
            </a:r>
          </a:p>
        </p:txBody>
      </p:sp>
      <p:sp>
        <p:nvSpPr>
          <p:cNvPr id="3" name="Content Placeholder 2"/>
          <p:cNvSpPr>
            <a:spLocks noGrp="1"/>
          </p:cNvSpPr>
          <p:nvPr>
            <p:ph idx="1"/>
          </p:nvPr>
        </p:nvSpPr>
        <p:spPr/>
        <p:txBody>
          <a:bodyPr/>
          <a:lstStyle/>
          <a:p>
            <a:r>
              <a:rPr lang="en-US" dirty="0"/>
              <a:t>Master patient index</a:t>
            </a:r>
          </a:p>
          <a:p>
            <a:r>
              <a:rPr lang="en-US" dirty="0"/>
              <a:t>Disease index</a:t>
            </a:r>
          </a:p>
          <a:p>
            <a:r>
              <a:rPr lang="en-US" dirty="0"/>
              <a:t>Operation or procedure index</a:t>
            </a:r>
          </a:p>
          <a:p>
            <a:r>
              <a:rPr lang="en-US" dirty="0"/>
              <a:t>Physician index</a:t>
            </a:r>
          </a:p>
        </p:txBody>
      </p:sp>
    </p:spTree>
    <p:extLst>
      <p:ext uri="{BB962C8B-B14F-4D97-AF65-F5344CB8AC3E}">
        <p14:creationId xmlns="" xmlns:p14="http://schemas.microsoft.com/office/powerpoint/2010/main" val="1954503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Mapping</a:t>
            </a:r>
          </a:p>
        </p:txBody>
      </p:sp>
      <p:sp>
        <p:nvSpPr>
          <p:cNvPr id="3" name="Content Placeholder 2"/>
          <p:cNvSpPr>
            <a:spLocks noGrp="1"/>
          </p:cNvSpPr>
          <p:nvPr>
            <p:ph idx="1"/>
          </p:nvPr>
        </p:nvSpPr>
        <p:spPr/>
        <p:txBody>
          <a:bodyPr>
            <a:normAutofit lnSpcReduction="10000"/>
          </a:bodyPr>
          <a:lstStyle/>
          <a:p>
            <a:r>
              <a:rPr lang="en-US" dirty="0"/>
              <a:t>A process that allows for connections between two systems. </a:t>
            </a:r>
          </a:p>
          <a:p>
            <a:r>
              <a:rPr lang="en-US" dirty="0"/>
              <a:t>Source Data</a:t>
            </a:r>
          </a:p>
          <a:p>
            <a:pPr lvl="1"/>
            <a:r>
              <a:rPr lang="en-US" dirty="0"/>
              <a:t>Location from which the data originates, such as a database or a data set</a:t>
            </a:r>
          </a:p>
          <a:p>
            <a:r>
              <a:rPr lang="en-US" dirty="0"/>
              <a:t>Target Data</a:t>
            </a:r>
          </a:p>
          <a:p>
            <a:pPr lvl="1"/>
            <a:r>
              <a:rPr lang="en-US" dirty="0"/>
              <a:t>Location from which the data is mapped or to where it is sent</a:t>
            </a:r>
          </a:p>
        </p:txBody>
      </p:sp>
    </p:spTree>
    <p:extLst>
      <p:ext uri="{BB962C8B-B14F-4D97-AF65-F5344CB8AC3E}">
        <p14:creationId xmlns="" xmlns:p14="http://schemas.microsoft.com/office/powerpoint/2010/main" val="1751754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Data Map</a:t>
            </a:r>
          </a:p>
        </p:txBody>
      </p:sp>
      <p:pic>
        <p:nvPicPr>
          <p:cNvPr id="7" name="Picture 6"/>
          <p:cNvPicPr>
            <a:picLocks noChangeAspect="1"/>
          </p:cNvPicPr>
          <p:nvPr/>
        </p:nvPicPr>
        <p:blipFill>
          <a:blip r:embed="rId2"/>
          <a:stretch>
            <a:fillRect/>
          </a:stretch>
        </p:blipFill>
        <p:spPr>
          <a:xfrm>
            <a:off x="375719" y="3068684"/>
            <a:ext cx="7995079" cy="1480493"/>
          </a:xfrm>
          <a:prstGeom prst="rect">
            <a:avLst/>
          </a:prstGeom>
        </p:spPr>
      </p:pic>
      <p:pic>
        <p:nvPicPr>
          <p:cNvPr id="10" name="Picture 9"/>
          <p:cNvPicPr>
            <a:picLocks noChangeAspect="1"/>
          </p:cNvPicPr>
          <p:nvPr/>
        </p:nvPicPr>
        <p:blipFill rotWithShape="1">
          <a:blip r:embed="rId3"/>
          <a:srcRect t="37010" b="1"/>
          <a:stretch/>
        </p:blipFill>
        <p:spPr>
          <a:xfrm>
            <a:off x="285184" y="4191755"/>
            <a:ext cx="3448050" cy="503977"/>
          </a:xfrm>
          <a:prstGeom prst="rect">
            <a:avLst/>
          </a:prstGeom>
        </p:spPr>
      </p:pic>
      <p:sp>
        <p:nvSpPr>
          <p:cNvPr id="11" name="Rectangle 10"/>
          <p:cNvSpPr/>
          <p:nvPr/>
        </p:nvSpPr>
        <p:spPr>
          <a:xfrm>
            <a:off x="1341516" y="4687174"/>
            <a:ext cx="1335386" cy="369332"/>
          </a:xfrm>
          <a:prstGeom prst="rect">
            <a:avLst/>
          </a:prstGeom>
        </p:spPr>
        <p:txBody>
          <a:bodyPr wrap="square">
            <a:spAutoFit/>
          </a:bodyPr>
          <a:lstStyle/>
          <a:p>
            <a:r>
              <a:rPr lang="en-US" dirty="0"/>
              <a:t>Source Data</a:t>
            </a:r>
          </a:p>
        </p:txBody>
      </p:sp>
      <p:pic>
        <p:nvPicPr>
          <p:cNvPr id="12" name="Picture 11"/>
          <p:cNvPicPr>
            <a:picLocks noChangeAspect="1"/>
          </p:cNvPicPr>
          <p:nvPr/>
        </p:nvPicPr>
        <p:blipFill rotWithShape="1">
          <a:blip r:embed="rId3"/>
          <a:srcRect t="37010" b="1"/>
          <a:stretch/>
        </p:blipFill>
        <p:spPr>
          <a:xfrm flipV="1">
            <a:off x="5100118" y="2483216"/>
            <a:ext cx="3448050" cy="503977"/>
          </a:xfrm>
          <a:prstGeom prst="rect">
            <a:avLst/>
          </a:prstGeom>
        </p:spPr>
      </p:pic>
      <p:sp>
        <p:nvSpPr>
          <p:cNvPr id="13" name="Rectangle 12"/>
          <p:cNvSpPr/>
          <p:nvPr/>
        </p:nvSpPr>
        <p:spPr>
          <a:xfrm>
            <a:off x="6156450" y="2167038"/>
            <a:ext cx="1335386" cy="369332"/>
          </a:xfrm>
          <a:prstGeom prst="rect">
            <a:avLst/>
          </a:prstGeom>
        </p:spPr>
        <p:txBody>
          <a:bodyPr wrap="square">
            <a:spAutoFit/>
          </a:bodyPr>
          <a:lstStyle/>
          <a:p>
            <a:r>
              <a:rPr lang="en-US" dirty="0"/>
              <a:t>Target Data</a:t>
            </a:r>
          </a:p>
        </p:txBody>
      </p:sp>
    </p:spTree>
    <p:extLst>
      <p:ext uri="{BB962C8B-B14F-4D97-AF65-F5344CB8AC3E}">
        <p14:creationId xmlns="" xmlns:p14="http://schemas.microsoft.com/office/powerpoint/2010/main" val="4181922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Warehousing</a:t>
            </a:r>
          </a:p>
        </p:txBody>
      </p:sp>
      <p:sp>
        <p:nvSpPr>
          <p:cNvPr id="3" name="Content Placeholder 2"/>
          <p:cNvSpPr>
            <a:spLocks noGrp="1"/>
          </p:cNvSpPr>
          <p:nvPr>
            <p:ph idx="1"/>
          </p:nvPr>
        </p:nvSpPr>
        <p:spPr>
          <a:xfrm>
            <a:off x="457200" y="1984755"/>
            <a:ext cx="8229600" cy="4091304"/>
          </a:xfrm>
        </p:spPr>
        <p:txBody>
          <a:bodyPr/>
          <a:lstStyle/>
          <a:p>
            <a:r>
              <a:rPr lang="en-US" dirty="0"/>
              <a:t>The process of collecting the data from different data sources within an organization and storing it in a single database</a:t>
            </a:r>
            <a:r>
              <a:rPr lang="en-US" b="1" dirty="0"/>
              <a:t> </a:t>
            </a:r>
            <a:r>
              <a:rPr lang="en-US" dirty="0"/>
              <a:t>that can be used for decision making.</a:t>
            </a:r>
          </a:p>
          <a:p>
            <a:r>
              <a:rPr lang="en-US" dirty="0"/>
              <a:t>Data </a:t>
            </a:r>
            <a:r>
              <a:rPr lang="en-US" dirty="0" smtClean="0"/>
              <a:t>Warehouse: </a:t>
            </a:r>
            <a:r>
              <a:rPr lang="en-US" dirty="0"/>
              <a:t>a single database that makes it possible to access data that exists in multiple databases through one single query and reporting interface</a:t>
            </a:r>
          </a:p>
        </p:txBody>
      </p:sp>
    </p:spTree>
    <p:extLst>
      <p:ext uri="{BB962C8B-B14F-4D97-AF65-F5344CB8AC3E}">
        <p14:creationId xmlns="" xmlns:p14="http://schemas.microsoft.com/office/powerpoint/2010/main" val="3217907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Governance </a:t>
            </a:r>
          </a:p>
        </p:txBody>
      </p:sp>
      <p:sp>
        <p:nvSpPr>
          <p:cNvPr id="3" name="Content Placeholder 2"/>
          <p:cNvSpPr>
            <a:spLocks noGrp="1"/>
          </p:cNvSpPr>
          <p:nvPr>
            <p:ph idx="1"/>
          </p:nvPr>
        </p:nvSpPr>
        <p:spPr>
          <a:xfrm>
            <a:off x="457200" y="1592803"/>
            <a:ext cx="8229600" cy="4091304"/>
          </a:xfrm>
        </p:spPr>
        <p:txBody>
          <a:bodyPr/>
          <a:lstStyle/>
          <a:p>
            <a:r>
              <a:rPr lang="en-US" dirty="0"/>
              <a:t>Process for ensuring that control and accountability for enterprise data management is established through out an organization</a:t>
            </a:r>
          </a:p>
          <a:p>
            <a:r>
              <a:rPr lang="en-US" dirty="0" smtClean="0"/>
              <a:t>Focuses on </a:t>
            </a:r>
            <a:r>
              <a:rPr lang="en-US" dirty="0"/>
              <a:t>how healthcare organizations create processes, policies, and procedures for keeping information that is relevant to patient care and healthcare operations</a:t>
            </a:r>
          </a:p>
        </p:txBody>
      </p:sp>
    </p:spTree>
    <p:extLst>
      <p:ext uri="{BB962C8B-B14F-4D97-AF65-F5344CB8AC3E}">
        <p14:creationId xmlns="" xmlns:p14="http://schemas.microsoft.com/office/powerpoint/2010/main" val="2885986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Governance</a:t>
            </a:r>
          </a:p>
        </p:txBody>
      </p:sp>
      <p:sp>
        <p:nvSpPr>
          <p:cNvPr id="3" name="Content Placeholder 2"/>
          <p:cNvSpPr>
            <a:spLocks noGrp="1"/>
          </p:cNvSpPr>
          <p:nvPr>
            <p:ph idx="1"/>
          </p:nvPr>
        </p:nvSpPr>
        <p:spPr/>
        <p:txBody>
          <a:bodyPr/>
          <a:lstStyle/>
          <a:p>
            <a:r>
              <a:rPr lang="en-US" dirty="0"/>
              <a:t>An organization-wide framework for managing information throughout its lifecycle and supporting the organization’s strategy, operations, regulatory, legal, risk, and environmental requirements </a:t>
            </a:r>
          </a:p>
        </p:txBody>
      </p:sp>
    </p:spTree>
    <p:extLst>
      <p:ext uri="{BB962C8B-B14F-4D97-AF65-F5344CB8AC3E}">
        <p14:creationId xmlns="" xmlns:p14="http://schemas.microsoft.com/office/powerpoint/2010/main" val="4168688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AHIMA’s Information Governance Principles </a:t>
            </a:r>
          </a:p>
        </p:txBody>
      </p:sp>
      <p:sp>
        <p:nvSpPr>
          <p:cNvPr id="3" name="Content Placeholder 2"/>
          <p:cNvSpPr>
            <a:spLocks noGrp="1"/>
          </p:cNvSpPr>
          <p:nvPr>
            <p:ph idx="1"/>
          </p:nvPr>
        </p:nvSpPr>
        <p:spPr>
          <a:xfrm>
            <a:off x="457200" y="1909599"/>
            <a:ext cx="8229600" cy="4091304"/>
          </a:xfrm>
        </p:spPr>
        <p:txBody>
          <a:bodyPr>
            <a:normAutofit fontScale="92500" lnSpcReduction="10000"/>
          </a:bodyPr>
          <a:lstStyle/>
          <a:p>
            <a:r>
              <a:rPr lang="en-US" dirty="0"/>
              <a:t>Accountability</a:t>
            </a:r>
          </a:p>
          <a:p>
            <a:r>
              <a:rPr lang="en-US" dirty="0"/>
              <a:t>Transparency</a:t>
            </a:r>
          </a:p>
          <a:p>
            <a:r>
              <a:rPr lang="en-US" dirty="0"/>
              <a:t>Integrity</a:t>
            </a:r>
          </a:p>
          <a:p>
            <a:r>
              <a:rPr lang="en-US" dirty="0"/>
              <a:t>Protection</a:t>
            </a:r>
          </a:p>
          <a:p>
            <a:r>
              <a:rPr lang="en-US" dirty="0"/>
              <a:t>Compliance</a:t>
            </a:r>
          </a:p>
          <a:p>
            <a:r>
              <a:rPr lang="en-US" dirty="0"/>
              <a:t>Availability</a:t>
            </a:r>
          </a:p>
          <a:p>
            <a:r>
              <a:rPr lang="en-US" dirty="0"/>
              <a:t>Retention</a:t>
            </a:r>
          </a:p>
          <a:p>
            <a:r>
              <a:rPr lang="en-US" dirty="0"/>
              <a:t>Disposition</a:t>
            </a:r>
          </a:p>
          <a:p>
            <a:endParaRPr lang="en-US" dirty="0"/>
          </a:p>
        </p:txBody>
      </p:sp>
    </p:spTree>
    <p:extLst>
      <p:ext uri="{BB962C8B-B14F-4D97-AF65-F5344CB8AC3E}">
        <p14:creationId xmlns="" xmlns:p14="http://schemas.microsoft.com/office/powerpoint/2010/main" val="244348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Management</a:t>
            </a:r>
          </a:p>
        </p:txBody>
      </p:sp>
      <p:sp>
        <p:nvSpPr>
          <p:cNvPr id="3" name="Content Placeholder 2"/>
          <p:cNvSpPr>
            <a:spLocks noGrp="1"/>
          </p:cNvSpPr>
          <p:nvPr>
            <p:ph idx="1"/>
          </p:nvPr>
        </p:nvSpPr>
        <p:spPr/>
        <p:txBody>
          <a:bodyPr>
            <a:normAutofit fontScale="92500"/>
          </a:bodyPr>
          <a:lstStyle/>
          <a:p>
            <a:r>
              <a:rPr lang="en-US" dirty="0"/>
              <a:t>The definition and structure of data elements and the creation, storage, and transmission of data elements</a:t>
            </a:r>
          </a:p>
          <a:p>
            <a:r>
              <a:rPr lang="en-US" dirty="0"/>
              <a:t>Organizations need to know and understand</a:t>
            </a:r>
          </a:p>
          <a:p>
            <a:pPr lvl="1"/>
            <a:r>
              <a:rPr lang="en-US" dirty="0"/>
              <a:t>How data is produced</a:t>
            </a:r>
          </a:p>
          <a:p>
            <a:pPr lvl="1"/>
            <a:r>
              <a:rPr lang="en-US" dirty="0"/>
              <a:t>Why certain types and formats of data are produced</a:t>
            </a:r>
          </a:p>
          <a:p>
            <a:pPr lvl="1"/>
            <a:r>
              <a:rPr lang="en-US" dirty="0"/>
              <a:t>How data are stored and managed</a:t>
            </a:r>
          </a:p>
          <a:p>
            <a:pPr lvl="1"/>
            <a:r>
              <a:rPr lang="en-US" dirty="0"/>
              <a:t>How to ensure data integrity</a:t>
            </a:r>
          </a:p>
        </p:txBody>
      </p:sp>
    </p:spTree>
    <p:extLst>
      <p:ext uri="{BB962C8B-B14F-4D97-AF65-F5344CB8AC3E}">
        <p14:creationId xmlns="" xmlns:p14="http://schemas.microsoft.com/office/powerpoint/2010/main" val="3094928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Stewardship</a:t>
            </a:r>
          </a:p>
        </p:txBody>
      </p:sp>
      <p:sp>
        <p:nvSpPr>
          <p:cNvPr id="3" name="Content Placeholder 2"/>
          <p:cNvSpPr>
            <a:spLocks noGrp="1"/>
          </p:cNvSpPr>
          <p:nvPr>
            <p:ph idx="1"/>
          </p:nvPr>
        </p:nvSpPr>
        <p:spPr/>
        <p:txBody>
          <a:bodyPr/>
          <a:lstStyle/>
          <a:p>
            <a:r>
              <a:rPr lang="en-US" dirty="0"/>
              <a:t>Creation of responsibility for data through principles and practices to ensure that the appropriate knowledge and use of the data from personal health information is being used appropriately</a:t>
            </a:r>
          </a:p>
        </p:txBody>
      </p:sp>
    </p:spTree>
    <p:extLst>
      <p:ext uri="{BB962C8B-B14F-4D97-AF65-F5344CB8AC3E}">
        <p14:creationId xmlns="" xmlns:p14="http://schemas.microsoft.com/office/powerpoint/2010/main" val="1210597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Integrity </a:t>
            </a:r>
          </a:p>
        </p:txBody>
      </p:sp>
      <p:sp>
        <p:nvSpPr>
          <p:cNvPr id="3" name="Content Placeholder 2"/>
          <p:cNvSpPr>
            <a:spLocks noGrp="1"/>
          </p:cNvSpPr>
          <p:nvPr>
            <p:ph idx="1"/>
          </p:nvPr>
        </p:nvSpPr>
        <p:spPr/>
        <p:txBody>
          <a:bodyPr>
            <a:normAutofit fontScale="92500" lnSpcReduction="20000"/>
          </a:bodyPr>
          <a:lstStyle/>
          <a:p>
            <a:r>
              <a:rPr lang="en-US" dirty="0"/>
              <a:t>The assurance that the data entered into an electronic system or maintained on paper are only accessed and amended by individuals with the authority to do so.</a:t>
            </a:r>
          </a:p>
          <a:p>
            <a:r>
              <a:rPr lang="en-US" dirty="0"/>
              <a:t>Includes</a:t>
            </a:r>
          </a:p>
          <a:p>
            <a:pPr lvl="1"/>
            <a:r>
              <a:rPr lang="en-US" dirty="0"/>
              <a:t>Data governance</a:t>
            </a:r>
          </a:p>
          <a:p>
            <a:pPr lvl="1"/>
            <a:r>
              <a:rPr lang="en-US" dirty="0"/>
              <a:t>Patient authentication</a:t>
            </a:r>
          </a:p>
          <a:p>
            <a:pPr lvl="1"/>
            <a:r>
              <a:rPr lang="en-US" dirty="0"/>
              <a:t>Authorship validation</a:t>
            </a:r>
          </a:p>
          <a:p>
            <a:pPr lvl="1"/>
            <a:r>
              <a:rPr lang="en-US" dirty="0"/>
              <a:t>Amendment and records correct</a:t>
            </a:r>
          </a:p>
          <a:p>
            <a:pPr lvl="1"/>
            <a:r>
              <a:rPr lang="en-US" dirty="0"/>
              <a:t>Audit validation </a:t>
            </a:r>
          </a:p>
        </p:txBody>
      </p:sp>
    </p:spTree>
    <p:extLst>
      <p:ext uri="{BB962C8B-B14F-4D97-AF65-F5344CB8AC3E}">
        <p14:creationId xmlns="" xmlns:p14="http://schemas.microsoft.com/office/powerpoint/2010/main" val="662139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Information Exchange </a:t>
            </a:r>
          </a:p>
        </p:txBody>
      </p:sp>
      <p:sp>
        <p:nvSpPr>
          <p:cNvPr id="3" name="Content Placeholder 2"/>
          <p:cNvSpPr>
            <a:spLocks noGrp="1"/>
          </p:cNvSpPr>
          <p:nvPr>
            <p:ph idx="1"/>
          </p:nvPr>
        </p:nvSpPr>
        <p:spPr/>
        <p:txBody>
          <a:bodyPr>
            <a:normAutofit fontScale="92500"/>
          </a:bodyPr>
          <a:lstStyle/>
          <a:p>
            <a:r>
              <a:rPr lang="en-US" dirty="0"/>
              <a:t>Allow for electronic exchange of information between providers’ electronic systems</a:t>
            </a:r>
          </a:p>
          <a:p>
            <a:r>
              <a:rPr lang="en-US" dirty="0"/>
              <a:t>Needed to support interoperability </a:t>
            </a:r>
          </a:p>
          <a:p>
            <a:pPr lvl="1"/>
            <a:r>
              <a:rPr lang="en-US" dirty="0"/>
              <a:t>C</a:t>
            </a:r>
            <a:r>
              <a:rPr lang="en-US" dirty="0" smtClean="0"/>
              <a:t>apability </a:t>
            </a:r>
            <a:r>
              <a:rPr lang="en-US" dirty="0"/>
              <a:t>of two or more information systems and software applications to communicate and exchange information</a:t>
            </a:r>
          </a:p>
          <a:p>
            <a:r>
              <a:rPr lang="en-US" dirty="0"/>
              <a:t>Data Interchange Standards are created to support the electronic exchange of information</a:t>
            </a:r>
          </a:p>
        </p:txBody>
      </p:sp>
    </p:spTree>
    <p:extLst>
      <p:ext uri="{BB962C8B-B14F-4D97-AF65-F5344CB8AC3E}">
        <p14:creationId xmlns="" xmlns:p14="http://schemas.microsoft.com/office/powerpoint/2010/main" val="3779337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Standards Development Organizations </a:t>
            </a:r>
          </a:p>
        </p:txBody>
      </p:sp>
      <p:sp>
        <p:nvSpPr>
          <p:cNvPr id="3" name="Content Placeholder 2"/>
          <p:cNvSpPr>
            <a:spLocks noGrp="1"/>
          </p:cNvSpPr>
          <p:nvPr>
            <p:ph idx="1"/>
          </p:nvPr>
        </p:nvSpPr>
        <p:spPr/>
        <p:txBody>
          <a:bodyPr/>
          <a:lstStyle/>
          <a:p>
            <a:r>
              <a:rPr lang="en-US" dirty="0"/>
              <a:t>Health Level 7</a:t>
            </a:r>
          </a:p>
          <a:p>
            <a:r>
              <a:rPr lang="en-US" dirty="0"/>
              <a:t>Digital Imaging and Communication in Medicine</a:t>
            </a:r>
          </a:p>
          <a:p>
            <a:r>
              <a:rPr lang="en-US" dirty="0"/>
              <a:t>Institute of Electrical and Electronics Engineers</a:t>
            </a:r>
          </a:p>
          <a:p>
            <a:r>
              <a:rPr lang="en-US" dirty="0"/>
              <a:t>National Council for Prescription Drug Programs</a:t>
            </a:r>
          </a:p>
        </p:txBody>
      </p:sp>
    </p:spTree>
    <p:extLst>
      <p:ext uri="{BB962C8B-B14F-4D97-AF65-F5344CB8AC3E}">
        <p14:creationId xmlns="" xmlns:p14="http://schemas.microsoft.com/office/powerpoint/2010/main" val="2729628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Strategy</a:t>
            </a:r>
          </a:p>
        </p:txBody>
      </p:sp>
      <p:sp>
        <p:nvSpPr>
          <p:cNvPr id="3" name="Content Placeholder 2"/>
          <p:cNvSpPr>
            <a:spLocks noGrp="1"/>
          </p:cNvSpPr>
          <p:nvPr>
            <p:ph idx="1"/>
          </p:nvPr>
        </p:nvSpPr>
        <p:spPr/>
        <p:txBody>
          <a:bodyPr/>
          <a:lstStyle/>
          <a:p>
            <a:r>
              <a:rPr lang="en-US" dirty="0"/>
              <a:t>Clearly defines the organization’s data policies and procedures, roles and responsibilities for data governance, business rules for data governance, process for controlling data redundancy, management of key master data, use of structured and unstructured data, storage for all healthcare data, and safeguards and protections of the data</a:t>
            </a:r>
          </a:p>
        </p:txBody>
      </p:sp>
    </p:spTree>
    <p:extLst>
      <p:ext uri="{BB962C8B-B14F-4D97-AF65-F5344CB8AC3E}">
        <p14:creationId xmlns="" xmlns:p14="http://schemas.microsoft.com/office/powerpoint/2010/main" val="3989130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Strategy Components</a:t>
            </a:r>
          </a:p>
        </p:txBody>
      </p:sp>
      <p:sp>
        <p:nvSpPr>
          <p:cNvPr id="3" name="Content Placeholder 2"/>
          <p:cNvSpPr>
            <a:spLocks noGrp="1"/>
          </p:cNvSpPr>
          <p:nvPr>
            <p:ph idx="1"/>
          </p:nvPr>
        </p:nvSpPr>
        <p:spPr/>
        <p:txBody>
          <a:bodyPr/>
          <a:lstStyle/>
          <a:p>
            <a:r>
              <a:rPr lang="en-US" dirty="0"/>
              <a:t>Data standardization and integration</a:t>
            </a:r>
          </a:p>
          <a:p>
            <a:r>
              <a:rPr lang="en-US" dirty="0"/>
              <a:t>Data quality</a:t>
            </a:r>
          </a:p>
          <a:p>
            <a:r>
              <a:rPr lang="en-US" dirty="0"/>
              <a:t>Metadata management</a:t>
            </a:r>
          </a:p>
          <a:p>
            <a:r>
              <a:rPr lang="en-US" dirty="0"/>
              <a:t>Data modeling</a:t>
            </a:r>
          </a:p>
          <a:p>
            <a:r>
              <a:rPr lang="en-US" dirty="0"/>
              <a:t>Data ownership</a:t>
            </a:r>
          </a:p>
          <a:p>
            <a:r>
              <a:rPr lang="en-US" dirty="0"/>
              <a:t>Data stewardship</a:t>
            </a:r>
          </a:p>
        </p:txBody>
      </p:sp>
    </p:spTree>
    <p:extLst>
      <p:ext uri="{BB962C8B-B14F-4D97-AF65-F5344CB8AC3E}">
        <p14:creationId xmlns="" xmlns:p14="http://schemas.microsoft.com/office/powerpoint/2010/main" val="3148625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Enterprise Information Assets</a:t>
            </a:r>
          </a:p>
        </p:txBody>
      </p:sp>
      <p:sp>
        <p:nvSpPr>
          <p:cNvPr id="3" name="Content Placeholder 2"/>
          <p:cNvSpPr>
            <a:spLocks noGrp="1"/>
          </p:cNvSpPr>
          <p:nvPr>
            <p:ph idx="1"/>
          </p:nvPr>
        </p:nvSpPr>
        <p:spPr/>
        <p:txBody>
          <a:bodyPr>
            <a:normAutofit fontScale="92500" lnSpcReduction="10000"/>
          </a:bodyPr>
          <a:lstStyle/>
          <a:p>
            <a:r>
              <a:rPr lang="en-US" dirty="0"/>
              <a:t>Information assets </a:t>
            </a:r>
          </a:p>
          <a:p>
            <a:pPr lvl="1"/>
            <a:r>
              <a:rPr lang="en-US" dirty="0"/>
              <a:t>Information collected during day-to-day operations of a healthcare organization that has value within an organization</a:t>
            </a:r>
          </a:p>
          <a:p>
            <a:r>
              <a:rPr lang="en-US" dirty="0"/>
              <a:t>Enterprise information management </a:t>
            </a:r>
          </a:p>
          <a:p>
            <a:pPr lvl="1"/>
            <a:r>
              <a:rPr lang="en-US" dirty="0"/>
              <a:t>Set of functions created by an organization to plan, organize, and coordinate the people, processes, technology, and content needed to manage information for the purposes of data quality, patient safety, and ease of use </a:t>
            </a:r>
          </a:p>
        </p:txBody>
      </p:sp>
    </p:spTree>
    <p:extLst>
      <p:ext uri="{BB962C8B-B14F-4D97-AF65-F5344CB8AC3E}">
        <p14:creationId xmlns="" xmlns:p14="http://schemas.microsoft.com/office/powerpoint/2010/main" val="955380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Quality</a:t>
            </a:r>
          </a:p>
        </p:txBody>
      </p:sp>
      <p:sp>
        <p:nvSpPr>
          <p:cNvPr id="3" name="Content Placeholder 2"/>
          <p:cNvSpPr>
            <a:spLocks noGrp="1"/>
          </p:cNvSpPr>
          <p:nvPr>
            <p:ph idx="1"/>
          </p:nvPr>
        </p:nvSpPr>
        <p:spPr/>
        <p:txBody>
          <a:bodyPr/>
          <a:lstStyle/>
          <a:p>
            <a:r>
              <a:rPr lang="en-US" dirty="0"/>
              <a:t>Ensuring the information entered into the patient’s record is reliable and has integrity in order to support patient care, patient safety, and provide evidence for reimbursement and </a:t>
            </a:r>
            <a:r>
              <a:rPr lang="en-US" dirty="0" smtClean="0"/>
              <a:t>accreditation</a:t>
            </a:r>
            <a:endParaRPr lang="en-US" dirty="0"/>
          </a:p>
        </p:txBody>
      </p:sp>
    </p:spTree>
    <p:extLst>
      <p:ext uri="{BB962C8B-B14F-4D97-AF65-F5344CB8AC3E}">
        <p14:creationId xmlns="" xmlns:p14="http://schemas.microsoft.com/office/powerpoint/2010/main" val="3532241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AHIMA’s Data Quality Management Model	</a:t>
            </a:r>
          </a:p>
        </p:txBody>
      </p:sp>
      <p:sp>
        <p:nvSpPr>
          <p:cNvPr id="3" name="Content Placeholder 2"/>
          <p:cNvSpPr>
            <a:spLocks noGrp="1"/>
          </p:cNvSpPr>
          <p:nvPr>
            <p:ph idx="1"/>
          </p:nvPr>
        </p:nvSpPr>
        <p:spPr>
          <a:xfrm>
            <a:off x="457200" y="1872021"/>
            <a:ext cx="8229600" cy="4253206"/>
          </a:xfrm>
        </p:spPr>
        <p:txBody>
          <a:bodyPr>
            <a:normAutofit fontScale="85000" lnSpcReduction="20000"/>
          </a:bodyPr>
          <a:lstStyle/>
          <a:p>
            <a:r>
              <a:rPr lang="en-US" dirty="0"/>
              <a:t>Accuracy</a:t>
            </a:r>
          </a:p>
          <a:p>
            <a:r>
              <a:rPr lang="en-US" dirty="0"/>
              <a:t>Accessibility</a:t>
            </a:r>
          </a:p>
          <a:p>
            <a:r>
              <a:rPr lang="en-US" dirty="0"/>
              <a:t>Comprehensiveness</a:t>
            </a:r>
          </a:p>
          <a:p>
            <a:r>
              <a:rPr lang="en-US" dirty="0"/>
              <a:t>Consistency</a:t>
            </a:r>
          </a:p>
          <a:p>
            <a:r>
              <a:rPr lang="en-US" dirty="0"/>
              <a:t>Currency</a:t>
            </a:r>
          </a:p>
          <a:p>
            <a:r>
              <a:rPr lang="en-US" dirty="0"/>
              <a:t>Definition</a:t>
            </a:r>
          </a:p>
          <a:p>
            <a:r>
              <a:rPr lang="en-US" dirty="0"/>
              <a:t>Definition</a:t>
            </a:r>
          </a:p>
          <a:p>
            <a:r>
              <a:rPr lang="en-US" dirty="0"/>
              <a:t>Precision</a:t>
            </a:r>
          </a:p>
          <a:p>
            <a:r>
              <a:rPr lang="en-US" dirty="0"/>
              <a:t>Relevancy</a:t>
            </a:r>
          </a:p>
          <a:p>
            <a:r>
              <a:rPr lang="en-US" dirty="0"/>
              <a:t>Timeliness </a:t>
            </a:r>
          </a:p>
        </p:txBody>
      </p:sp>
    </p:spTree>
    <p:extLst>
      <p:ext uri="{BB962C8B-B14F-4D97-AF65-F5344CB8AC3E}">
        <p14:creationId xmlns="" xmlns:p14="http://schemas.microsoft.com/office/powerpoint/2010/main" val="648036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Clinical Documentation Improvement</a:t>
            </a:r>
          </a:p>
        </p:txBody>
      </p:sp>
      <p:sp>
        <p:nvSpPr>
          <p:cNvPr id="3" name="Content Placeholder 2"/>
          <p:cNvSpPr>
            <a:spLocks noGrp="1"/>
          </p:cNvSpPr>
          <p:nvPr>
            <p:ph idx="1"/>
          </p:nvPr>
        </p:nvSpPr>
        <p:spPr>
          <a:xfrm>
            <a:off x="457200" y="1592803"/>
            <a:ext cx="8229600" cy="4533360"/>
          </a:xfrm>
        </p:spPr>
        <p:txBody>
          <a:bodyPr>
            <a:normAutofit fontScale="85000" lnSpcReduction="20000"/>
          </a:bodyPr>
          <a:lstStyle/>
          <a:p>
            <a:r>
              <a:rPr lang="en-US" dirty="0"/>
              <a:t>A program designed to ensure the quality and integrity of the patient data while supporting healthcare operations such as coding and reimbursement</a:t>
            </a:r>
          </a:p>
          <a:p>
            <a:r>
              <a:rPr lang="en-US" dirty="0"/>
              <a:t>Clinical Documentation Improvement (CDI) Goals</a:t>
            </a:r>
          </a:p>
          <a:p>
            <a:pPr lvl="1"/>
            <a:r>
              <a:rPr lang="en-US" dirty="0"/>
              <a:t>Obtain specific documentation that can be used to identify the patient’s severity of illness</a:t>
            </a:r>
          </a:p>
          <a:p>
            <a:pPr lvl="1"/>
            <a:r>
              <a:rPr lang="en-US" dirty="0"/>
              <a:t>Identify missing, </a:t>
            </a:r>
            <a:r>
              <a:rPr lang="en-US" dirty="0" smtClean="0"/>
              <a:t>conflicting,</a:t>
            </a:r>
            <a:r>
              <a:rPr lang="en-US" dirty="0"/>
              <a:t>  or unclear documentation</a:t>
            </a:r>
          </a:p>
          <a:p>
            <a:pPr lvl="1"/>
            <a:r>
              <a:rPr lang="en-US" dirty="0"/>
              <a:t>Support code assignment and reimbursement</a:t>
            </a:r>
          </a:p>
          <a:p>
            <a:pPr lvl="1"/>
            <a:r>
              <a:rPr lang="en-US" dirty="0"/>
              <a:t>Facilitate health record completion</a:t>
            </a:r>
          </a:p>
          <a:p>
            <a:pPr lvl="1"/>
            <a:r>
              <a:rPr lang="en-US" dirty="0"/>
              <a:t>Support communication between care providers</a:t>
            </a:r>
          </a:p>
          <a:p>
            <a:pPr lvl="1"/>
            <a:r>
              <a:rPr lang="en-US" dirty="0"/>
              <a:t>Facilitates education</a:t>
            </a:r>
          </a:p>
          <a:p>
            <a:pPr lvl="1"/>
            <a:r>
              <a:rPr lang="en-US" dirty="0"/>
              <a:t>Improve quality of care  </a:t>
            </a:r>
          </a:p>
          <a:p>
            <a:endParaRPr lang="en-US" dirty="0"/>
          </a:p>
        </p:txBody>
      </p:sp>
    </p:spTree>
    <p:extLst>
      <p:ext uri="{BB962C8B-B14F-4D97-AF65-F5344CB8AC3E}">
        <p14:creationId xmlns="" xmlns:p14="http://schemas.microsoft.com/office/powerpoint/2010/main" val="106501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Sources</a:t>
            </a:r>
          </a:p>
        </p:txBody>
      </p:sp>
      <p:sp>
        <p:nvSpPr>
          <p:cNvPr id="3" name="Content Placeholder 2"/>
          <p:cNvSpPr>
            <a:spLocks noGrp="1"/>
          </p:cNvSpPr>
          <p:nvPr>
            <p:ph idx="1"/>
          </p:nvPr>
        </p:nvSpPr>
        <p:spPr/>
        <p:txBody>
          <a:bodyPr/>
          <a:lstStyle/>
          <a:p>
            <a:r>
              <a:rPr lang="en-US" dirty="0"/>
              <a:t>Locations where data is being generated and stored within an organization</a:t>
            </a:r>
          </a:p>
          <a:p>
            <a:r>
              <a:rPr lang="en-US" dirty="0"/>
              <a:t>Includes both</a:t>
            </a:r>
          </a:p>
          <a:p>
            <a:pPr lvl="1"/>
            <a:r>
              <a:rPr lang="en-US" dirty="0"/>
              <a:t>Clinical Data Elements</a:t>
            </a:r>
          </a:p>
          <a:p>
            <a:pPr lvl="2"/>
            <a:r>
              <a:rPr lang="en-US" dirty="0"/>
              <a:t>Example: Data about a patient visit in an electronic health record</a:t>
            </a:r>
          </a:p>
          <a:p>
            <a:pPr lvl="1"/>
            <a:r>
              <a:rPr lang="en-US" dirty="0"/>
              <a:t>Administrative Data Elements</a:t>
            </a:r>
          </a:p>
          <a:p>
            <a:pPr lvl="2"/>
            <a:r>
              <a:rPr lang="en-US" dirty="0"/>
              <a:t>Example: Billing data and quality improvement data</a:t>
            </a:r>
          </a:p>
          <a:p>
            <a:endParaRPr lang="en-US" dirty="0"/>
          </a:p>
        </p:txBody>
      </p:sp>
    </p:spTree>
    <p:extLst>
      <p:ext uri="{BB962C8B-B14F-4D97-AF65-F5344CB8AC3E}">
        <p14:creationId xmlns="" xmlns:p14="http://schemas.microsoft.com/office/powerpoint/2010/main" val="1809684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CDI Queries </a:t>
            </a:r>
          </a:p>
        </p:txBody>
      </p:sp>
      <p:sp>
        <p:nvSpPr>
          <p:cNvPr id="3" name="Content Placeholder 2"/>
          <p:cNvSpPr>
            <a:spLocks noGrp="1"/>
          </p:cNvSpPr>
          <p:nvPr>
            <p:ph idx="1"/>
          </p:nvPr>
        </p:nvSpPr>
        <p:spPr/>
        <p:txBody>
          <a:bodyPr/>
          <a:lstStyle/>
          <a:p>
            <a:r>
              <a:rPr lang="en-US" dirty="0"/>
              <a:t>Communication tool for CDI staff to communicate with providers to obtain clinical clarification, provide a documentation alert, clarify documentation, or ask additional questions regarding documentation</a:t>
            </a:r>
          </a:p>
          <a:p>
            <a:pPr lvl="1"/>
            <a:r>
              <a:rPr lang="en-US" dirty="0"/>
              <a:t>Paper Queries</a:t>
            </a:r>
          </a:p>
          <a:p>
            <a:pPr lvl="1"/>
            <a:r>
              <a:rPr lang="en-US" dirty="0"/>
              <a:t>Electronic Queries </a:t>
            </a:r>
          </a:p>
          <a:p>
            <a:endParaRPr lang="en-US" dirty="0"/>
          </a:p>
          <a:p>
            <a:endParaRPr lang="en-US" dirty="0"/>
          </a:p>
        </p:txBody>
      </p:sp>
    </p:spTree>
    <p:extLst>
      <p:ext uri="{BB962C8B-B14F-4D97-AF65-F5344CB8AC3E}">
        <p14:creationId xmlns="" xmlns:p14="http://schemas.microsoft.com/office/powerpoint/2010/main" val="2440437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Management and Bylaws</a:t>
            </a:r>
          </a:p>
        </p:txBody>
      </p:sp>
      <p:sp>
        <p:nvSpPr>
          <p:cNvPr id="3" name="Content Placeholder 2"/>
          <p:cNvSpPr>
            <a:spLocks noGrp="1"/>
          </p:cNvSpPr>
          <p:nvPr>
            <p:ph idx="1"/>
          </p:nvPr>
        </p:nvSpPr>
        <p:spPr/>
        <p:txBody>
          <a:bodyPr/>
          <a:lstStyle/>
          <a:p>
            <a:r>
              <a:rPr lang="en-US" dirty="0"/>
              <a:t>Written documents that provide details and information regarding the rules and regulations established by a healthcare organization to help support healthcare operations</a:t>
            </a:r>
          </a:p>
          <a:p>
            <a:r>
              <a:rPr lang="en-US" dirty="0"/>
              <a:t>Bylaws can support and facilitate the collection and assurance of quality data</a:t>
            </a:r>
          </a:p>
          <a:p>
            <a:endParaRPr lang="en-US" dirty="0"/>
          </a:p>
        </p:txBody>
      </p:sp>
    </p:spTree>
    <p:extLst>
      <p:ext uri="{BB962C8B-B14F-4D97-AF65-F5344CB8AC3E}">
        <p14:creationId xmlns="" xmlns:p14="http://schemas.microsoft.com/office/powerpoint/2010/main" val="3907012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Types of Bylaws Used</a:t>
            </a:r>
          </a:p>
        </p:txBody>
      </p:sp>
      <p:sp>
        <p:nvSpPr>
          <p:cNvPr id="3" name="Content Placeholder 2"/>
          <p:cNvSpPr>
            <a:spLocks noGrp="1"/>
          </p:cNvSpPr>
          <p:nvPr>
            <p:ph idx="1"/>
          </p:nvPr>
        </p:nvSpPr>
        <p:spPr>
          <a:xfrm>
            <a:off x="457200" y="1784555"/>
            <a:ext cx="8229600" cy="4341608"/>
          </a:xfrm>
        </p:spPr>
        <p:txBody>
          <a:bodyPr>
            <a:normAutofit fontScale="92500" lnSpcReduction="20000"/>
          </a:bodyPr>
          <a:lstStyle/>
          <a:p>
            <a:r>
              <a:rPr lang="en-US" dirty="0"/>
              <a:t>Provider Contracts with Facilities</a:t>
            </a:r>
          </a:p>
          <a:p>
            <a:pPr lvl="1"/>
            <a:r>
              <a:rPr lang="en-US" dirty="0"/>
              <a:t>Delineate all expectations of the provider as they care for patients in a specific ambulatory care setting</a:t>
            </a:r>
          </a:p>
          <a:p>
            <a:r>
              <a:rPr lang="en-US" dirty="0"/>
              <a:t>Medical Staff Bylaws</a:t>
            </a:r>
          </a:p>
          <a:p>
            <a:pPr lvl="1"/>
            <a:r>
              <a:rPr lang="en-US" dirty="0"/>
              <a:t>Describe the manner in which providers will practice medicine within an organization that aligns with the mission and values of the organization</a:t>
            </a:r>
          </a:p>
          <a:p>
            <a:r>
              <a:rPr lang="en-US" dirty="0"/>
              <a:t>Hospital Bylaws</a:t>
            </a:r>
          </a:p>
          <a:p>
            <a:pPr lvl="1"/>
            <a:r>
              <a:rPr lang="en-US" dirty="0"/>
              <a:t>Written documents that govern the staff members who create data within the record for additional support of patient care and reimbursement</a:t>
            </a:r>
          </a:p>
        </p:txBody>
      </p:sp>
    </p:spTree>
    <p:extLst>
      <p:ext uri="{BB962C8B-B14F-4D97-AF65-F5344CB8AC3E}">
        <p14:creationId xmlns="" xmlns:p14="http://schemas.microsoft.com/office/powerpoint/2010/main" val="3938172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Data Sources In Healthcare</a:t>
            </a:r>
          </a:p>
        </p:txBody>
      </p:sp>
      <p:sp>
        <p:nvSpPr>
          <p:cNvPr id="3" name="Content Placeholder 2"/>
          <p:cNvSpPr>
            <a:spLocks noGrp="1"/>
          </p:cNvSpPr>
          <p:nvPr>
            <p:ph idx="1"/>
          </p:nvPr>
        </p:nvSpPr>
        <p:spPr/>
        <p:txBody>
          <a:bodyPr>
            <a:normAutofit fontScale="70000" lnSpcReduction="20000"/>
          </a:bodyPr>
          <a:lstStyle/>
          <a:p>
            <a:pPr lvl="0"/>
            <a:r>
              <a:rPr lang="en-US" dirty="0"/>
              <a:t>Electronic health record (EHR) </a:t>
            </a:r>
          </a:p>
          <a:p>
            <a:pPr lvl="0"/>
            <a:r>
              <a:rPr lang="en-US" dirty="0"/>
              <a:t>Practice management system</a:t>
            </a:r>
          </a:p>
          <a:p>
            <a:pPr lvl="0"/>
            <a:r>
              <a:rPr lang="en-US" dirty="0"/>
              <a:t>Lab information systems </a:t>
            </a:r>
          </a:p>
          <a:p>
            <a:pPr lvl="0"/>
            <a:r>
              <a:rPr lang="en-US" dirty="0"/>
              <a:t>Radiology information systems </a:t>
            </a:r>
          </a:p>
          <a:p>
            <a:pPr lvl="0"/>
            <a:r>
              <a:rPr lang="en-US" dirty="0"/>
              <a:t>Picture archival and communications (PACs) </a:t>
            </a:r>
          </a:p>
          <a:p>
            <a:pPr lvl="0"/>
            <a:r>
              <a:rPr lang="en-US" dirty="0"/>
              <a:t>Other clinical documentation systems (home health, therapy, long-term care) </a:t>
            </a:r>
          </a:p>
          <a:p>
            <a:pPr lvl="0"/>
            <a:r>
              <a:rPr lang="en-US" dirty="0"/>
              <a:t>Master patient index </a:t>
            </a:r>
          </a:p>
          <a:p>
            <a:pPr lvl="0"/>
            <a:r>
              <a:rPr lang="en-US" dirty="0"/>
              <a:t>Other patient index (indices)</a:t>
            </a:r>
          </a:p>
          <a:p>
            <a:pPr lvl="0"/>
            <a:r>
              <a:rPr lang="en-US" dirty="0"/>
              <a:t>Databases </a:t>
            </a:r>
          </a:p>
          <a:p>
            <a:pPr lvl="0"/>
            <a:r>
              <a:rPr lang="en-US" dirty="0"/>
              <a:t>Registries</a:t>
            </a:r>
          </a:p>
        </p:txBody>
      </p:sp>
    </p:spTree>
    <p:extLst>
      <p:ext uri="{BB962C8B-B14F-4D97-AF65-F5344CB8AC3E}">
        <p14:creationId xmlns="" xmlns:p14="http://schemas.microsoft.com/office/powerpoint/2010/main" val="198273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Characterization </a:t>
            </a:r>
          </a:p>
        </p:txBody>
      </p:sp>
      <p:sp>
        <p:nvSpPr>
          <p:cNvPr id="3" name="Content Placeholder 2"/>
          <p:cNvSpPr>
            <a:spLocks noGrp="1"/>
          </p:cNvSpPr>
          <p:nvPr>
            <p:ph idx="1"/>
          </p:nvPr>
        </p:nvSpPr>
        <p:spPr/>
        <p:txBody>
          <a:bodyPr/>
          <a:lstStyle/>
          <a:p>
            <a:r>
              <a:rPr lang="en-US" dirty="0"/>
              <a:t>Process of creating an inventory of all systems that contain data, including documenting where the data are stored, what type of data are created or stored, how they are managed, with what hardware and software they interact, and providing basic security measures for the systems </a:t>
            </a:r>
          </a:p>
        </p:txBody>
      </p:sp>
    </p:spTree>
    <p:extLst>
      <p:ext uri="{BB962C8B-B14F-4D97-AF65-F5344CB8AC3E}">
        <p14:creationId xmlns="" xmlns:p14="http://schemas.microsoft.com/office/powerpoint/2010/main" val="2025171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Elements</a:t>
            </a:r>
          </a:p>
        </p:txBody>
      </p:sp>
      <p:sp>
        <p:nvSpPr>
          <p:cNvPr id="3" name="Content Placeholder 2"/>
          <p:cNvSpPr>
            <a:spLocks noGrp="1"/>
          </p:cNvSpPr>
          <p:nvPr>
            <p:ph idx="1"/>
          </p:nvPr>
        </p:nvSpPr>
        <p:spPr/>
        <p:txBody>
          <a:bodyPr>
            <a:normAutofit lnSpcReduction="10000"/>
          </a:bodyPr>
          <a:lstStyle/>
          <a:p>
            <a:r>
              <a:rPr lang="en-US" dirty="0"/>
              <a:t>A single or individual fact that represents the smallest unique subset of a larger database sometimes referred to as the raw facts and figures</a:t>
            </a:r>
          </a:p>
          <a:p>
            <a:r>
              <a:rPr lang="en-US" dirty="0"/>
              <a:t>Examples</a:t>
            </a:r>
          </a:p>
          <a:p>
            <a:pPr lvl="1"/>
            <a:r>
              <a:rPr lang="en-US" dirty="0"/>
              <a:t>Age</a:t>
            </a:r>
          </a:p>
          <a:p>
            <a:pPr lvl="1"/>
            <a:r>
              <a:rPr lang="en-US" dirty="0"/>
              <a:t>Gender</a:t>
            </a:r>
          </a:p>
          <a:p>
            <a:pPr lvl="1"/>
            <a:r>
              <a:rPr lang="en-US" dirty="0"/>
              <a:t>Blood Pressure</a:t>
            </a:r>
          </a:p>
        </p:txBody>
      </p:sp>
    </p:spTree>
    <p:extLst>
      <p:ext uri="{BB962C8B-B14F-4D97-AF65-F5344CB8AC3E}">
        <p14:creationId xmlns="" xmlns:p14="http://schemas.microsoft.com/office/powerpoint/2010/main" val="4013124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Dictionary </a:t>
            </a:r>
          </a:p>
        </p:txBody>
      </p:sp>
      <p:sp>
        <p:nvSpPr>
          <p:cNvPr id="3" name="Content Placeholder 2"/>
          <p:cNvSpPr>
            <a:spLocks noGrp="1"/>
          </p:cNvSpPr>
          <p:nvPr>
            <p:ph idx="1"/>
          </p:nvPr>
        </p:nvSpPr>
        <p:spPr/>
        <p:txBody>
          <a:bodyPr/>
          <a:lstStyle/>
          <a:p>
            <a:r>
              <a:rPr lang="en-US" dirty="0"/>
              <a:t>A listing of all the data elements within a specific system that defines each individual data element, standard input of the data element, and specific data length</a:t>
            </a:r>
          </a:p>
        </p:txBody>
      </p:sp>
    </p:spTree>
    <p:extLst>
      <p:ext uri="{BB962C8B-B14F-4D97-AF65-F5344CB8AC3E}">
        <p14:creationId xmlns="" xmlns:p14="http://schemas.microsoft.com/office/powerpoint/2010/main" val="1976096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896112" y="405552"/>
            <a:ext cx="7342632" cy="5514940"/>
          </a:xfrm>
          <a:prstGeom prst="rect">
            <a:avLst/>
          </a:prstGeom>
          <a:noFill/>
          <a:ln w="9525">
            <a:noFill/>
            <a:miter lim="800000"/>
            <a:headEnd/>
            <a:tailEnd/>
          </a:ln>
          <a:effectLst/>
        </p:spPr>
      </p:pic>
    </p:spTree>
    <p:extLst>
      <p:ext uri="{BB962C8B-B14F-4D97-AF65-F5344CB8AC3E}">
        <p14:creationId xmlns="" xmlns:p14="http://schemas.microsoft.com/office/powerpoint/2010/main" val="2647661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Sets</a:t>
            </a:r>
          </a:p>
        </p:txBody>
      </p:sp>
      <p:sp>
        <p:nvSpPr>
          <p:cNvPr id="3" name="Content Placeholder 2"/>
          <p:cNvSpPr>
            <a:spLocks noGrp="1"/>
          </p:cNvSpPr>
          <p:nvPr>
            <p:ph idx="1"/>
          </p:nvPr>
        </p:nvSpPr>
        <p:spPr/>
        <p:txBody>
          <a:bodyPr>
            <a:normAutofit fontScale="85000" lnSpcReduction="20000"/>
          </a:bodyPr>
          <a:lstStyle/>
          <a:p>
            <a:r>
              <a:rPr lang="en-US" dirty="0"/>
              <a:t>A recommended list of data elements that have defined and uniform definitions that are specific to a type of healthcare industry</a:t>
            </a:r>
          </a:p>
          <a:p>
            <a:r>
              <a:rPr lang="en-US" dirty="0"/>
              <a:t>Common Data Sets in Healthcare</a:t>
            </a:r>
          </a:p>
          <a:p>
            <a:pPr lvl="1"/>
            <a:r>
              <a:rPr lang="en-US" dirty="0"/>
              <a:t>Uniform Hospital Discharge Data Set (UHDDS)</a:t>
            </a:r>
          </a:p>
          <a:p>
            <a:pPr lvl="1"/>
            <a:r>
              <a:rPr lang="en-US" dirty="0"/>
              <a:t>Uniform Ambulatory Care Data Set (UACDS)</a:t>
            </a:r>
          </a:p>
          <a:p>
            <a:pPr lvl="1"/>
            <a:r>
              <a:rPr lang="en-US" dirty="0"/>
              <a:t>Data Elements for Emergency Department Systems (DEEDS)</a:t>
            </a:r>
          </a:p>
          <a:p>
            <a:pPr lvl="1"/>
            <a:r>
              <a:rPr lang="en-US" dirty="0"/>
              <a:t>Minimum Data Set (MDS)</a:t>
            </a:r>
          </a:p>
          <a:p>
            <a:pPr lvl="1"/>
            <a:r>
              <a:rPr lang="en-US" dirty="0"/>
              <a:t>Outcomes and Assessment Information Set (OASIS)</a:t>
            </a:r>
          </a:p>
          <a:p>
            <a:pPr lvl="1"/>
            <a:r>
              <a:rPr lang="en-US" dirty="0"/>
              <a:t>Essential Medical Data Set (EMDS)</a:t>
            </a:r>
          </a:p>
          <a:p>
            <a:pPr lvl="1"/>
            <a:endParaRPr lang="en-US" dirty="0"/>
          </a:p>
        </p:txBody>
      </p:sp>
    </p:spTree>
    <p:extLst>
      <p:ext uri="{BB962C8B-B14F-4D97-AF65-F5344CB8AC3E}">
        <p14:creationId xmlns="" xmlns:p14="http://schemas.microsoft.com/office/powerpoint/2010/main" val="8757529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ealth Information Management Technology:  An Applied Approach&amp;quot;&quot;/&gt;&lt;property id=&quot;20307&quot; value=&quot;256&quot;/&gt;&lt;/object&gt;&lt;object type=&quot;3&quot; unique_id=&quot;12908&quot;&gt;&lt;property id=&quot;20148&quot; value=&quot;5&quot;/&gt;&lt;property id=&quot;20300&quot; value=&quot;Slide 2 - &amp;quot;Data Management&amp;quot;&quot;/&gt;&lt;property id=&quot;20307&quot; value=&quot;258&quot;/&gt;&lt;/object&gt;&lt;object type=&quot;3&quot; unique_id=&quot;12909&quot;&gt;&lt;property id=&quot;20148&quot; value=&quot;5&quot;/&gt;&lt;property id=&quot;20300&quot; value=&quot;Slide 3 - &amp;quot;Data Sources&amp;quot;&quot;/&gt;&lt;property id=&quot;20307&quot; value=&quot;259&quot;/&gt;&lt;/object&gt;&lt;object type=&quot;3&quot; unique_id=&quot;12910&quot;&gt;&lt;property id=&quot;20148&quot; value=&quot;5&quot;/&gt;&lt;property id=&quot;20300&quot; value=&quot;Slide 4 - &amp;quot;Common Data Sources In Healthcare&amp;quot;&quot;/&gt;&lt;property id=&quot;20307&quot; value=&quot;260&quot;/&gt;&lt;/object&gt;&lt;object type=&quot;3&quot; unique_id=&quot;12911&quot;&gt;&lt;property id=&quot;20148&quot; value=&quot;5&quot;/&gt;&lt;property id=&quot;20300&quot; value=&quot;Slide 5 - &amp;quot;System Characterization &amp;quot;&quot;/&gt;&lt;property id=&quot;20307&quot; value=&quot;262&quot;/&gt;&lt;/object&gt;&lt;object type=&quot;3&quot; unique_id=&quot;12912&quot;&gt;&lt;property id=&quot;20148&quot; value=&quot;5&quot;/&gt;&lt;property id=&quot;20300&quot; value=&quot;Slide 6 - &amp;quot;Data Elements&amp;quot;&quot;/&gt;&lt;property id=&quot;20307&quot; value=&quot;261&quot;/&gt;&lt;/object&gt;&lt;object type=&quot;3&quot; unique_id=&quot;12913&quot;&gt;&lt;property id=&quot;20148&quot; value=&quot;5&quot;/&gt;&lt;property id=&quot;20300&quot; value=&quot;Slide 7 - &amp;quot;Data Dictionary &amp;quot;&quot;/&gt;&lt;property id=&quot;20307&quot; value=&quot;263&quot;/&gt;&lt;/object&gt;&lt;object type=&quot;3&quot; unique_id=&quot;12914&quot;&gt;&lt;property id=&quot;20148&quot; value=&quot;5&quot;/&gt;&lt;property id=&quot;20300&quot; value=&quot;Slide 8&quot;/&gt;&lt;property id=&quot;20307&quot; value=&quot;264&quot;/&gt;&lt;/object&gt;&lt;object type=&quot;3&quot; unique_id=&quot;12915&quot;&gt;&lt;property id=&quot;20148&quot; value=&quot;5&quot;/&gt;&lt;property id=&quot;20300&quot; value=&quot;Slide 9 - &amp;quot;Data Sets&amp;quot;&quot;/&gt;&lt;property id=&quot;20307&quot; value=&quot;265&quot;/&gt;&lt;/object&gt;&lt;object type=&quot;3&quot; unique_id=&quot;12916&quot;&gt;&lt;property id=&quot;20148&quot; value=&quot;5&quot;/&gt;&lt;property id=&quot;20300&quot; value=&quot;Slide 10 - &amp;quot;Databases&amp;quot;&quot;/&gt;&lt;property id=&quot;20307&quot; value=&quot;266&quot;/&gt;&lt;/object&gt;&lt;object type=&quot;3&quot; unique_id=&quot;12917&quot;&gt;&lt;property id=&quot;20148&quot; value=&quot;5&quot;/&gt;&lt;property id=&quot;20300&quot; value=&quot;Slide 11 - &amp;quot;Database Lifecycle&amp;quot;&quot;/&gt;&lt;property id=&quot;20307&quot; value=&quot;267&quot;/&gt;&lt;/object&gt;&lt;object type=&quot;3&quot; unique_id=&quot;12918&quot;&gt;&lt;property id=&quot;20148&quot; value=&quot;5&quot;/&gt;&lt;property id=&quot;20300&quot; value=&quot;Slide 12 - &amp;quot;Indices&amp;quot;&quot;/&gt;&lt;property id=&quot;20307&quot; value=&quot;268&quot;/&gt;&lt;/object&gt;&lt;object type=&quot;3&quot; unique_id=&quot;12919&quot;&gt;&lt;property id=&quot;20148&quot; value=&quot;5&quot;/&gt;&lt;property id=&quot;20300&quot; value=&quot;Slide 13 - &amp;quot;Common Healthcare Indices &amp;quot;&quot;/&gt;&lt;property id=&quot;20307&quot; value=&quot;269&quot;/&gt;&lt;/object&gt;&lt;object type=&quot;3&quot; unique_id=&quot;12920&quot;&gt;&lt;property id=&quot;20148&quot; value=&quot;5&quot;/&gt;&lt;property id=&quot;20300&quot; value=&quot;Slide 14 - &amp;quot;Data Mapping&amp;quot;&quot;/&gt;&lt;property id=&quot;20307&quot; value=&quot;270&quot;/&gt;&lt;/object&gt;&lt;object type=&quot;3&quot; unique_id=&quot;12921&quot;&gt;&lt;property id=&quot;20148&quot; value=&quot;5&quot;/&gt;&lt;property id=&quot;20300&quot; value=&quot;Slide 15 - &amp;quot;Example Data Map&amp;quot;&quot;/&gt;&lt;property id=&quot;20307&quot; value=&quot;271&quot;/&gt;&lt;/object&gt;&lt;object type=&quot;3&quot; unique_id=&quot;12922&quot;&gt;&lt;property id=&quot;20148&quot; value=&quot;5&quot;/&gt;&lt;property id=&quot;20300&quot; value=&quot;Slide 16 - &amp;quot;Data Warehousing&amp;quot;&quot;/&gt;&lt;property id=&quot;20307&quot; value=&quot;272&quot;/&gt;&lt;/object&gt;&lt;object type=&quot;3&quot; unique_id=&quot;12923&quot;&gt;&lt;property id=&quot;20148&quot; value=&quot;5&quot;/&gt;&lt;property id=&quot;20300&quot; value=&quot;Slide 17 - &amp;quot;Data Governance &amp;quot;&quot;/&gt;&lt;property id=&quot;20307&quot; value=&quot;273&quot;/&gt;&lt;/object&gt;&lt;object type=&quot;3&quot; unique_id=&quot;12924&quot;&gt;&lt;property id=&quot;20148&quot; value=&quot;5&quot;/&gt;&lt;property id=&quot;20300&quot; value=&quot;Slide 18 - &amp;quot;Information Governance&amp;quot;&quot;/&gt;&lt;property id=&quot;20307&quot; value=&quot;274&quot;/&gt;&lt;/object&gt;&lt;object type=&quot;3&quot; unique_id=&quot;12925&quot;&gt;&lt;property id=&quot;20148&quot; value=&quot;5&quot;/&gt;&lt;property id=&quot;20300&quot; value=&quot;Slide 19 - &amp;quot;AHIMA’s Information Governance Principles &amp;quot;&quot;/&gt;&lt;property id=&quot;20307&quot; value=&quot;275&quot;/&gt;&lt;/object&gt;&lt;object type=&quot;3&quot; unique_id=&quot;12926&quot;&gt;&lt;property id=&quot;20148&quot; value=&quot;5&quot;/&gt;&lt;property id=&quot;20300&quot; value=&quot;Slide 20 - &amp;quot;Data Stewardship&amp;quot;&quot;/&gt;&lt;property id=&quot;20307&quot; value=&quot;276&quot;/&gt;&lt;/object&gt;&lt;object type=&quot;3&quot; unique_id=&quot;12927&quot;&gt;&lt;property id=&quot;20148&quot; value=&quot;5&quot;/&gt;&lt;property id=&quot;20300&quot; value=&quot;Slide 21 - &amp;quot;Data Integrity &amp;quot;&quot;/&gt;&lt;property id=&quot;20307&quot; value=&quot;277&quot;/&gt;&lt;/object&gt;&lt;object type=&quot;3&quot; unique_id=&quot;12928&quot;&gt;&lt;property id=&quot;20148&quot; value=&quot;5&quot;/&gt;&lt;property id=&quot;20300&quot; value=&quot;Slide 22 - &amp;quot;Data Information Exchange &amp;quot;&quot;/&gt;&lt;property id=&quot;20307&quot; value=&quot;278&quot;/&gt;&lt;/object&gt;&lt;object type=&quot;3&quot; unique_id=&quot;12929&quot;&gt;&lt;property id=&quot;20148&quot; value=&quot;5&quot;/&gt;&lt;property id=&quot;20300&quot; value=&quot;Slide 23 - &amp;quot;Common Standards Development Organizations &amp;quot;&quot;/&gt;&lt;property id=&quot;20307&quot; value=&quot;279&quot;/&gt;&lt;/object&gt;&lt;object type=&quot;3&quot; unique_id=&quot;12930&quot;&gt;&lt;property id=&quot;20148&quot; value=&quot;5&quot;/&gt;&lt;property id=&quot;20300&quot; value=&quot;Slide 24 - &amp;quot;Data Strategy&amp;quot;&quot;/&gt;&lt;property id=&quot;20307&quot; value=&quot;280&quot;/&gt;&lt;/object&gt;&lt;object type=&quot;3&quot; unique_id=&quot;12931&quot;&gt;&lt;property id=&quot;20148&quot; value=&quot;5&quot;/&gt;&lt;property id=&quot;20300&quot; value=&quot;Slide 25 - &amp;quot;Data Strategy Components&amp;quot;&quot;/&gt;&lt;property id=&quot;20307&quot; value=&quot;281&quot;/&gt;&lt;/object&gt;&lt;object type=&quot;3&quot; unique_id=&quot;12932&quot;&gt;&lt;property id=&quot;20148&quot; value=&quot;5&quot;/&gt;&lt;property id=&quot;20300&quot; value=&quot;Slide 26 - &amp;quot;Enterprise Information Assets&amp;quot;&quot;/&gt;&lt;property id=&quot;20307&quot; value=&quot;282&quot;/&gt;&lt;/object&gt;&lt;object type=&quot;3&quot; unique_id=&quot;12933&quot;&gt;&lt;property id=&quot;20148&quot; value=&quot;5&quot;/&gt;&lt;property id=&quot;20300&quot; value=&quot;Slide 27 - &amp;quot;Data Quality&amp;quot;&quot;/&gt;&lt;property id=&quot;20307&quot; value=&quot;283&quot;/&gt;&lt;/object&gt;&lt;object type=&quot;3&quot; unique_id=&quot;12934&quot;&gt;&lt;property id=&quot;20148&quot; value=&quot;5&quot;/&gt;&lt;property id=&quot;20300&quot; value=&quot;Slide 28 - &amp;quot;AHIMA’s Data Quality Management Model&amp;amp;#x09;&amp;quot;&quot;/&gt;&lt;property id=&quot;20307&quot; value=&quot;284&quot;/&gt;&lt;/object&gt;&lt;object type=&quot;3&quot; unique_id=&quot;12935&quot;&gt;&lt;property id=&quot;20148&quot; value=&quot;5&quot;/&gt;&lt;property id=&quot;20300&quot; value=&quot;Slide 29 - &amp;quot;Clinical Documentation Improvement&amp;quot;&quot;/&gt;&lt;property id=&quot;20307&quot; value=&quot;285&quot;/&gt;&lt;/object&gt;&lt;object type=&quot;3&quot; unique_id=&quot;12936&quot;&gt;&lt;property id=&quot;20148&quot; value=&quot;5&quot;/&gt;&lt;property id=&quot;20300&quot; value=&quot;Slide 30 - &amp;quot;CDI Queries &amp;quot;&quot;/&gt;&lt;property id=&quot;20307&quot; value=&quot;286&quot;/&gt;&lt;/object&gt;&lt;object type=&quot;3&quot; unique_id=&quot;12937&quot;&gt;&lt;property id=&quot;20148&quot; value=&quot;5&quot;/&gt;&lt;property id=&quot;20300&quot; value=&quot;Slide 31 - &amp;quot;Data Management and Bylaws&amp;quot;&quot;/&gt;&lt;property id=&quot;20307&quot; value=&quot;287&quot;/&gt;&lt;/object&gt;&lt;object type=&quot;3&quot; unique_id=&quot;12938&quot;&gt;&lt;property id=&quot;20148&quot; value=&quot;5&quot;/&gt;&lt;property id=&quot;20300&quot; value=&quot;Slide 32 - &amp;quot;Common Types of Bylaws Used&amp;quot;&quot;/&gt;&lt;property id=&quot;20307&quot; value=&quot;288&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1209</Words>
  <Application>Microsoft Office PowerPoint</Application>
  <PresentationFormat>On-screen Show (4:3)</PresentationFormat>
  <Paragraphs>166</Paragraphs>
  <Slides>32</Slides>
  <Notes>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Health Information Management Technology:  An Applied Approach</vt:lpstr>
      <vt:lpstr>Data Management</vt:lpstr>
      <vt:lpstr>Data Sources</vt:lpstr>
      <vt:lpstr>Common Data Sources In Healthcare</vt:lpstr>
      <vt:lpstr>System Characterization </vt:lpstr>
      <vt:lpstr>Data Elements</vt:lpstr>
      <vt:lpstr>Data Dictionary </vt:lpstr>
      <vt:lpstr>Slide 8</vt:lpstr>
      <vt:lpstr>Data Sets</vt:lpstr>
      <vt:lpstr>Databases</vt:lpstr>
      <vt:lpstr>Database Lifecycle</vt:lpstr>
      <vt:lpstr>Indices</vt:lpstr>
      <vt:lpstr>Common Healthcare Indices </vt:lpstr>
      <vt:lpstr>Data Mapping</vt:lpstr>
      <vt:lpstr>Example Data Map</vt:lpstr>
      <vt:lpstr>Data Warehousing</vt:lpstr>
      <vt:lpstr>Data Governance </vt:lpstr>
      <vt:lpstr>Information Governance</vt:lpstr>
      <vt:lpstr>AHIMA’s Information Governance Principles </vt:lpstr>
      <vt:lpstr>Data Stewardship</vt:lpstr>
      <vt:lpstr>Data Integrity </vt:lpstr>
      <vt:lpstr>Data Information Exchange </vt:lpstr>
      <vt:lpstr>Common Standards Development Organizations </vt:lpstr>
      <vt:lpstr>Data Strategy</vt:lpstr>
      <vt:lpstr>Data Strategy Components</vt:lpstr>
      <vt:lpstr>Enterprise Information Assets</vt:lpstr>
      <vt:lpstr>Data Quality</vt:lpstr>
      <vt:lpstr>AHIMA’s Data Quality Management Model </vt:lpstr>
      <vt:lpstr>Clinical Documentation Improvement</vt:lpstr>
      <vt:lpstr>CDI Queries </vt:lpstr>
      <vt:lpstr>Data Management and Bylaws</vt:lpstr>
      <vt:lpstr>Common Types of Bylaws Used</vt:lpstr>
    </vt:vector>
  </TitlesOfParts>
  <Company>AHIMA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Marketing Fax</dc:creator>
  <cp:lastModifiedBy>Megan Grennan</cp:lastModifiedBy>
  <cp:revision>31</cp:revision>
  <dcterms:created xsi:type="dcterms:W3CDTF">2014-01-24T02:38:46Z</dcterms:created>
  <dcterms:modified xsi:type="dcterms:W3CDTF">2016-07-12T18:02:54Z</dcterms:modified>
</cp:coreProperties>
</file>