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316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</p:sldIdLst>
  <p:sldSz cx="9144000" cy="6858000" type="screen4x3"/>
  <p:notesSz cx="6985000" cy="9283700"/>
  <p:custDataLst>
    <p:tags r:id="rId6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y Ferraro" initials="JF" lastIdx="9" clrIdx="0">
    <p:extLst>
      <p:ext uri="{19B8F6BF-5375-455C-9EA6-DF929625EA0E}">
        <p15:presenceInfo xmlns:p15="http://schemas.microsoft.com/office/powerpoint/2012/main" xmlns="" userId="Judy Ferraro" providerId="None"/>
      </p:ext>
    </p:extLst>
  </p:cmAuthor>
  <p:cmAuthor id="2" name="Megan Grennan" initials="MG" lastIdx="0" clrIdx="1"/>
  <p:cmAuthor id="3" name="Nanette" initials="NS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C26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26"/>
    </p:cViewPr>
  </p:sorterViewPr>
  <p:notesViewPr>
    <p:cSldViewPr snapToGrid="0" snapToObjects="1">
      <p:cViewPr varScale="1">
        <p:scale>
          <a:sx n="85" d="100"/>
          <a:sy n="85" d="100"/>
        </p:scale>
        <p:origin x="-3150" y="-78"/>
      </p:cViewPr>
      <p:guideLst>
        <p:guide orient="horz" pos="2880"/>
        <p:guide orient="horz" pos="2924"/>
        <p:guide pos="216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B8957C8-95E1-48E4-8FC9-57B7E46923EC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306A35B-5E58-4389-83AF-E551C5CABE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415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B337298-62E1-425C-A73B-55FE3ACC95B6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370220F-070F-4CBF-96F1-6CC9A964C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39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0220F-070F-4CBF-96F1-6CC9A964CDA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38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.titlePage.artwor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32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5085"/>
            <a:ext cx="9143999" cy="1142999"/>
          </a:xfrm>
          <a:noFill/>
        </p:spPr>
        <p:txBody>
          <a:bodyPr/>
          <a:lstStyle>
            <a:lvl1pPr algn="ctr">
              <a:defRPr lang="en-US" dirty="0">
                <a:solidFill>
                  <a:srgbClr val="8C263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5495" y="1277050"/>
            <a:ext cx="5374488" cy="132616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8C26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0" y="6666273"/>
            <a:ext cx="799859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00" dirty="0">
                <a:latin typeface="Arial" pitchFamily="-111" charset="0"/>
              </a:rPr>
              <a:t>© </a:t>
            </a:r>
            <a:r>
              <a:rPr lang="en-US" sz="700" dirty="0" smtClean="0">
                <a:latin typeface="Arial" pitchFamily="-111" charset="0"/>
              </a:rPr>
              <a:t>2016</a:t>
            </a:r>
            <a:endParaRPr lang="en-US" sz="700" dirty="0"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93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04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91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Courier New" pitchFamily="49" charset="0"/>
              <a:buChar char="o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071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63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94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74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4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09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72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529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artwor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1" cy="68762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674"/>
            <a:ext cx="8229600" cy="891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4859"/>
            <a:ext cx="8229600" cy="4091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AHIMAPress 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" y="5902520"/>
            <a:ext cx="1076325" cy="37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942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8C26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Health Information Management Technology: An Applied </a:t>
            </a:r>
            <a:r>
              <a:rPr lang="en-US" sz="4000" dirty="0" smtClean="0"/>
              <a:t>Approach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1300" y="1413238"/>
            <a:ext cx="4671959" cy="132616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Chapter </a:t>
            </a:r>
            <a:r>
              <a:rPr lang="en-US" dirty="0" smtClean="0">
                <a:latin typeface="Calibri" panose="020F0502020204030204" pitchFamily="34" charset="0"/>
              </a:rPr>
              <a:t>9 </a:t>
            </a:r>
            <a:r>
              <a:rPr lang="en-US" dirty="0">
                <a:latin typeface="Calibri" panose="020F0502020204030204" pitchFamily="34" charset="0"/>
              </a:rPr>
              <a:t>Data Privacy and Confidentiality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91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Covered entities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Healthcare providers that conduct financial or administrative transactions electronically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Health plans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Healthcare clearinghouses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837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Business associates (BAs)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Perform functions or activities on behalf of or for a covered entity that involve use or disclosure of protected health information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Business Associate Agreements (BAAs)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BAA content must be complete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ARRA and HITECH applied </a:t>
            </a:r>
            <a:r>
              <a:rPr lang="en-US" dirty="0">
                <a:latin typeface="Calibri" panose="020F0502020204030204" pitchFamily="34" charset="0"/>
              </a:rPr>
              <a:t>more stringent requirements and penalties to BAs and the BAs’ subcontractors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1163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Workforce members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Employees, volunteers, student interns, trainees, employees of outsourced vendors working routinely on-site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Are contractors working in a covered entity </a:t>
            </a:r>
            <a:r>
              <a:rPr lang="en-US" dirty="0" smtClean="0">
                <a:latin typeface="Calibri" panose="020F0502020204030204" pitchFamily="34" charset="0"/>
              </a:rPr>
              <a:t>considered </a:t>
            </a:r>
            <a:r>
              <a:rPr lang="en-US" dirty="0">
                <a:latin typeface="Calibri" panose="020F0502020204030204" pitchFamily="34" charset="0"/>
              </a:rPr>
              <a:t>workforce members or business associates?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3437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0675"/>
            <a:ext cx="8229600" cy="4091304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Protected health information (PHI)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Individually identifiable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Relates to one’s past, present or future physical or mental health condition; provision of healthcare; or payment for provision of healthcare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Held or transmitted by a covered entity or BA </a:t>
            </a:r>
          </a:p>
          <a:p>
            <a:r>
              <a:rPr lang="en-US" dirty="0">
                <a:latin typeface="Calibri" panose="020F0502020204030204" pitchFamily="34" charset="0"/>
              </a:rPr>
              <a:t>PHI applies to all forms or media (paper, electronic, oral)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840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alibri" panose="020F0502020204030204" pitchFamily="34" charset="0"/>
              </a:rPr>
              <a:t>Deidentified</a:t>
            </a:r>
            <a:r>
              <a:rPr lang="en-US" dirty="0">
                <a:latin typeface="Calibri" panose="020F0502020204030204" pitchFamily="34" charset="0"/>
              </a:rPr>
              <a:t> information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Does not identify the individual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Not subject to the HIPAA privacy rule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18 elements must be removed to </a:t>
            </a:r>
            <a:r>
              <a:rPr lang="en-US" dirty="0" err="1">
                <a:latin typeface="Calibri" panose="020F0502020204030204" pitchFamily="34" charset="0"/>
              </a:rPr>
              <a:t>deidentify</a:t>
            </a:r>
            <a:r>
              <a:rPr lang="en-US" dirty="0">
                <a:latin typeface="Calibri" panose="020F0502020204030204" pitchFamily="34" charset="0"/>
              </a:rPr>
              <a:t> an individual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8064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 Applicability:  </a:t>
            </a:r>
            <a:r>
              <a:rPr lang="en-US" sz="3600" dirty="0" smtClean="0">
                <a:latin typeface="Calibri" panose="020F0502020204030204" pitchFamily="34" charset="0"/>
              </a:rPr>
              <a:t>ARRA and HITECH </a:t>
            </a:r>
            <a:r>
              <a:rPr lang="en-US" sz="3600" dirty="0">
                <a:latin typeface="Calibri" panose="020F0502020204030204" pitchFamily="34" charset="0"/>
              </a:rPr>
              <a:t>Change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Individually identifiable health information of deceased persons is no longer be protected by HIPAA </a:t>
            </a:r>
            <a:r>
              <a:rPr lang="en-US" dirty="0" smtClean="0">
                <a:latin typeface="Calibri" panose="020F0502020204030204" pitchFamily="34" charset="0"/>
              </a:rPr>
              <a:t>(for example, </a:t>
            </a:r>
            <a:r>
              <a:rPr lang="en-US" dirty="0">
                <a:latin typeface="Calibri" panose="020F0502020204030204" pitchFamily="34" charset="0"/>
              </a:rPr>
              <a:t>is no longer PHI) after the individual has been deceased more than 50 years.</a:t>
            </a:r>
          </a:p>
        </p:txBody>
      </p:sp>
    </p:spTree>
    <p:extLst>
      <p:ext uri="{BB962C8B-B14F-4D97-AF65-F5344CB8AC3E}">
        <p14:creationId xmlns:p14="http://schemas.microsoft.com/office/powerpoint/2010/main" xmlns="" val="3371250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HIPAA Applicability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Individual – the person who is the subject of PHI</a:t>
            </a:r>
          </a:p>
          <a:p>
            <a:r>
              <a:rPr lang="en-US" dirty="0">
                <a:latin typeface="Calibri" panose="020F0502020204030204" pitchFamily="34" charset="0"/>
              </a:rPr>
              <a:t>Personal representative – a person with legal authority to act on another’s behalf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6549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Designated record set (DRS)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Includes health records, billing records, and various claims records used to make decisions about an individual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HIPAA applies to the DRS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797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Minimum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Is a standard established by </a:t>
            </a:r>
            <a:r>
              <a:rPr lang="en-US" dirty="0" smtClean="0">
                <a:latin typeface="Calibri" panose="020F0502020204030204" pitchFamily="34" charset="0"/>
              </a:rPr>
              <a:t>HIPAA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Exceptions to minimum necessary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Standard: Must limit uses, disclosures and requests to only the amount needed to accomplish and intended purposes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ARRA and HITECH</a:t>
            </a:r>
            <a:r>
              <a:rPr lang="en-US" dirty="0">
                <a:latin typeface="Calibri" panose="020F0502020204030204" pitchFamily="34" charset="0"/>
              </a:rPr>
              <a:t>: seeks to clarify its definition (still pending)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5353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HIPAA: Treatment, Payment and Operations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The Privacy Rule provides a number of exceptions to its requirements for PHI that is being used or disclosed for treatment, payment or operations (TPO)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785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Privacy and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Privacy: “right to be let alone”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No constitutional right to privacy</a:t>
            </a:r>
          </a:p>
          <a:p>
            <a:r>
              <a:rPr lang="en-US" dirty="0">
                <a:latin typeface="Calibri" panose="020F0502020204030204" pitchFamily="34" charset="0"/>
              </a:rPr>
              <a:t>Confidentiality:  stems from sharing of private information in confidence with someone else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3807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HIPAA: Individual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The HIPAA privacy rule provides individuals with rights to provide some control over their health information.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Right of access (affected by </a:t>
            </a:r>
            <a:r>
              <a:rPr lang="en-US" sz="2400" dirty="0" smtClean="0">
                <a:latin typeface="Calibri" panose="020F0502020204030204" pitchFamily="34" charset="0"/>
              </a:rPr>
              <a:t>ARRA and HITECH</a:t>
            </a:r>
            <a:r>
              <a:rPr lang="en-US" sz="2400" dirty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Right to request amendment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Right to accounting of disclosures (affected by </a:t>
            </a:r>
            <a:r>
              <a:rPr lang="en-US" sz="2400" dirty="0" smtClean="0">
                <a:latin typeface="Calibri" panose="020F0502020204030204" pitchFamily="34" charset="0"/>
              </a:rPr>
              <a:t>ARRA and HITECH</a:t>
            </a:r>
            <a:r>
              <a:rPr lang="en-US" sz="2400" dirty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Right to request restrictions (affected by </a:t>
            </a:r>
            <a:r>
              <a:rPr lang="en-US" sz="2400" dirty="0" smtClean="0">
                <a:latin typeface="Calibri" panose="020F0502020204030204" pitchFamily="34" charset="0"/>
              </a:rPr>
              <a:t>ARRA and HITECH</a:t>
            </a:r>
            <a:r>
              <a:rPr lang="en-US" sz="2400" dirty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Right to request confidential communications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Right to complain of privacy rule violations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029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HIPAA: Individual Rights—Access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Calibri" panose="020F0502020204030204" pitchFamily="34" charset="0"/>
              </a:rPr>
              <a:t>Right of access</a:t>
            </a:r>
          </a:p>
          <a:p>
            <a:pPr lvl="1">
              <a:lnSpc>
                <a:spcPct val="85000"/>
              </a:lnSpc>
            </a:pPr>
            <a:r>
              <a:rPr lang="en-US" dirty="0">
                <a:latin typeface="Calibri" panose="020F0502020204030204" pitchFamily="34" charset="0"/>
              </a:rPr>
              <a:t>Own PHI contained in a designated record set</a:t>
            </a:r>
          </a:p>
          <a:p>
            <a:pPr lvl="1">
              <a:lnSpc>
                <a:spcPct val="85000"/>
              </a:lnSpc>
            </a:pPr>
            <a:r>
              <a:rPr lang="en-US" dirty="0" smtClean="0">
                <a:latin typeface="Calibri" panose="020F0502020204030204" pitchFamily="34" charset="0"/>
              </a:rPr>
              <a:t>ARRA and HITECH</a:t>
            </a:r>
            <a:r>
              <a:rPr lang="en-US" dirty="0">
                <a:latin typeface="Calibri" panose="020F0502020204030204" pitchFamily="34" charset="0"/>
              </a:rPr>
              <a:t>: covered entities with EHRs must make PHI available or send electronically if individual requests </a:t>
            </a:r>
          </a:p>
          <a:p>
            <a:pPr lvl="1">
              <a:lnSpc>
                <a:spcPct val="85000"/>
              </a:lnSpc>
            </a:pPr>
            <a:r>
              <a:rPr lang="en-US" dirty="0">
                <a:latin typeface="Calibri" panose="020F0502020204030204" pitchFamily="34" charset="0"/>
              </a:rPr>
              <a:t>Exceptions to access</a:t>
            </a:r>
          </a:p>
          <a:p>
            <a:pPr lvl="2">
              <a:lnSpc>
                <a:spcPct val="85000"/>
              </a:lnSpc>
            </a:pPr>
            <a:r>
              <a:rPr lang="en-US" dirty="0">
                <a:latin typeface="Calibri" panose="020F0502020204030204" pitchFamily="34" charset="0"/>
              </a:rPr>
              <a:t>Psychotherapy notes</a:t>
            </a:r>
          </a:p>
          <a:p>
            <a:pPr lvl="2">
              <a:lnSpc>
                <a:spcPct val="85000"/>
              </a:lnSpc>
            </a:pPr>
            <a:r>
              <a:rPr lang="en-US" dirty="0">
                <a:latin typeface="Calibri" panose="020F0502020204030204" pitchFamily="34" charset="0"/>
              </a:rPr>
              <a:t> Information compiled for civil or criminal actions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Calibri" panose="020F0502020204030204" pitchFamily="34" charset="0"/>
              </a:rPr>
              <a:t>Denial of access</a:t>
            </a:r>
          </a:p>
          <a:p>
            <a:pPr lvl="1">
              <a:lnSpc>
                <a:spcPct val="85000"/>
              </a:lnSpc>
            </a:pPr>
            <a:r>
              <a:rPr lang="en-US" dirty="0">
                <a:latin typeface="Calibri" panose="020F0502020204030204" pitchFamily="34" charset="0"/>
              </a:rPr>
              <a:t>Not subject to review</a:t>
            </a:r>
          </a:p>
          <a:p>
            <a:pPr lvl="1">
              <a:lnSpc>
                <a:spcPct val="85000"/>
              </a:lnSpc>
            </a:pPr>
            <a:r>
              <a:rPr lang="en-US" dirty="0">
                <a:latin typeface="Calibri" panose="020F0502020204030204" pitchFamily="34" charset="0"/>
              </a:rPr>
              <a:t>Subject to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2836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HIPAA: Individual Rights—Access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Access request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</a:rPr>
              <a:t>Provide request in writing (if previously informed of this)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</a:rPr>
              <a:t>Timely response is required by the covered entity 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</a:rPr>
              <a:t>30 days from receipt of request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</a:rPr>
              <a:t>Extension of time period</a:t>
            </a:r>
          </a:p>
          <a:p>
            <a:pPr lvl="3">
              <a:lnSpc>
                <a:spcPct val="90000"/>
              </a:lnSpc>
            </a:pPr>
            <a:r>
              <a:rPr lang="en-US" sz="1800" dirty="0">
                <a:latin typeface="Calibri" panose="020F0502020204030204" pitchFamily="34" charset="0"/>
              </a:rPr>
              <a:t>30-day extension</a:t>
            </a:r>
          </a:p>
          <a:p>
            <a:pPr lvl="3">
              <a:lnSpc>
                <a:spcPct val="90000"/>
              </a:lnSpc>
            </a:pPr>
            <a:r>
              <a:rPr lang="en-US" sz="1800" dirty="0">
                <a:latin typeface="Calibri" panose="020F0502020204030204" pitchFamily="34" charset="0"/>
              </a:rPr>
              <a:t>Must provide individual with written statement within original 30-day time period</a:t>
            </a:r>
          </a:p>
          <a:p>
            <a:pPr lvl="3">
              <a:lnSpc>
                <a:spcPct val="90000"/>
              </a:lnSpc>
            </a:pPr>
            <a:r>
              <a:rPr lang="en-US" sz="1800" dirty="0">
                <a:latin typeface="Calibri" panose="020F0502020204030204" pitchFamily="34" charset="0"/>
              </a:rPr>
              <a:t>Written statement must include reason for delay and date covered entity will complete its action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</a:rPr>
              <a:t>Time period for records not maintained on site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</a:rPr>
              <a:t>Must produce in format requested if readily producible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077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HIPAA: Individual Rights—Access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Charges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Reasonable fee may be imposed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Copying, including supplies and labor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Postage, when individual has requested information to be mailed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Preparation of an explanation summary, if agreed to by the individual in advance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Retrieval fee not permitted for patient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9130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Times" pitchFamily="18" charset="0"/>
              </a:rPr>
              <a:t>HIPAA:  Individual Rights—Request Amendment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Right to request amendment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May require the amendment request to be in writing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Allowed reasons for denial of amendment </a:t>
            </a:r>
            <a:r>
              <a:rPr lang="en-US" dirty="0" smtClean="0">
                <a:latin typeface="Calibri" panose="020F0502020204030204" pitchFamily="34" charset="0"/>
              </a:rPr>
              <a:t>request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alibri" panose="020F0502020204030204" pitchFamily="34" charset="0"/>
              </a:rPr>
              <a:t>Facility may accept or deny request</a:t>
            </a:r>
            <a:endParaRPr lang="en-US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Timely response to the request by the covered entity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Process for denial of requests for amendment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9560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HIPAA:  Individual Rights—Accounting of Disclosures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Right to accounting of disclosures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Disclosures that do not require an accounting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</a:rPr>
              <a:t>Disclosures for TPO purposes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Calibri" panose="020F0502020204030204" pitchFamily="34" charset="0"/>
              </a:rPr>
              <a:t>ARRA and HITECH </a:t>
            </a:r>
            <a:r>
              <a:rPr lang="en-US" sz="2000" dirty="0">
                <a:latin typeface="Calibri" panose="020F0502020204030204" pitchFamily="34" charset="0"/>
              </a:rPr>
              <a:t>exception: Covered entities that use or maintain an electronic health record must account for TPO </a:t>
            </a:r>
            <a:r>
              <a:rPr lang="en-US" sz="2000" dirty="0" smtClean="0">
                <a:latin typeface="Calibri" panose="020F0502020204030204" pitchFamily="34" charset="0"/>
              </a:rPr>
              <a:t>disclosures</a:t>
            </a:r>
            <a:endParaRPr lang="en-US" sz="2000" dirty="0">
              <a:latin typeface="Calibri" panose="020F050202020403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</a:rPr>
              <a:t>New (2011) proposal: Uses and TPO excluded from accounting (both paper and electronic) due to proposed “access </a:t>
            </a:r>
            <a:r>
              <a:rPr lang="en-US" sz="2000" dirty="0" smtClean="0">
                <a:latin typeface="Calibri" panose="020F0502020204030204" pitchFamily="34" charset="0"/>
              </a:rPr>
              <a:t>report”</a:t>
            </a:r>
            <a:endParaRPr lang="en-US" sz="2000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</a:rPr>
              <a:t>Individuals provided their own PHI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</a:rPr>
              <a:t>Incidental or otherwise permitted or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61568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HIPAA:  Individual Rights—Accounting of Disclosures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Disclosures that do not require an accounting (continued)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</a:rPr>
              <a:t>Pursuant to an authorization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</a:rPr>
              <a:t>Use in a facility directory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panose="020F0502020204030204" pitchFamily="34" charset="0"/>
              </a:rPr>
              <a:t>To meet national security or intelligence requirements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To correctional institutions or law enforcement officials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Disclosures that occurred before the HIPAA privacy compliance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5638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ARRA and HITECH </a:t>
            </a:r>
            <a:r>
              <a:rPr lang="en-US" dirty="0">
                <a:latin typeface="Calibri" panose="020F0502020204030204" pitchFamily="34" charset="0"/>
              </a:rPr>
              <a:t>Change (proposed)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Access Report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Proposed in 2011 subsequent to (but as part of) HITECH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Separate from accounting of disclosures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Applicable to EHRs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Would allow individuals to see every person who has viewed the individual’s DRS in the previous three years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Some TPO disclosure information moved from disclosure report to access report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Status pending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2452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HIPAA:  Individual Rights—Accounting of Disclosures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Information included in an accounting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</a:rPr>
              <a:t>Date of disclosure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</a:rPr>
              <a:t>Name and address of entity or person who received the information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</a:rPr>
              <a:t>Brief statement of the purpose of the disclosure or copy of individual’s written authorization or request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Timely response to request for accounting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</a:rPr>
              <a:t>ARRA/HITECH: Response requirements for BAs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Fees for accounting of disclosures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panose="020F0502020204030204" pitchFamily="34" charset="0"/>
              </a:rPr>
              <a:t>Required documentation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29733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HIPAA:  Individual Rights—Request Restrictions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Right to request restrictions on uses and disclosures of PHI to carry out TPO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Covered entity must permit such a request, but does not have to agree to the requested restriction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ARRA and HITECH </a:t>
            </a:r>
            <a:r>
              <a:rPr lang="en-US" sz="2000" dirty="0">
                <a:latin typeface="Calibri" panose="020F0502020204030204" pitchFamily="34" charset="0"/>
              </a:rPr>
              <a:t>exception:  Must agree if disclosure would be to a health plan for payment or operations, but individual paid for service or item completely out of pocket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Termination of requested restrictions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</a:rPr>
              <a:t>Covered entity’s responsibilities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27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and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Use: how an organization avails itself of information internally</a:t>
            </a:r>
          </a:p>
          <a:p>
            <a:r>
              <a:rPr lang="en-US" dirty="0">
                <a:latin typeface="Calibri" panose="020F0502020204030204" pitchFamily="34" charset="0"/>
              </a:rPr>
              <a:t>Disclosure: how information is disseminated outside an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901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HIPAA:  Individual Rights—Confidential Communications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Right to request confidential communications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Alternative </a:t>
            </a:r>
            <a:r>
              <a:rPr lang="en-US" dirty="0" smtClean="0">
                <a:latin typeface="Calibri" panose="020F0502020204030204" pitchFamily="34" charset="0"/>
              </a:rPr>
              <a:t>routing or destination </a:t>
            </a:r>
            <a:r>
              <a:rPr lang="en-US" dirty="0">
                <a:latin typeface="Calibri" panose="020F0502020204030204" pitchFamily="34" charset="0"/>
              </a:rPr>
              <a:t>or by alternative method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Requests may be refused if information is not provided as to how payment will be handled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84267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HIPAA:  Individual Rights—Complain of Violations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Right to complain of privacy rule violations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Must inform individuals of right to complain at covered entity level and to the US Department of Health and Human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9233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HIPAA Privacy Rule Documents: Notice of Privacy Practices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Notice of Privacy Practices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Purpose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Availability of the notice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Required content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Acknowledgement by individual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9905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ARRA and HITECH </a:t>
            </a:r>
            <a:r>
              <a:rPr lang="en-US" dirty="0">
                <a:latin typeface="Calibri" panose="020F0502020204030204" pitchFamily="34" charset="0"/>
              </a:rPr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Notice of Privacy Practices must be updated to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State that uses and disclosures not described in the Notice will require an authorization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Address ARRA marketing update (discussed later)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Address the right to opt out of fundraising communications (discussed later)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Covered entity’s obligation to comply with restriction request if item or service is paid in full out of pocket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39834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HIPAA Privacy Rule Documents: Consent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Consent</a:t>
            </a:r>
          </a:p>
          <a:p>
            <a:pPr lvl="1"/>
            <a:r>
              <a:rPr lang="en-US" dirty="0"/>
              <a:t>To use or disclose PHI for treatment, </a:t>
            </a:r>
            <a:r>
              <a:rPr lang="en-US" dirty="0" smtClean="0"/>
              <a:t>payment, </a:t>
            </a:r>
            <a:r>
              <a:rPr lang="en-US" dirty="0"/>
              <a:t>and operations (TPO)</a:t>
            </a:r>
          </a:p>
          <a:p>
            <a:pPr lvl="1"/>
            <a:r>
              <a:rPr lang="en-US" dirty="0"/>
              <a:t>Optional document</a:t>
            </a:r>
          </a:p>
          <a:p>
            <a:pPr lvl="1"/>
            <a:r>
              <a:rPr lang="en-US" dirty="0"/>
              <a:t>Required content</a:t>
            </a:r>
          </a:p>
          <a:p>
            <a:pPr lvl="1"/>
            <a:r>
              <a:rPr lang="en-US" dirty="0"/>
              <a:t>Revocation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9812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HIPAA Privacy Rule Documents: Authorization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Authorization</a:t>
            </a:r>
          </a:p>
          <a:p>
            <a:pPr lvl="1"/>
            <a:r>
              <a:rPr lang="en-US" dirty="0"/>
              <a:t>Definition </a:t>
            </a:r>
          </a:p>
          <a:p>
            <a:pPr lvl="1"/>
            <a:r>
              <a:rPr lang="en-US" dirty="0"/>
              <a:t>Purpose</a:t>
            </a:r>
          </a:p>
          <a:p>
            <a:pPr lvl="1"/>
            <a:r>
              <a:rPr lang="en-US" dirty="0"/>
              <a:t>Content</a:t>
            </a:r>
          </a:p>
          <a:p>
            <a:pPr lvl="1"/>
            <a:r>
              <a:rPr lang="en-US" dirty="0"/>
              <a:t>Situations requiring an authorization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64993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Authorization Not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uses and disclosures without authorization</a:t>
            </a:r>
          </a:p>
          <a:p>
            <a:pPr lvl="1"/>
            <a:r>
              <a:rPr lang="en-US" dirty="0"/>
              <a:t>Access or accounting of disclosures requested by individual or personal representative</a:t>
            </a:r>
          </a:p>
          <a:p>
            <a:pPr lvl="1"/>
            <a:r>
              <a:rPr lang="en-US" dirty="0"/>
              <a:t>US Department of Health and Human Services investigation, review, or enforcement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4505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Authorization Not Required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Permitted uses and disclosures without authorization (patient HAS opportunity to informally agree or object) 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Directory of patients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/>
              <a:t>Notification of family or friends</a:t>
            </a:r>
          </a:p>
        </p:txBody>
      </p:sp>
    </p:spTree>
    <p:extLst>
      <p:ext uri="{BB962C8B-B14F-4D97-AF65-F5344CB8AC3E}">
        <p14:creationId xmlns:p14="http://schemas.microsoft.com/office/powerpoint/2010/main" xmlns="" val="24110208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Authorization Not Required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Permitted uses and disclosures without authorization (patient does </a:t>
            </a:r>
            <a:r>
              <a:rPr lang="en-US" sz="2800" b="1" i="1" dirty="0" smtClean="0"/>
              <a:t>not have </a:t>
            </a:r>
            <a:r>
              <a:rPr lang="en-US" sz="2800" dirty="0" smtClean="0"/>
              <a:t>opportunity </a:t>
            </a:r>
            <a:r>
              <a:rPr lang="en-US" sz="2800" dirty="0"/>
              <a:t>to agree or object). These uses and disclosures are permissive only and must not violate a stricter or more protective state law.</a:t>
            </a: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/>
              <a:t>Treatment, payment, and operations</a:t>
            </a: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/>
              <a:t>To the individual</a:t>
            </a: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/>
              <a:t>Incidental disclosures</a:t>
            </a: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/>
              <a:t>Limited data set</a:t>
            </a: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/>
              <a:t>12 public interest and benefit purposes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13871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Authorization Not Required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Twelve public interest and benefit purposes: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As required by law </a:t>
            </a:r>
            <a:r>
              <a:rPr lang="en-US" sz="2000" dirty="0" smtClean="0"/>
              <a:t>(such as </a:t>
            </a:r>
            <a:r>
              <a:rPr lang="en-US" sz="2000" dirty="0"/>
              <a:t>reporting specified wounds)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Public health activities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Victims of abuse, neglect, or domestic violence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Healthcare oversight activities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Judicial and administrative proceedings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Law enforcement </a:t>
            </a:r>
            <a:r>
              <a:rPr lang="en-US" sz="2000" dirty="0" smtClean="0"/>
              <a:t>purposes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Decedents 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Cadaveric organ, eye or tissue donation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Research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Threat to health or safety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Specialized government functions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/>
              <a:t>Workers’ compensation</a:t>
            </a:r>
          </a:p>
          <a:p>
            <a:pPr marL="971550" lvl="1" indent="-457200">
              <a:lnSpc>
                <a:spcPct val="80000"/>
              </a:lnSpc>
              <a:buFont typeface="+mj-lt"/>
              <a:buAutoNum type="arabicPeriod"/>
            </a:pPr>
            <a:endParaRPr lang="en-US" sz="2000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293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Discovery – pretrial stage; parties obtain information from each other</a:t>
            </a:r>
          </a:p>
          <a:p>
            <a:r>
              <a:rPr lang="en-US" sz="2800" dirty="0">
                <a:latin typeface="Calibri" panose="020F0502020204030204" pitchFamily="34" charset="0"/>
              </a:rPr>
              <a:t>Types of discovery: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Deposition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Interrogatories</a:t>
            </a:r>
          </a:p>
          <a:p>
            <a:r>
              <a:rPr lang="en-US" sz="2800" dirty="0">
                <a:latin typeface="Calibri" panose="020F0502020204030204" pitchFamily="34" charset="0"/>
              </a:rPr>
              <a:t>Information can be compelled through a: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Subpoena (</a:t>
            </a:r>
            <a:r>
              <a:rPr lang="en-US" sz="2400" i="1" dirty="0">
                <a:latin typeface="Calibri" panose="020F0502020204030204" pitchFamily="34" charset="0"/>
              </a:rPr>
              <a:t>ad </a:t>
            </a:r>
            <a:r>
              <a:rPr lang="en-US" sz="2400" i="1" dirty="0" err="1">
                <a:latin typeface="Calibri" panose="020F0502020204030204" pitchFamily="34" charset="0"/>
              </a:rPr>
              <a:t>testificandum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or </a:t>
            </a:r>
            <a:r>
              <a:rPr lang="en-US" sz="2400" i="1" dirty="0" err="1">
                <a:latin typeface="Calibri" panose="020F0502020204030204" pitchFamily="34" charset="0"/>
              </a:rPr>
              <a:t>duces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tecum</a:t>
            </a:r>
            <a:r>
              <a:rPr lang="en-US" sz="2400" dirty="0" smtClean="0">
                <a:latin typeface="Calibri" panose="020F0502020204030204" pitchFamily="34" charset="0"/>
              </a:rPr>
              <a:t>) with authorization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Court order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Warrant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5376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Authorization Not Required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 and HITECH </a:t>
            </a:r>
            <a:r>
              <a:rPr lang="en-US" dirty="0"/>
              <a:t>changes </a:t>
            </a:r>
          </a:p>
          <a:p>
            <a:pPr lvl="1"/>
            <a:r>
              <a:rPr lang="en-US" sz="2400" dirty="0"/>
              <a:t>Disclosure of students’ immunization records would be considered a public health disclosure (one of the 12 public interest and benefit purposes)</a:t>
            </a:r>
          </a:p>
          <a:p>
            <a:pPr lvl="2"/>
            <a:r>
              <a:rPr lang="en-US" dirty="0"/>
              <a:t>Written authorization would not be required</a:t>
            </a:r>
          </a:p>
          <a:p>
            <a:pPr lvl="2"/>
            <a:r>
              <a:rPr lang="en-US" dirty="0"/>
              <a:t>Oral agreement would be required</a:t>
            </a:r>
          </a:p>
          <a:p>
            <a:pPr lvl="1"/>
            <a:r>
              <a:rPr lang="en-US" sz="2400" dirty="0"/>
              <a:t>Research:  covered entity may combine conditioned authorizations and unconditioned authorizations as long as each is clearly marked and the individual is able to opt out of unconditioned research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93896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HIPAA: Breach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under </a:t>
            </a:r>
            <a:r>
              <a:rPr lang="en-US" dirty="0" smtClean="0"/>
              <a:t>ARRA and HITECH</a:t>
            </a:r>
            <a:endParaRPr lang="en-US" dirty="0"/>
          </a:p>
          <a:p>
            <a:r>
              <a:rPr lang="en-US" dirty="0"/>
              <a:t>Previously, mitigation was required in the event of a breach</a:t>
            </a:r>
          </a:p>
          <a:p>
            <a:r>
              <a:rPr lang="en-US" dirty="0"/>
              <a:t>Covered entities and BAs: subject to HHS regulations</a:t>
            </a:r>
          </a:p>
          <a:p>
            <a:r>
              <a:rPr lang="en-US" dirty="0"/>
              <a:t>Others (including PHR vendors): subject to FTC regulations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41652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Breach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Breach:  “Unauthorized acquisition, access, use or disclosure of PHI that compromises the security or privacy of such information”</a:t>
            </a:r>
          </a:p>
          <a:p>
            <a:pPr lvl="1"/>
            <a:r>
              <a:rPr lang="en-US" dirty="0"/>
              <a:t>Applies to unsecured PHI only (encrypted PHI is </a:t>
            </a:r>
            <a:r>
              <a:rPr lang="en-US" dirty="0" smtClean="0"/>
              <a:t>an exception)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65958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Breach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Exceptions to breach definition:</a:t>
            </a:r>
          </a:p>
          <a:p>
            <a:pPr lvl="1"/>
            <a:r>
              <a:rPr lang="en-US" sz="2300" dirty="0"/>
              <a:t>Unintentional acquisition, access or use of PHI by workforce member acting under authority of a covered entity or BA (information cannot be further used or disclosed in impermissible manner)</a:t>
            </a:r>
          </a:p>
          <a:p>
            <a:pPr lvl="1"/>
            <a:r>
              <a:rPr lang="en-US" sz="2300" dirty="0"/>
              <a:t>Inadvertent disclosure of PHI from a person authorized to access PHI at a covered entity or BA to another person authorized to access PHI at the covered entity or BA (information cannot be further used or disclosed in impermissible manner)</a:t>
            </a:r>
          </a:p>
          <a:p>
            <a:pPr lvl="1"/>
            <a:r>
              <a:rPr lang="en-US" sz="2300" dirty="0"/>
              <a:t>If the covered entity or BA has good faith belief the unauthorized individual who received the PHI would not be able to retain the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60614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Breach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Must notify affected individuals without unreasonable delay, and no more than 60 </a:t>
            </a:r>
            <a:r>
              <a:rPr lang="en-US" dirty="0" smtClean="0"/>
              <a:t>days from when first </a:t>
            </a:r>
            <a:r>
              <a:rPr lang="en-US" dirty="0" smtClean="0"/>
              <a:t>known or should have known</a:t>
            </a:r>
            <a:endParaRPr lang="en-US" dirty="0"/>
          </a:p>
          <a:p>
            <a:r>
              <a:rPr lang="en-US" dirty="0"/>
              <a:t>500 affected:  Media outlets must be used to notify public; Secretary of HHS must be notified</a:t>
            </a:r>
          </a:p>
          <a:p>
            <a:r>
              <a:rPr lang="en-US" dirty="0"/>
              <a:t>All breaches &lt; 500 affected are reported to HHS using an online tool, submitted no later than 60 days after the end of the calendar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15895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Definition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General rule: Use or disclosure of PHI for marketing requires authorization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Marketing activities that do not require an authorization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Occurs face-to-face with the individual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Concerns products or services of nominal value</a:t>
            </a:r>
          </a:p>
        </p:txBody>
      </p:sp>
    </p:spTree>
    <p:extLst>
      <p:ext uri="{BB962C8B-B14F-4D97-AF65-F5344CB8AC3E}">
        <p14:creationId xmlns:p14="http://schemas.microsoft.com/office/powerpoint/2010/main" xmlns="" val="31268792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Activities not defined as marketing per HIPAA (authorization not required)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Communications by covered entity about health-related products and services provided by or covered as a benefit by the covered entity or a third party (must meet requirements)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Communications for treatment of individual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Communications for case </a:t>
            </a:r>
            <a:r>
              <a:rPr lang="en-US" sz="2400" dirty="0" smtClean="0"/>
              <a:t>management or care </a:t>
            </a:r>
            <a:r>
              <a:rPr lang="en-US" sz="2400" dirty="0"/>
              <a:t>coordination or alternative treatments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Remuneration to the covered entity must be disclosed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51429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 </a:t>
            </a:r>
            <a:r>
              <a:rPr lang="en-US" dirty="0" smtClean="0"/>
              <a:t>ARRA and HITECH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Unless a communication fits in one of the previous categories, it is not a healthcare operation</a:t>
            </a:r>
          </a:p>
          <a:p>
            <a:pPr lvl="1"/>
            <a:r>
              <a:rPr lang="en-US" sz="2400" dirty="0"/>
              <a:t>The previous categories are not healthcare operations if the covered entity was paid for making it</a:t>
            </a:r>
          </a:p>
          <a:p>
            <a:pPr lvl="1"/>
            <a:r>
              <a:rPr lang="en-US" sz="2400" dirty="0"/>
              <a:t>Exceptions (these are considered healthcare operations):</a:t>
            </a:r>
          </a:p>
          <a:p>
            <a:pPr lvl="2"/>
            <a:r>
              <a:rPr lang="en-US" sz="1800" dirty="0"/>
              <a:t>Communication re. a currently prescribed drug</a:t>
            </a:r>
          </a:p>
          <a:p>
            <a:pPr lvl="2"/>
            <a:r>
              <a:rPr lang="en-US" sz="1800" dirty="0"/>
              <a:t>Payment was reasonable and the covered entity received an authorization</a:t>
            </a:r>
          </a:p>
          <a:p>
            <a:pPr lvl="2"/>
            <a:r>
              <a:rPr lang="en-US" sz="1800" dirty="0"/>
              <a:t>Communication was made by a BA consistent with BAA despite payment</a:t>
            </a:r>
          </a:p>
          <a:p>
            <a:pPr lvl="1"/>
            <a:r>
              <a:rPr lang="en-US" sz="2200" dirty="0"/>
              <a:t>Any remuneration for a communication must be prominently stated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5350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Sale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7548"/>
            <a:ext cx="8229600" cy="4091304"/>
          </a:xfrm>
        </p:spPr>
        <p:txBody>
          <a:bodyPr/>
          <a:lstStyle/>
          <a:p>
            <a:r>
              <a:rPr lang="en-US" dirty="0"/>
              <a:t>Addressed specifically by </a:t>
            </a:r>
            <a:r>
              <a:rPr lang="en-US" dirty="0" smtClean="0"/>
              <a:t>ARRA and HITECH</a:t>
            </a:r>
            <a:endParaRPr lang="en-US" dirty="0"/>
          </a:p>
          <a:p>
            <a:r>
              <a:rPr lang="en-US" dirty="0"/>
              <a:t>A covered entity or BA is prohibited from receiving direct or indirect compensation in exchange for an individual’s PHI without that individual’s </a:t>
            </a:r>
            <a:r>
              <a:rPr lang="en-US" dirty="0" smtClean="0"/>
              <a:t>authorization</a:t>
            </a:r>
            <a:endParaRPr lang="en-US" dirty="0"/>
          </a:p>
          <a:p>
            <a:pPr lvl="1"/>
            <a:r>
              <a:rPr lang="en-US" dirty="0"/>
              <a:t>Authorization must state whether receiving entity can further exchange the PHI for compensation.</a:t>
            </a:r>
          </a:p>
          <a:p>
            <a:pPr lvl="1"/>
            <a:r>
              <a:rPr lang="en-US" dirty="0"/>
              <a:t>Exceptions exist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44302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299"/>
            <a:ext cx="8229600" cy="409130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Must inform individuals in Notice of Privacy Practices that PHI may be used for fundraising</a:t>
            </a:r>
          </a:p>
          <a:p>
            <a:r>
              <a:rPr lang="en-US" sz="2800" dirty="0"/>
              <a:t>Instructions on opting out in future are </a:t>
            </a:r>
            <a:r>
              <a:rPr lang="en-US" sz="2800" dirty="0" smtClean="0"/>
              <a:t>required</a:t>
            </a:r>
            <a:endParaRPr lang="en-US" sz="2800" dirty="0"/>
          </a:p>
          <a:p>
            <a:pPr lvl="1"/>
            <a:r>
              <a:rPr lang="en-US" sz="2400" dirty="0" smtClean="0"/>
              <a:t>ARRA and HITECH </a:t>
            </a:r>
            <a:r>
              <a:rPr lang="en-US" sz="2400" dirty="0"/>
              <a:t>specifically requires opt-out ability for fundraising communications that meet the definition of “healthcare </a:t>
            </a:r>
            <a:r>
              <a:rPr lang="en-US" sz="2400" dirty="0" smtClean="0"/>
              <a:t>operations”</a:t>
            </a:r>
            <a:endParaRPr lang="en-US" sz="2400" dirty="0"/>
          </a:p>
          <a:p>
            <a:r>
              <a:rPr lang="en-US" sz="2800" dirty="0"/>
              <a:t>Prior authorization required if fundraiser targets individuals based on diagnosis, for instance, kidney patients targeted to raise funds for new kidney dialysis </a:t>
            </a:r>
            <a:r>
              <a:rPr lang="en-US" sz="2800" dirty="0" smtClean="0"/>
              <a:t>center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354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Parties obtain and review electronically stored data</a:t>
            </a:r>
          </a:p>
          <a:p>
            <a:r>
              <a:rPr lang="en-US" sz="2800" dirty="0">
                <a:latin typeface="Calibri" panose="020F0502020204030204" pitchFamily="34" charset="0"/>
              </a:rPr>
              <a:t>Governed in federal court by the Federal Rules of Civil Procedure</a:t>
            </a:r>
          </a:p>
          <a:p>
            <a:r>
              <a:rPr lang="en-US" sz="2800" dirty="0">
                <a:latin typeface="Calibri" panose="020F0502020204030204" pitchFamily="34" charset="0"/>
              </a:rPr>
              <a:t>Considerations: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Discoverable data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</a:rPr>
              <a:t>Metadata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Legal hold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Spoliation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2596887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+mn-lt"/>
                <a:cs typeface="Times" pitchFamily="18" charset="0"/>
              </a:rPr>
              <a:t>HIPAA: </a:t>
            </a:r>
            <a:r>
              <a:rPr lang="en-US" sz="3600" dirty="0" smtClean="0">
                <a:latin typeface="+mn-lt"/>
                <a:cs typeface="Times" pitchFamily="18" charset="0"/>
              </a:rPr>
              <a:t>Administrative </a:t>
            </a:r>
            <a:r>
              <a:rPr lang="en-US" sz="3600" dirty="0">
                <a:latin typeface="+mn-lt"/>
                <a:cs typeface="Times" pitchFamily="18" charset="0"/>
              </a:rPr>
              <a:t>Requirements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Designation of privacy officer</a:t>
            </a:r>
          </a:p>
          <a:p>
            <a:pPr>
              <a:lnSpc>
                <a:spcPct val="90000"/>
              </a:lnSpc>
            </a:pPr>
            <a:r>
              <a:rPr lang="en-US" dirty="0"/>
              <a:t>Workforce training</a:t>
            </a:r>
          </a:p>
          <a:p>
            <a:pPr>
              <a:lnSpc>
                <a:spcPct val="90000"/>
              </a:lnSpc>
            </a:pPr>
            <a:r>
              <a:rPr lang="en-US" dirty="0"/>
              <a:t>Process for establishing privacy safeguards</a:t>
            </a:r>
          </a:p>
          <a:p>
            <a:pPr>
              <a:lnSpc>
                <a:spcPct val="90000"/>
              </a:lnSpc>
            </a:pPr>
            <a:r>
              <a:rPr lang="en-US" dirty="0"/>
              <a:t>Process for handling privacy complaints</a:t>
            </a:r>
          </a:p>
          <a:p>
            <a:pPr>
              <a:lnSpc>
                <a:spcPct val="90000"/>
              </a:lnSpc>
            </a:pPr>
            <a:r>
              <a:rPr lang="en-US" dirty="0"/>
              <a:t>Standards for policies and procedures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3093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Revised per </a:t>
            </a:r>
            <a:r>
              <a:rPr lang="en-US" dirty="0" smtClean="0"/>
              <a:t>ARRA and HITECH</a:t>
            </a:r>
            <a:endParaRPr lang="en-US" dirty="0"/>
          </a:p>
          <a:p>
            <a:pPr lvl="1"/>
            <a:r>
              <a:rPr lang="en-US" dirty="0"/>
              <a:t>Individuals can now be prosecuted</a:t>
            </a:r>
          </a:p>
          <a:p>
            <a:pPr lvl="1"/>
            <a:r>
              <a:rPr lang="en-US" dirty="0"/>
              <a:t>Penalties now apply to BAs</a:t>
            </a:r>
          </a:p>
          <a:p>
            <a:pPr lvl="1"/>
            <a:r>
              <a:rPr lang="en-US" dirty="0"/>
              <a:t>Tiered penalties based on: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Unknowing violations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Due to reasonable cause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Willful neglect (corrected)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Willful neglect (uncorrected)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51367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HIPAA: 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attorneys general may bring civil actions based on alleged HIPAA </a:t>
            </a:r>
            <a:r>
              <a:rPr lang="en-US" dirty="0" smtClean="0"/>
              <a:t>violations</a:t>
            </a:r>
            <a:endParaRPr lang="en-US" dirty="0"/>
          </a:p>
          <a:p>
            <a:r>
              <a:rPr lang="en-US" dirty="0" smtClean="0"/>
              <a:t>HHS </a:t>
            </a:r>
            <a:r>
              <a:rPr lang="en-US" dirty="0"/>
              <a:t>audits, removing enforcement on a complaint-based system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66139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of Information (ROI)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process of providing PHI access to individuals or entities deemed authorized to receive or review it</a:t>
            </a:r>
          </a:p>
          <a:p>
            <a:r>
              <a:rPr lang="en-US" dirty="0"/>
              <a:t>Steps in the process:</a:t>
            </a:r>
          </a:p>
          <a:p>
            <a:pPr lvl="1"/>
            <a:r>
              <a:rPr lang="en-US" dirty="0"/>
              <a:t>Enter request in ROI database</a:t>
            </a:r>
          </a:p>
          <a:p>
            <a:pPr lvl="1"/>
            <a:r>
              <a:rPr lang="en-US" dirty="0"/>
              <a:t>Determine validity of authorization</a:t>
            </a:r>
          </a:p>
          <a:p>
            <a:pPr lvl="1"/>
            <a:r>
              <a:rPr lang="en-US" dirty="0"/>
              <a:t>Verify patient’s identity</a:t>
            </a:r>
          </a:p>
          <a:p>
            <a:pPr lvl="1"/>
            <a:r>
              <a:rPr lang="en-US" dirty="0"/>
              <a:t>Process the request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04202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ROI 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Productivity: turnaround times tracked</a:t>
            </a:r>
          </a:p>
          <a:p>
            <a:pPr lvl="1"/>
            <a:r>
              <a:rPr lang="en-US" dirty="0"/>
              <a:t>Continuity of care requests processed first</a:t>
            </a:r>
          </a:p>
          <a:p>
            <a:r>
              <a:rPr lang="en-US" dirty="0"/>
              <a:t>Accuracy:  information released appropriately</a:t>
            </a:r>
          </a:p>
          <a:p>
            <a:pPr lvl="1"/>
            <a:r>
              <a:rPr lang="en-US" dirty="0"/>
              <a:t>Confirm the signer</a:t>
            </a:r>
          </a:p>
          <a:p>
            <a:pPr lvl="1"/>
            <a:r>
              <a:rPr lang="en-US" dirty="0"/>
              <a:t>Confirm signer is legally competent and signed voluntarily</a:t>
            </a:r>
          </a:p>
          <a:p>
            <a:r>
              <a:rPr lang="en-US" dirty="0"/>
              <a:t>Use of HIPAA-compliant authorization forms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66100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Identity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Includes financial fraud and identity theft</a:t>
            </a:r>
          </a:p>
          <a:p>
            <a:r>
              <a:rPr lang="en-US" dirty="0"/>
              <a:t>Victims include patients, providers, and </a:t>
            </a:r>
            <a:r>
              <a:rPr lang="en-US" dirty="0" smtClean="0"/>
              <a:t>payers</a:t>
            </a:r>
            <a:endParaRPr lang="en-US" dirty="0"/>
          </a:p>
          <a:p>
            <a:r>
              <a:rPr lang="en-US" dirty="0"/>
              <a:t>Types:</a:t>
            </a:r>
          </a:p>
          <a:p>
            <a:pPr lvl="1"/>
            <a:r>
              <a:rPr lang="en-US" dirty="0"/>
              <a:t>Use of person’s identity to obtain medical services or goods</a:t>
            </a:r>
          </a:p>
          <a:p>
            <a:pPr lvl="2"/>
            <a:r>
              <a:rPr lang="en-US" dirty="0"/>
              <a:t>Victim may be unknowing or unaware of </a:t>
            </a:r>
            <a:r>
              <a:rPr lang="en-US" dirty="0" smtClean="0"/>
              <a:t>consequences</a:t>
            </a:r>
            <a:endParaRPr lang="en-US" dirty="0"/>
          </a:p>
          <a:p>
            <a:pPr lvl="1"/>
            <a:r>
              <a:rPr lang="en-US" dirty="0"/>
              <a:t>Use of person’s identity to obtain money by falsifying claims for medical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9193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Identity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categorized as:</a:t>
            </a:r>
          </a:p>
          <a:p>
            <a:pPr lvl="1"/>
            <a:r>
              <a:rPr lang="en-US" dirty="0"/>
              <a:t>Internal (more prevalent)</a:t>
            </a:r>
          </a:p>
          <a:p>
            <a:pPr lvl="1"/>
            <a:r>
              <a:rPr lang="en-US" dirty="0"/>
              <a:t>External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Patient verification is necessary</a:t>
            </a:r>
          </a:p>
          <a:p>
            <a:r>
              <a:rPr lang="en-US" dirty="0"/>
              <a:t>Fair and Accurate Credit Transactions Act (FACTA)</a:t>
            </a:r>
          </a:p>
          <a:p>
            <a:pPr lvl="1"/>
            <a:r>
              <a:rPr lang="en-US" dirty="0"/>
              <a:t>Red Flags Rule to identify, detect and </a:t>
            </a:r>
            <a:r>
              <a:rPr lang="en-US" dirty="0" smtClean="0"/>
              <a:t>respond </a:t>
            </a:r>
            <a:r>
              <a:rPr lang="en-US" dirty="0"/>
              <a:t>to identity theft indicators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67540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Advocacy and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Patient advocacy: </a:t>
            </a:r>
          </a:p>
          <a:p>
            <a:pPr lvl="1"/>
            <a:r>
              <a:rPr lang="en-US" dirty="0"/>
              <a:t>Steward of patient record</a:t>
            </a:r>
          </a:p>
          <a:p>
            <a:pPr lvl="1"/>
            <a:r>
              <a:rPr lang="en-US" dirty="0"/>
              <a:t>Patient empowerment</a:t>
            </a:r>
          </a:p>
          <a:p>
            <a:pPr lvl="1"/>
            <a:r>
              <a:rPr lang="en-US" dirty="0"/>
              <a:t>Health literacy</a:t>
            </a:r>
          </a:p>
          <a:p>
            <a:pPr lvl="1"/>
            <a:r>
              <a:rPr lang="en-US" dirty="0"/>
              <a:t>Legal access to health record</a:t>
            </a:r>
          </a:p>
          <a:p>
            <a:r>
              <a:rPr lang="en-US" dirty="0"/>
              <a:t>Compliance:</a:t>
            </a:r>
          </a:p>
          <a:p>
            <a:pPr lvl="1"/>
            <a:r>
              <a:rPr lang="en-US" dirty="0"/>
              <a:t>With laws that regulate the privacy of information</a:t>
            </a:r>
          </a:p>
          <a:p>
            <a:pPr lvl="1"/>
            <a:r>
              <a:rPr lang="en-US" dirty="0"/>
              <a:t>With all laws applicable to an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22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Federal Rules of Evidence govern admissibility in federal courts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Hearsay: out-of-court statement used to prove the truth of the </a:t>
            </a:r>
            <a:r>
              <a:rPr lang="en-US" dirty="0" smtClean="0">
                <a:latin typeface="Calibri" panose="020F0502020204030204" pitchFamily="34" charset="0"/>
              </a:rPr>
              <a:t>matter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Not admissible unless it meets an exception</a:t>
            </a:r>
            <a:endParaRPr lang="en-US" dirty="0">
              <a:latin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</a:rPr>
              <a:t>Medical records often admitted through the business records exception to the hearsay rule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418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Health Insurance Portability and Accountability Act (HIPAA) of 1996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Focus of Title II (1 of 5 titles)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Medical liability reform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Health care fraud and abuse prevention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Administrative simplification</a:t>
            </a:r>
          </a:p>
          <a:p>
            <a:pPr lvl="3"/>
            <a:r>
              <a:rPr lang="en-US" dirty="0">
                <a:latin typeface="Calibri" panose="020F0502020204030204" pitchFamily="34" charset="0"/>
              </a:rPr>
              <a:t>Privacy standards</a:t>
            </a:r>
          </a:p>
          <a:p>
            <a:pPr lvl="3"/>
            <a:r>
              <a:rPr lang="en-US" dirty="0">
                <a:latin typeface="Calibri" panose="020F0502020204030204" pitchFamily="34" charset="0"/>
              </a:rPr>
              <a:t>Security standards</a:t>
            </a:r>
          </a:p>
          <a:p>
            <a:pPr lvl="3"/>
            <a:r>
              <a:rPr lang="en-US" dirty="0">
                <a:latin typeface="Calibri" panose="020F0502020204030204" pitchFamily="34" charset="0"/>
              </a:rPr>
              <a:t>Transactions, identifiers, and code set standards</a:t>
            </a:r>
          </a:p>
          <a:p>
            <a:pPr lvl="3"/>
            <a:r>
              <a:rPr lang="en-US" dirty="0">
                <a:latin typeface="Calibri" panose="020F0502020204030204" pitchFamily="34" charset="0"/>
              </a:rPr>
              <a:t>National provider </a:t>
            </a:r>
            <a:r>
              <a:rPr lang="en-US" dirty="0" smtClean="0">
                <a:latin typeface="Calibri" panose="020F0502020204030204" pitchFamily="34" charset="0"/>
              </a:rPr>
              <a:t>identifiers</a:t>
            </a:r>
          </a:p>
          <a:p>
            <a:pPr lvl="3"/>
            <a:r>
              <a:rPr lang="en-US" dirty="0" smtClean="0">
                <a:latin typeface="Calibri" panose="020F0502020204030204" pitchFamily="34" charset="0"/>
              </a:rPr>
              <a:t>Enforcement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60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 and HITECH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American Recovery and Reinvestment Act (ARRA) signed into law February 17, 2009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Health Information Technology for Economic and Clinical Health (HITECH) Act is a component of ARRA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ARRA and HITECH </a:t>
            </a:r>
            <a:r>
              <a:rPr lang="en-US" dirty="0">
                <a:latin typeface="Calibri" panose="020F0502020204030204" pitchFamily="34" charset="0"/>
              </a:rPr>
              <a:t>provides important changes to the HIPAA Privacy Rule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668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Office of the National Coordinator for Health Information Technology (ONC)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Within the Department of Health and Human Services</a:t>
            </a:r>
          </a:p>
          <a:p>
            <a:r>
              <a:rPr lang="en-US" dirty="0">
                <a:latin typeface="Calibri" panose="020F0502020204030204" pitchFamily="34" charset="0"/>
              </a:rPr>
              <a:t>Responsible </a:t>
            </a:r>
            <a:r>
              <a:rPr lang="en-US" dirty="0" smtClean="0">
                <a:latin typeface="Calibri" panose="020F0502020204030204" pitchFamily="34" charset="0"/>
              </a:rPr>
              <a:t>for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Coordinating </a:t>
            </a:r>
            <a:r>
              <a:rPr lang="en-US" dirty="0">
                <a:latin typeface="Calibri" panose="020F0502020204030204" pitchFamily="34" charset="0"/>
              </a:rPr>
              <a:t>national efforts to implement and use health information technology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Promoting </a:t>
            </a:r>
            <a:r>
              <a:rPr lang="en-US" dirty="0">
                <a:latin typeface="Calibri" panose="020F0502020204030204" pitchFamily="34" charset="0"/>
              </a:rPr>
              <a:t>exchange of electronic health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57962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ealth Information Management Technology: An Applied Approach&amp;quot;&quot;/&gt;&lt;property id=&quot;20307&quot; value=&quot;256&quot;/&gt;&lt;/object&gt;&lt;object type=&quot;3&quot; unique_id=&quot;13971&quot;&gt;&lt;property id=&quot;20148&quot; value=&quot;5&quot;/&gt;&lt;property id=&quot;20300&quot; value=&quot;Slide 2 - &amp;quot;Privacy and Confidentiality&amp;quot;&quot;/&gt;&lt;property id=&quot;20307&quot; value=&quot;258&quot;/&gt;&lt;/object&gt;&lt;object type=&quot;3&quot; unique_id=&quot;13972&quot;&gt;&lt;property id=&quot;20148&quot; value=&quot;5&quot;/&gt;&lt;property id=&quot;20300&quot; value=&quot;Slide 3 - &amp;quot;Use and Disclosure&amp;quot;&quot;/&gt;&lt;property id=&quot;20307&quot; value=&quot;259&quot;/&gt;&lt;/object&gt;&lt;object type=&quot;3&quot; unique_id=&quot;13973&quot;&gt;&lt;property id=&quot;20148&quot; value=&quot;5&quot;/&gt;&lt;property id=&quot;20300&quot; value=&quot;Slide 4 - &amp;quot;Legal Process&amp;quot;&quot;/&gt;&lt;property id=&quot;20307&quot; value=&quot;260&quot;/&gt;&lt;/object&gt;&lt;object type=&quot;3&quot; unique_id=&quot;13974&quot;&gt;&lt;property id=&quot;20148&quot; value=&quot;5&quot;/&gt;&lt;property id=&quot;20300&quot; value=&quot;Slide 5 - &amp;quot;E-Discovery&amp;quot;&quot;/&gt;&lt;property id=&quot;20307&quot; value=&quot;261&quot;/&gt;&lt;/object&gt;&lt;object type=&quot;3&quot; unique_id=&quot;13975&quot;&gt;&lt;property id=&quot;20148&quot; value=&quot;5&quot;/&gt;&lt;property id=&quot;20300&quot; value=&quot;Slide 6 - &amp;quot;Testimony&amp;quot;&quot;/&gt;&lt;property id=&quot;20307&quot; value=&quot;262&quot;/&gt;&lt;/object&gt;&lt;object type=&quot;3&quot; unique_id=&quot;13976&quot;&gt;&lt;property id=&quot;20148&quot; value=&quot;5&quot;/&gt;&lt;property id=&quot;20300&quot; value=&quot;Slide 7 - &amp;quot;HIPAA Definition&amp;quot;&quot;/&gt;&lt;property id=&quot;20307&quot; value=&quot;263&quot;/&gt;&lt;/object&gt;&lt;object type=&quot;3&quot; unique_id=&quot;13977&quot;&gt;&lt;property id=&quot;20148&quot; value=&quot;5&quot;/&gt;&lt;property id=&quot;20300&quot; value=&quot;Slide 8 - &amp;quot;ARRA/HITECH&amp;quot;&quot;/&gt;&lt;property id=&quot;20307&quot; value=&quot;265&quot;/&gt;&lt;/object&gt;&lt;object type=&quot;3&quot; unique_id=&quot;13978&quot;&gt;&lt;property id=&quot;20148&quot; value=&quot;5&quot;/&gt;&lt;property id=&quot;20300&quot; value=&quot;Slide 9 - &amp;quot;Office of the National Coordinator for Health Information Technology (ONC)&amp;quot;&quot;/&gt;&lt;property id=&quot;20307&quot; value=&quot;267&quot;/&gt;&lt;/object&gt;&lt;object type=&quot;3&quot; unique_id=&quot;13979&quot;&gt;&lt;property id=&quot;20148&quot; value=&quot;5&quot;/&gt;&lt;property id=&quot;20300&quot; value=&quot;Slide 10 - &amp;quot;HIPAA Applicability&amp;quot;&quot;/&gt;&lt;property id=&quot;20307&quot; value=&quot;268&quot;/&gt;&lt;/object&gt;&lt;object type=&quot;3&quot; unique_id=&quot;13980&quot;&gt;&lt;property id=&quot;20148&quot; value=&quot;5&quot;/&gt;&lt;property id=&quot;20300&quot; value=&quot;Slide 11 - &amp;quot;HIPAA Applicability&amp;quot;&quot;/&gt;&lt;property id=&quot;20307&quot; value=&quot;269&quot;/&gt;&lt;/object&gt;&lt;object type=&quot;3&quot; unique_id=&quot;13981&quot;&gt;&lt;property id=&quot;20148&quot; value=&quot;5&quot;/&gt;&lt;property id=&quot;20300&quot; value=&quot;Slide 12 - &amp;quot;HIPAA Applicability&amp;quot;&quot;/&gt;&lt;property id=&quot;20307&quot; value=&quot;270&quot;/&gt;&lt;/object&gt;&lt;object type=&quot;3&quot; unique_id=&quot;13982&quot;&gt;&lt;property id=&quot;20148&quot; value=&quot;5&quot;/&gt;&lt;property id=&quot;20300&quot; value=&quot;Slide 13 - &amp;quot;HIPAA Applicability&amp;quot;&quot;/&gt;&lt;property id=&quot;20307&quot; value=&quot;271&quot;/&gt;&lt;/object&gt;&lt;object type=&quot;3&quot; unique_id=&quot;13983&quot;&gt;&lt;property id=&quot;20148&quot; value=&quot;5&quot;/&gt;&lt;property id=&quot;20300&quot; value=&quot;Slide 14 - &amp;quot;HIPAA Applicability&amp;quot;&quot;/&gt;&lt;property id=&quot;20307&quot; value=&quot;272&quot;/&gt;&lt;/object&gt;&lt;object type=&quot;3&quot; unique_id=&quot;13984&quot;&gt;&lt;property id=&quot;20148&quot; value=&quot;5&quot;/&gt;&lt;property id=&quot;20300&quot; value=&quot;Slide 15 - &amp;quot;HIPAA Applicability:  ARRA/HITECH Change&amp;quot;&quot;/&gt;&lt;property id=&quot;20307&quot; value=&quot;273&quot;/&gt;&lt;/object&gt;&lt;object type=&quot;3&quot; unique_id=&quot;13985&quot;&gt;&lt;property id=&quot;20148&quot; value=&quot;5&quot;/&gt;&lt;property id=&quot;20300&quot; value=&quot;Slide 16 - &amp;quot;HIPAA Applicability&amp;quot;&quot;/&gt;&lt;property id=&quot;20307&quot; value=&quot;275&quot;/&gt;&lt;/object&gt;&lt;object type=&quot;3&quot; unique_id=&quot;13986&quot;&gt;&lt;property id=&quot;20148&quot; value=&quot;5&quot;/&gt;&lt;property id=&quot;20300&quot; value=&quot;Slide 17 - &amp;quot;HIPAA Applicability&amp;quot;&quot;/&gt;&lt;property id=&quot;20307&quot; value=&quot;316&quot;/&gt;&lt;/object&gt;&lt;object type=&quot;3&quot; unique_id=&quot;13987&quot;&gt;&lt;property id=&quot;20148&quot; value=&quot;5&quot;/&gt;&lt;property id=&quot;20300&quot; value=&quot;Slide 18 - &amp;quot;HIPAA:  Minimum Necessary&amp;quot;&quot;/&gt;&lt;property id=&quot;20307&quot; value=&quot;276&quot;/&gt;&lt;/object&gt;&lt;object type=&quot;3&quot; unique_id=&quot;13988&quot;&gt;&lt;property id=&quot;20148&quot; value=&quot;5&quot;/&gt;&lt;property id=&quot;20300&quot; value=&quot;Slide 19 - &amp;quot;HIPAA: Treatment, Payment and Operations&amp;quot;&quot;/&gt;&lt;property id=&quot;20307&quot; value=&quot;277&quot;/&gt;&lt;/object&gt;&lt;object type=&quot;3&quot; unique_id=&quot;13989&quot;&gt;&lt;property id=&quot;20148&quot; value=&quot;5&quot;/&gt;&lt;property id=&quot;20300&quot; value=&quot;Slide 20 - &amp;quot;HIPAA: Individual Rights&amp;quot;&quot;/&gt;&lt;property id=&quot;20307&quot; value=&quot;278&quot;/&gt;&lt;/object&gt;&lt;object type=&quot;3&quot; unique_id=&quot;13990&quot;&gt;&lt;property id=&quot;20148&quot; value=&quot;5&quot;/&gt;&lt;property id=&quot;20300&quot; value=&quot;Slide 21 - &amp;quot;HIPAA: Individual Rights—Access&amp;quot;&quot;/&gt;&lt;property id=&quot;20307&quot; value=&quot;279&quot;/&gt;&lt;/object&gt;&lt;object type=&quot;3&quot; unique_id=&quot;13991&quot;&gt;&lt;property id=&quot;20148&quot; value=&quot;5&quot;/&gt;&lt;property id=&quot;20300&quot; value=&quot;Slide 22 - &amp;quot;HIPAA: Individual Rights—Access (continued)&amp;quot;&quot;/&gt;&lt;property id=&quot;20307&quot; value=&quot;280&quot;/&gt;&lt;/object&gt;&lt;object type=&quot;3&quot; unique_id=&quot;13992&quot;&gt;&lt;property id=&quot;20148&quot; value=&quot;5&quot;/&gt;&lt;property id=&quot;20300&quot; value=&quot;Slide 23 - &amp;quot;HIPAA: Individual Rights—Access (continued)&amp;quot;&quot;/&gt;&lt;property id=&quot;20307&quot; value=&quot;281&quot;/&gt;&lt;/object&gt;&lt;object type=&quot;3&quot; unique_id=&quot;13993&quot;&gt;&lt;property id=&quot;20148&quot; value=&quot;5&quot;/&gt;&lt;property id=&quot;20300&quot; value=&quot;Slide 24 - &amp;quot;HIPAA:  Individual Rights—Request Amendment&amp;quot;&quot;/&gt;&lt;property id=&quot;20307&quot; value=&quot;282&quot;/&gt;&lt;/object&gt;&lt;object type=&quot;3&quot; unique_id=&quot;13994&quot;&gt;&lt;property id=&quot;20148&quot; value=&quot;5&quot;/&gt;&lt;property id=&quot;20300&quot; value=&quot;Slide 25 - &amp;quot;HIPAA:  Individual Rights—Accounting of Disclosures &amp;quot;&quot;/&gt;&lt;property id=&quot;20307&quot; value=&quot;283&quot;/&gt;&lt;/object&gt;&lt;object type=&quot;3&quot; unique_id=&quot;13995&quot;&gt;&lt;property id=&quot;20148&quot; value=&quot;5&quot;/&gt;&lt;property id=&quot;20300&quot; value=&quot;Slide 26 - &amp;quot;HIPAA:  Individual Rights—Accounting of Disclosures (continued)&amp;quot;&quot;/&gt;&lt;property id=&quot;20307&quot; value=&quot;284&quot;/&gt;&lt;/object&gt;&lt;object type=&quot;3&quot; unique_id=&quot;13996&quot;&gt;&lt;property id=&quot;20148&quot; value=&quot;5&quot;/&gt;&lt;property id=&quot;20300&quot; value=&quot;Slide 27 - &amp;quot;ARRA/HITECH Change (proposed)&amp;quot;&quot;/&gt;&lt;property id=&quot;20307&quot; value=&quot;285&quot;/&gt;&lt;/object&gt;&lt;object type=&quot;3&quot; unique_id=&quot;13997&quot;&gt;&lt;property id=&quot;20148&quot; value=&quot;5&quot;/&gt;&lt;property id=&quot;20300&quot; value=&quot;Slide 28 - &amp;quot;HIPAA:  Individual Rights—Accounting of Disclosures (continued)&amp;quot;&quot;/&gt;&lt;property id=&quot;20307&quot; value=&quot;286&quot;/&gt;&lt;/object&gt;&lt;object type=&quot;3&quot; unique_id=&quot;13998&quot;&gt;&lt;property id=&quot;20148&quot; value=&quot;5&quot;/&gt;&lt;property id=&quot;20300&quot; value=&quot;Slide 29 - &amp;quot;HIPAA:  Individual Rights—Request Restrictions&amp;quot;&quot;/&gt;&lt;property id=&quot;20307&quot; value=&quot;287&quot;/&gt;&lt;/object&gt;&lt;object type=&quot;3&quot; unique_id=&quot;13999&quot;&gt;&lt;property id=&quot;20148&quot; value=&quot;5&quot;/&gt;&lt;property id=&quot;20300&quot; value=&quot;Slide 30 - &amp;quot;HIPAA:  Individual Rights—Confidential Communications&amp;quot;&quot;/&gt;&lt;property id=&quot;20307&quot; value=&quot;288&quot;/&gt;&lt;/object&gt;&lt;object type=&quot;3&quot; unique_id=&quot;14000&quot;&gt;&lt;property id=&quot;20148&quot; value=&quot;5&quot;/&gt;&lt;property id=&quot;20300&quot; value=&quot;Slide 31 - &amp;quot;HIPAA:  Individual Rights—Complain of Violations&amp;quot;&quot;/&gt;&lt;property id=&quot;20307&quot; value=&quot;289&quot;/&gt;&lt;/object&gt;&lt;object type=&quot;3&quot; unique_id=&quot;14001&quot;&gt;&lt;property id=&quot;20148&quot; value=&quot;5&quot;/&gt;&lt;property id=&quot;20300&quot; value=&quot;Slide 32 - &amp;quot;HIPAA Privacy Rule Documents: Notice of Privacy Practices&amp;quot;&quot;/&gt;&lt;property id=&quot;20307&quot; value=&quot;290&quot;/&gt;&lt;/object&gt;&lt;object type=&quot;3&quot; unique_id=&quot;14002&quot;&gt;&lt;property id=&quot;20148&quot; value=&quot;5&quot;/&gt;&lt;property id=&quot;20300&quot; value=&quot;Slide 33 - &amp;quot;ARRA/HITECH Change&amp;quot;&quot;/&gt;&lt;property id=&quot;20307&quot; value=&quot;291&quot;/&gt;&lt;/object&gt;&lt;object type=&quot;3&quot; unique_id=&quot;14003&quot;&gt;&lt;property id=&quot;20148&quot; value=&quot;5&quot;/&gt;&lt;property id=&quot;20300&quot; value=&quot;Slide 34 - &amp;quot;HIPAA Privacy Rule Documents: Consent&amp;quot;&quot;/&gt;&lt;property id=&quot;20307&quot; value=&quot;292&quot;/&gt;&lt;/object&gt;&lt;object type=&quot;3&quot; unique_id=&quot;14004&quot;&gt;&lt;property id=&quot;20148&quot; value=&quot;5&quot;/&gt;&lt;property id=&quot;20300&quot; value=&quot;Slide 35 - &amp;quot;HIPAA Privacy Rule Documents: Authorization&amp;quot;&quot;/&gt;&lt;property id=&quot;20307&quot; value=&quot;293&quot;/&gt;&lt;/object&gt;&lt;object type=&quot;3&quot; unique_id=&quot;14005&quot;&gt;&lt;property id=&quot;20148&quot; value=&quot;5&quot;/&gt;&lt;property id=&quot;20300&quot; value=&quot;Slide 36 - &amp;quot;Authorization Not Required&amp;quot;&quot;/&gt;&lt;property id=&quot;20307&quot; value=&quot;294&quot;/&gt;&lt;/object&gt;&lt;object type=&quot;3&quot; unique_id=&quot;14006&quot;&gt;&lt;property id=&quot;20148&quot; value=&quot;5&quot;/&gt;&lt;property id=&quot;20300&quot; value=&quot;Slide 37 - &amp;quot;Authorization Not Required (continued)&amp;quot;&quot;/&gt;&lt;property id=&quot;20307&quot; value=&quot;295&quot;/&gt;&lt;/object&gt;&lt;object type=&quot;3&quot; unique_id=&quot;14007&quot;&gt;&lt;property id=&quot;20148&quot; value=&quot;5&quot;/&gt;&lt;property id=&quot;20300&quot; value=&quot;Slide 38 - &amp;quot;Authorization Not Required (continued)&amp;quot;&quot;/&gt;&lt;property id=&quot;20307&quot; value=&quot;296&quot;/&gt;&lt;/object&gt;&lt;object type=&quot;3&quot; unique_id=&quot;14008&quot;&gt;&lt;property id=&quot;20148&quot; value=&quot;5&quot;/&gt;&lt;property id=&quot;20300&quot; value=&quot;Slide 39 - &amp;quot;Authorization Not Required (continued)&amp;quot;&quot;/&gt;&lt;property id=&quot;20307&quot; value=&quot;297&quot;/&gt;&lt;/object&gt;&lt;object type=&quot;3&quot; unique_id=&quot;14009&quot;&gt;&lt;property id=&quot;20148&quot; value=&quot;5&quot;/&gt;&lt;property id=&quot;20300&quot; value=&quot;Slide 40 - &amp;quot;Authorization Not Required (continued)&amp;quot;&quot;/&gt;&lt;property id=&quot;20307&quot; value=&quot;298&quot;/&gt;&lt;/object&gt;&lt;object type=&quot;3&quot; unique_id=&quot;14010&quot;&gt;&lt;property id=&quot;20148&quot; value=&quot;5&quot;/&gt;&lt;property id=&quot;20300&quot; value=&quot;Slide 41 - &amp;quot;HIPAA: Breach Notification&amp;quot;&quot;/&gt;&lt;property id=&quot;20307&quot; value=&quot;299&quot;/&gt;&lt;/object&gt;&lt;object type=&quot;3&quot; unique_id=&quot;14011&quot;&gt;&lt;property id=&quot;20148&quot; value=&quot;5&quot;/&gt;&lt;property id=&quot;20300&quot; value=&quot;Slide 42 - &amp;quot;HIPAA:  Breach Notification&amp;quot;&quot;/&gt;&lt;property id=&quot;20307&quot; value=&quot;300&quot;/&gt;&lt;/object&gt;&lt;object type=&quot;3&quot; unique_id=&quot;14012&quot;&gt;&lt;property id=&quot;20148&quot; value=&quot;5&quot;/&gt;&lt;property id=&quot;20300&quot; value=&quot;Slide 43 - &amp;quot;HIPAA:  Breach Notification&amp;quot;&quot;/&gt;&lt;property id=&quot;20307&quot; value=&quot;301&quot;/&gt;&lt;/object&gt;&lt;object type=&quot;3&quot; unique_id=&quot;14013&quot;&gt;&lt;property id=&quot;20148&quot; value=&quot;5&quot;/&gt;&lt;property id=&quot;20300&quot; value=&quot;Slide 44 - &amp;quot;HIPAA:  Breach Notification&amp;quot;&quot;/&gt;&lt;property id=&quot;20307&quot; value=&quot;302&quot;/&gt;&lt;/object&gt;&lt;object type=&quot;3&quot; unique_id=&quot;14014&quot;&gt;&lt;property id=&quot;20148&quot; value=&quot;5&quot;/&gt;&lt;property id=&quot;20300&quot; value=&quot;Slide 45 - &amp;quot;HIPAA:  Marketing&amp;quot;&quot;/&gt;&lt;property id=&quot;20307&quot; value=&quot;303&quot;/&gt;&lt;/object&gt;&lt;object type=&quot;3&quot; unique_id=&quot;14015&quot;&gt;&lt;property id=&quot;20148&quot; value=&quot;5&quot;/&gt;&lt;property id=&quot;20300&quot; value=&quot;Slide 46 - &amp;quot;HIPAA:  Marketing&amp;quot;&quot;/&gt;&lt;property id=&quot;20307&quot; value=&quot;304&quot;/&gt;&lt;/object&gt;&lt;object type=&quot;3&quot; unique_id=&quot;14016&quot;&gt;&lt;property id=&quot;20148&quot; value=&quot;5&quot;/&gt;&lt;property id=&quot;20300&quot; value=&quot;Slide 47 - &amp;quot;HIPAA:  Marketing&amp;quot;&quot;/&gt;&lt;property id=&quot;20307&quot; value=&quot;305&quot;/&gt;&lt;/object&gt;&lt;object type=&quot;3&quot; unique_id=&quot;14017&quot;&gt;&lt;property id=&quot;20148&quot; value=&quot;5&quot;/&gt;&lt;property id=&quot;20300&quot; value=&quot;Slide 48 - &amp;quot;HIPAA:  Sale of Information&amp;quot;&quot;/&gt;&lt;property id=&quot;20307&quot; value=&quot;306&quot;/&gt;&lt;/object&gt;&lt;object type=&quot;3&quot; unique_id=&quot;14018&quot;&gt;&lt;property id=&quot;20148&quot; value=&quot;5&quot;/&gt;&lt;property id=&quot;20300&quot; value=&quot;Slide 49 - &amp;quot;HIPAA:  Fundraising&amp;quot;&quot;/&gt;&lt;property id=&quot;20307&quot; value=&quot;307&quot;/&gt;&lt;/object&gt;&lt;object type=&quot;3&quot; unique_id=&quot;14019&quot;&gt;&lt;property id=&quot;20148&quot; value=&quot;5&quot;/&gt;&lt;property id=&quot;20300&quot; value=&quot;Slide 50 - &amp;quot;HIPAA: Administrative Requirements&amp;quot;&quot;/&gt;&lt;property id=&quot;20307&quot; value=&quot;308&quot;/&gt;&lt;/object&gt;&lt;object type=&quot;3&quot; unique_id=&quot;14020&quot;&gt;&lt;property id=&quot;20148&quot; value=&quot;5&quot;/&gt;&lt;property id=&quot;20300&quot; value=&quot;Slide 51 - &amp;quot;HIPAA:  Penalties&amp;quot;&quot;/&gt;&lt;property id=&quot;20307&quot; value=&quot;309&quot;/&gt;&lt;/object&gt;&lt;object type=&quot;3&quot; unique_id=&quot;14021&quot;&gt;&lt;property id=&quot;20148&quot; value=&quot;5&quot;/&gt;&lt;property id=&quot;20300&quot; value=&quot;Slide 52 - &amp;quot;HIPAA:  Penalties&amp;quot;&quot;/&gt;&lt;property id=&quot;20307&quot; value=&quot;310&quot;/&gt;&lt;/object&gt;&lt;object type=&quot;3&quot; unique_id=&quot;14022&quot;&gt;&lt;property id=&quot;20148&quot; value=&quot;5&quot;/&gt;&lt;property id=&quot;20300&quot; value=&quot;Slide 53 - &amp;quot;Release of Information (ROI)&amp;quot;&quot;/&gt;&lt;property id=&quot;20307&quot; value=&quot;311&quot;/&gt;&lt;/object&gt;&lt;object type=&quot;3&quot; unique_id=&quot;14023&quot;&gt;&lt;property id=&quot;20148&quot; value=&quot;5&quot;/&gt;&lt;property id=&quot;20300&quot; value=&quot;Slide 54 - &amp;quot;ROI Quality Control&amp;quot;&quot;/&gt;&lt;property id=&quot;20307&quot; value=&quot;312&quot;/&gt;&lt;/object&gt;&lt;object type=&quot;3&quot; unique_id=&quot;14024&quot;&gt;&lt;property id=&quot;20148&quot; value=&quot;5&quot;/&gt;&lt;property id=&quot;20300&quot; value=&quot;Slide 55 - &amp;quot;Medical Identity Theft&amp;quot;&quot;/&gt;&lt;property id=&quot;20307&quot; value=&quot;313&quot;/&gt;&lt;/object&gt;&lt;object type=&quot;3&quot; unique_id=&quot;14025&quot;&gt;&lt;property id=&quot;20148&quot; value=&quot;5&quot;/&gt;&lt;property id=&quot;20300&quot; value=&quot;Slide 56 - &amp;quot;Medical Identity Theft&amp;quot;&quot;/&gt;&lt;property id=&quot;20307&quot; value=&quot;314&quot;/&gt;&lt;/object&gt;&lt;object type=&quot;3&quot; unique_id=&quot;14026&quot;&gt;&lt;property id=&quot;20148&quot; value=&quot;5&quot;/&gt;&lt;property id=&quot;20300&quot; value=&quot;Slide 57 - &amp;quot;Patient Advocacy and Compliance&amp;quot;&quot;/&gt;&lt;property id=&quot;20307&quot; value=&quot;31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2631</Words>
  <Application>Microsoft Office PowerPoint</Application>
  <PresentationFormat>On-screen Show (4:3)</PresentationFormat>
  <Paragraphs>344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Health Information Management Technology: An Applied Approach</vt:lpstr>
      <vt:lpstr>Privacy and Confidentiality</vt:lpstr>
      <vt:lpstr>Use and Disclosure</vt:lpstr>
      <vt:lpstr>Legal Process</vt:lpstr>
      <vt:lpstr>E-Discovery</vt:lpstr>
      <vt:lpstr>Testimony</vt:lpstr>
      <vt:lpstr>HIPAA Definition</vt:lpstr>
      <vt:lpstr>ARRA and HITECH</vt:lpstr>
      <vt:lpstr>Office of the National Coordinator for Health Information Technology (ONC)</vt:lpstr>
      <vt:lpstr>HIPAA Applicability</vt:lpstr>
      <vt:lpstr>HIPAA Applicability</vt:lpstr>
      <vt:lpstr>HIPAA Applicability</vt:lpstr>
      <vt:lpstr>HIPAA Applicability</vt:lpstr>
      <vt:lpstr>HIPAA Applicability</vt:lpstr>
      <vt:lpstr>HIPAA Applicability:  ARRA and HITECH Change</vt:lpstr>
      <vt:lpstr>HIPAA Applicability</vt:lpstr>
      <vt:lpstr>HIPAA Applicability</vt:lpstr>
      <vt:lpstr>HIPAA:  Minimum Necessary</vt:lpstr>
      <vt:lpstr>HIPAA: Treatment, Payment and Operations</vt:lpstr>
      <vt:lpstr>HIPAA: Individual Rights</vt:lpstr>
      <vt:lpstr>HIPAA: Individual Rights—Access</vt:lpstr>
      <vt:lpstr>HIPAA: Individual Rights—Access (continued)</vt:lpstr>
      <vt:lpstr>HIPAA: Individual Rights—Access (continued)</vt:lpstr>
      <vt:lpstr>HIPAA:  Individual Rights—Request Amendment</vt:lpstr>
      <vt:lpstr>HIPAA:  Individual Rights—Accounting of Disclosures </vt:lpstr>
      <vt:lpstr>HIPAA:  Individual Rights—Accounting of Disclosures (continued)</vt:lpstr>
      <vt:lpstr>ARRA and HITECH Change (proposed)</vt:lpstr>
      <vt:lpstr>HIPAA:  Individual Rights—Accounting of Disclosures (continued)</vt:lpstr>
      <vt:lpstr>HIPAA:  Individual Rights—Request Restrictions</vt:lpstr>
      <vt:lpstr>HIPAA:  Individual Rights—Confidential Communications</vt:lpstr>
      <vt:lpstr>HIPAA:  Individual Rights—Complain of Violations</vt:lpstr>
      <vt:lpstr>HIPAA Privacy Rule Documents: Notice of Privacy Practices</vt:lpstr>
      <vt:lpstr>ARRA and HITECH Change</vt:lpstr>
      <vt:lpstr>HIPAA Privacy Rule Documents: Consent</vt:lpstr>
      <vt:lpstr>HIPAA Privacy Rule Documents: Authorization</vt:lpstr>
      <vt:lpstr>Authorization Not Required</vt:lpstr>
      <vt:lpstr>Authorization Not Required (continued)</vt:lpstr>
      <vt:lpstr>Authorization Not Required (continued)</vt:lpstr>
      <vt:lpstr>Authorization Not Required (continued)</vt:lpstr>
      <vt:lpstr>Authorization Not Required (continued)</vt:lpstr>
      <vt:lpstr>HIPAA: Breach Notification</vt:lpstr>
      <vt:lpstr>HIPAA:  Breach Notification</vt:lpstr>
      <vt:lpstr>HIPAA:  Breach Notification</vt:lpstr>
      <vt:lpstr>HIPAA:  Breach Notification</vt:lpstr>
      <vt:lpstr>HIPAA:  Marketing</vt:lpstr>
      <vt:lpstr>HIPAA:  Marketing</vt:lpstr>
      <vt:lpstr>HIPAA:  Marketing</vt:lpstr>
      <vt:lpstr>HIPAA:  Sale of Information</vt:lpstr>
      <vt:lpstr>HIPAA:  Fundraising</vt:lpstr>
      <vt:lpstr>HIPAA: Administrative Requirements</vt:lpstr>
      <vt:lpstr>HIPAA:  Penalties</vt:lpstr>
      <vt:lpstr>HIPAA:  Penalties</vt:lpstr>
      <vt:lpstr>Release of Information (ROI)</vt:lpstr>
      <vt:lpstr>ROI Quality Control</vt:lpstr>
      <vt:lpstr>Medical Identity Theft</vt:lpstr>
      <vt:lpstr>Medical Identity Theft</vt:lpstr>
      <vt:lpstr>Patient Advocacy and Compliance</vt:lpstr>
    </vt:vector>
  </TitlesOfParts>
  <Company>AHIMA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Marketing Fax</dc:creator>
  <cp:lastModifiedBy>Megan Grennan</cp:lastModifiedBy>
  <cp:revision>30</cp:revision>
  <cp:lastPrinted>2016-04-19T19:53:33Z</cp:lastPrinted>
  <dcterms:created xsi:type="dcterms:W3CDTF">2014-01-24T02:38:46Z</dcterms:created>
  <dcterms:modified xsi:type="dcterms:W3CDTF">2016-07-12T18:16:36Z</dcterms:modified>
</cp:coreProperties>
</file>